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9" r:id="rId4"/>
    <p:sldId id="268" r:id="rId5"/>
    <p:sldId id="260" r:id="rId6"/>
    <p:sldId id="258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5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29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34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16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886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75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8550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5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39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12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992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48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6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383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47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412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7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709521-01DC-4B7F-9ED5-B0D339837FB7}" type="datetimeFigureOut">
              <a:rPr lang="LID4096" smtClean="0"/>
              <a:t>05/12/2024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41D0-40E8-41D8-A410-03E8B34E4F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05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CE4A-9BCD-98D2-A9CC-41B1BB25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1404"/>
          </a:xfrm>
        </p:spPr>
        <p:txBody>
          <a:bodyPr/>
          <a:lstStyle/>
          <a:p>
            <a:r>
              <a:rPr lang="en-US"/>
              <a:t>Testare Unitara in Java</a:t>
            </a:r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200E9-2B94-1291-B9EB-56EBCB63F42E}"/>
              </a:ext>
            </a:extLst>
          </p:cNvPr>
          <p:cNvSpPr txBox="1"/>
          <p:nvPr/>
        </p:nvSpPr>
        <p:spPr>
          <a:xfrm>
            <a:off x="1097280" y="4386783"/>
            <a:ext cx="911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Liciu Stefan</a:t>
            </a:r>
          </a:p>
          <a:p>
            <a:r>
              <a:rPr lang="en-US"/>
              <a:t>Popescu Matei</a:t>
            </a:r>
          </a:p>
          <a:p>
            <a:r>
              <a:rPr lang="en-US"/>
              <a:t>Putineanu Bogdan</a:t>
            </a:r>
          </a:p>
          <a:p>
            <a:r>
              <a:rPr lang="en-US"/>
              <a:t>Rogoza Raluca</a:t>
            </a:r>
          </a:p>
          <a:p>
            <a:r>
              <a:rPr lang="en-US"/>
              <a:t>Sabau Eduard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91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330-301D-2FC5-1B1F-CAD5696A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31FF-76AC-CAFA-FFA7-4231DA9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79666"/>
            <a:ext cx="9404722" cy="47687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Generare</a:t>
            </a:r>
            <a:r>
              <a:rPr lang="en-US" dirty="0"/>
              <a:t> cu AI (ChatGPT 3.5):</a:t>
            </a:r>
          </a:p>
          <a:p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generam</a:t>
            </a:r>
            <a:r>
              <a:rPr lang="en-US" dirty="0"/>
              <a:t> automat </a:t>
            </a:r>
            <a:r>
              <a:rPr lang="en-US" dirty="0" err="1"/>
              <a:t>testele</a:t>
            </a:r>
            <a:r>
              <a:rPr lang="en-US" dirty="0"/>
              <a:t> cu un tool AI</a:t>
            </a:r>
          </a:p>
          <a:p>
            <a:r>
              <a:rPr lang="en-US" dirty="0" err="1"/>
              <a:t>Testele</a:t>
            </a:r>
            <a:r>
              <a:rPr lang="en-US" dirty="0"/>
              <a:t> generate </a:t>
            </a:r>
            <a:r>
              <a:rPr lang="en-US" dirty="0" err="1"/>
              <a:t>acopereau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clasele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endParaRPr lang="en-US" dirty="0"/>
          </a:p>
          <a:p>
            <a:r>
              <a:rPr lang="en-US" dirty="0" err="1"/>
              <a:t>Valorile</a:t>
            </a:r>
            <a:r>
              <a:rPr lang="en-US" dirty="0"/>
              <a:t> din </a:t>
            </a:r>
            <a:r>
              <a:rPr lang="en-US" dirty="0" err="1"/>
              <a:t>asserturi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gresite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ca </a:t>
            </a:r>
            <a:r>
              <a:rPr lang="en-US" dirty="0" err="1"/>
              <a:t>programul</a:t>
            </a:r>
            <a:r>
              <a:rPr lang="en-US" dirty="0"/>
              <a:t> nostrum </a:t>
            </a:r>
            <a:r>
              <a:rPr lang="en-US" dirty="0" err="1"/>
              <a:t>executa</a:t>
            </a:r>
            <a:r>
              <a:rPr lang="en-US" dirty="0"/>
              <a:t> o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calcule</a:t>
            </a:r>
            <a:r>
              <a:rPr lang="en-US" dirty="0"/>
              <a:t> </a:t>
            </a:r>
            <a:r>
              <a:rPr lang="en-US" dirty="0" err="1"/>
              <a:t>nontriviale</a:t>
            </a:r>
            <a:r>
              <a:rPr lang="en-US" dirty="0"/>
              <a:t>, </a:t>
            </a:r>
            <a:r>
              <a:rPr lang="en-US" dirty="0" err="1"/>
              <a:t>prea</a:t>
            </a:r>
            <a:r>
              <a:rPr lang="en-US" dirty="0"/>
              <a:t> complicate </a:t>
            </a:r>
            <a:r>
              <a:rPr lang="en-US" dirty="0" err="1"/>
              <a:t>pentru</a:t>
            </a:r>
            <a:r>
              <a:rPr lang="en-US" dirty="0"/>
              <a:t> un LLM</a:t>
            </a:r>
          </a:p>
          <a:p>
            <a:r>
              <a:rPr lang="en-US" dirty="0" err="1"/>
              <a:t>Testele</a:t>
            </a:r>
            <a:r>
              <a:rPr lang="en-US" dirty="0"/>
              <a:t> ne-au </a:t>
            </a:r>
            <a:r>
              <a:rPr lang="en-US" dirty="0" err="1"/>
              <a:t>fost</a:t>
            </a:r>
            <a:r>
              <a:rPr lang="en-US" dirty="0"/>
              <a:t> utile ca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plecare</a:t>
            </a:r>
            <a:endParaRPr lang="en-US" dirty="0"/>
          </a:p>
          <a:p>
            <a:r>
              <a:rPr lang="en-US" dirty="0"/>
              <a:t>In rest, ChatGPT a </a:t>
            </a:r>
            <a:r>
              <a:rPr lang="en-US" dirty="0" err="1"/>
              <a:t>fost</a:t>
            </a:r>
            <a:r>
              <a:rPr lang="en-US" dirty="0"/>
              <a:t> util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clarificare</a:t>
            </a:r>
            <a:r>
              <a:rPr lang="en-US" dirty="0"/>
              <a:t> de concept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rezolvare</a:t>
            </a:r>
            <a:r>
              <a:rPr lang="en-US" dirty="0"/>
              <a:t> de </a:t>
            </a:r>
            <a:r>
              <a:rPr lang="en-US" dirty="0" err="1"/>
              <a:t>erori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090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330-301D-2FC5-1B1F-CAD5696A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31FF-76AC-CAFA-FFA7-4231DA9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70" y="1552077"/>
            <a:ext cx="9404722" cy="476873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Generare</a:t>
            </a:r>
            <a:r>
              <a:rPr lang="en-US" dirty="0"/>
              <a:t> cu un script custom:</a:t>
            </a:r>
          </a:p>
          <a:p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un calculator, </a:t>
            </a:r>
            <a:r>
              <a:rPr lang="en-US" dirty="0" err="1"/>
              <a:t>testele</a:t>
            </a:r>
            <a:r>
              <a:rPr lang="en-US" dirty="0"/>
              <a:t> au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, </a:t>
            </a:r>
            <a:r>
              <a:rPr lang="en-US" dirty="0" err="1"/>
              <a:t>singurele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pot fi generate automat</a:t>
            </a:r>
          </a:p>
          <a:p>
            <a:r>
              <a:rPr lang="en-US" dirty="0"/>
              <a:t>In total au </a:t>
            </a:r>
            <a:r>
              <a:rPr lang="en-US" dirty="0" err="1"/>
              <a:t>fost</a:t>
            </a:r>
            <a:r>
              <a:rPr lang="en-US" dirty="0"/>
              <a:t> generate 42 de teste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acoperirea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posibil</a:t>
            </a:r>
            <a:endParaRPr lang="en-US" dirty="0"/>
          </a:p>
          <a:p>
            <a:r>
              <a:rPr lang="en-US" dirty="0"/>
              <a:t>Am </a:t>
            </a:r>
            <a:r>
              <a:rPr lang="en-US" dirty="0" err="1"/>
              <a:t>facut</a:t>
            </a:r>
            <a:r>
              <a:rPr lang="en-US" dirty="0"/>
              <a:t> un script in python care </a:t>
            </a:r>
            <a:r>
              <a:rPr lang="en-US" dirty="0" err="1"/>
              <a:t>genereaza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backtracking pe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claselor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,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aferent</a:t>
            </a:r>
            <a:r>
              <a:rPr lang="en-US" dirty="0"/>
              <a:t> </a:t>
            </a:r>
            <a:r>
              <a:rPr lang="en-US" dirty="0" err="1"/>
              <a:t>testelor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, </a:t>
            </a:r>
            <a:r>
              <a:rPr lang="en-US" dirty="0" err="1"/>
              <a:t>testele</a:t>
            </a:r>
            <a:r>
              <a:rPr lang="en-US" dirty="0"/>
              <a:t> generate de </a:t>
            </a:r>
            <a:r>
              <a:rPr lang="en-US" dirty="0" err="1"/>
              <a:t>noi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generate cu AI, </a:t>
            </a:r>
            <a:r>
              <a:rPr lang="en-US" dirty="0" err="1"/>
              <a:t>setul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de teste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exhaustiv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minimal </a:t>
            </a:r>
            <a:r>
              <a:rPr lang="en-US" dirty="0" err="1"/>
              <a:t>si</a:t>
            </a:r>
            <a:r>
              <a:rPr lang="en-US" dirty="0"/>
              <a:t>  cu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corecte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567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B48E-9750-25B6-4B77-AB1F981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Generarea testelor – Code snippet</a:t>
            </a:r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901B75-A454-EAC9-5E8A-99019E824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654625"/>
            <a:ext cx="11043957" cy="4380415"/>
          </a:xfrm>
        </p:spPr>
      </p:pic>
    </p:spTree>
    <p:extLst>
      <p:ext uri="{BB962C8B-B14F-4D97-AF65-F5344CB8AC3E}">
        <p14:creationId xmlns:p14="http://schemas.microsoft.com/office/powerpoint/2010/main" val="79991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D0-E5B3-0D76-6AB8-EA1FAAC4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Path Coverage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EFFA-5B19-D356-F68D-65DA72E3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r>
              <a:rPr lang="en-US" dirty="0"/>
              <a:t>Dat </a:t>
            </a:r>
            <a:r>
              <a:rPr lang="en-US" dirty="0" err="1"/>
              <a:t>fiind</a:t>
            </a:r>
            <a:r>
              <a:rPr lang="en-US" dirty="0"/>
              <a:t> ca </a:t>
            </a:r>
            <a:r>
              <a:rPr lang="en-US" dirty="0" err="1"/>
              <a:t>testele</a:t>
            </a:r>
            <a:r>
              <a:rPr lang="en-US" dirty="0"/>
              <a:t> pe </a:t>
            </a:r>
            <a:r>
              <a:rPr lang="en-US" dirty="0" err="1"/>
              <a:t>clase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 sunt generate </a:t>
            </a:r>
            <a:r>
              <a:rPr lang="en-US" dirty="0" err="1"/>
              <a:t>exhaustiv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posibilitate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acoperita</a:t>
            </a:r>
            <a:endParaRPr lang="en-US" dirty="0"/>
          </a:p>
          <a:p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acoperire</a:t>
            </a:r>
            <a:r>
              <a:rPr lang="en-US" dirty="0"/>
              <a:t> 100%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r>
              <a:rPr lang="en-US" dirty="0"/>
              <a:t>, </a:t>
            </a:r>
            <a:r>
              <a:rPr lang="en-US" dirty="0" err="1"/>
              <a:t>decizie</a:t>
            </a:r>
            <a:r>
              <a:rPr lang="en-US" dirty="0"/>
              <a:t>, </a:t>
            </a:r>
            <a:r>
              <a:rPr lang="en-US" dirty="0" err="1"/>
              <a:t>conditie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path.</a:t>
            </a:r>
          </a:p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teste </a:t>
            </a:r>
            <a:r>
              <a:rPr lang="en-US" dirty="0" err="1"/>
              <a:t>este</a:t>
            </a:r>
            <a:r>
              <a:rPr lang="en-US" dirty="0"/>
              <a:t> egal cu </a:t>
            </a:r>
            <a:r>
              <a:rPr lang="en-US" dirty="0" err="1"/>
              <a:t>numarul</a:t>
            </a:r>
            <a:r>
              <a:rPr lang="en-US" dirty="0"/>
              <a:t> de path-</a:t>
            </a:r>
            <a:r>
              <a:rPr lang="en-US" dirty="0" err="1"/>
              <a:t>uri</a:t>
            </a:r>
            <a:r>
              <a:rPr lang="en-US" dirty="0"/>
              <a:t> (24), </a:t>
            </a:r>
            <a:r>
              <a:rPr lang="en-US" dirty="0" err="1"/>
              <a:t>rezulta</a:t>
            </a:r>
            <a:r>
              <a:rPr lang="en-US" dirty="0"/>
              <a:t> ca </a:t>
            </a:r>
            <a:r>
              <a:rPr lang="en-US" dirty="0" err="1"/>
              <a:t>setul</a:t>
            </a:r>
            <a:r>
              <a:rPr lang="en-US" dirty="0"/>
              <a:t> de teste </a:t>
            </a:r>
            <a:r>
              <a:rPr lang="en-US" dirty="0" err="1"/>
              <a:t>este</a:t>
            </a:r>
            <a:r>
              <a:rPr lang="en-US" dirty="0"/>
              <a:t> minimal.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AF1ED-87A7-F77E-F11F-0384AA40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63"/>
          <a:stretch/>
        </p:blipFill>
        <p:spPr>
          <a:xfrm>
            <a:off x="1598645" y="4545822"/>
            <a:ext cx="8994710" cy="14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3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EF32-990B-FEC5-F0F1-975E5939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- Mutants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F74A-BCB0-9B04-6440-4639A467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77526"/>
            <a:ext cx="9404722" cy="4236719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PITest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ne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setul</a:t>
            </a:r>
            <a:r>
              <a:rPr lang="en-US" dirty="0"/>
              <a:t> de teste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cu </a:t>
            </a:r>
            <a:r>
              <a:rPr lang="en-US" dirty="0" err="1"/>
              <a:t>mutanti</a:t>
            </a:r>
            <a:endParaRPr lang="en-US" dirty="0"/>
          </a:p>
          <a:p>
            <a:r>
              <a:rPr lang="en-US" dirty="0"/>
              <a:t> Dat </a:t>
            </a:r>
            <a:r>
              <a:rPr lang="en-US" dirty="0" err="1"/>
              <a:t>fiind</a:t>
            </a:r>
            <a:r>
              <a:rPr lang="en-US" dirty="0"/>
              <a:t> path coverage-</a:t>
            </a:r>
            <a:r>
              <a:rPr lang="en-US" dirty="0" err="1"/>
              <a:t>ul</a:t>
            </a:r>
            <a:r>
              <a:rPr lang="en-US" dirty="0"/>
              <a:t> de 100% al </a:t>
            </a:r>
            <a:r>
              <a:rPr lang="en-US" dirty="0" err="1"/>
              <a:t>testelor</a:t>
            </a:r>
            <a:r>
              <a:rPr lang="en-US" dirty="0"/>
              <a:t>,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mutantii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omorati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LID4096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EA1F0-19CE-AA51-B4C8-F0F169C60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94" b="43998"/>
          <a:stretch/>
        </p:blipFill>
        <p:spPr>
          <a:xfrm>
            <a:off x="2263218" y="3702275"/>
            <a:ext cx="6170508" cy="289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BE5-1103-A8E1-54F9-89D8D64F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D595-951C-991E-DCD8-561C5567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45734"/>
            <a:ext cx="10424160" cy="1583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calculeaza</a:t>
            </a:r>
            <a:r>
              <a:rPr lang="en-US" dirty="0"/>
              <a:t> cat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plateasca</a:t>
            </a:r>
            <a:r>
              <a:rPr lang="en-US" dirty="0"/>
              <a:t> in </a:t>
            </a:r>
            <a:r>
              <a:rPr lang="en-US" dirty="0" err="1"/>
              <a:t>taxe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a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venit</a:t>
            </a:r>
            <a:r>
              <a:rPr lang="en-US" dirty="0"/>
              <a:t> – </a:t>
            </a:r>
            <a:r>
              <a:rPr lang="en-US" dirty="0" err="1"/>
              <a:t>salariu</a:t>
            </a:r>
            <a:r>
              <a:rPr lang="en-US" dirty="0"/>
              <a:t>, </a:t>
            </a:r>
            <a:r>
              <a:rPr lang="en-US" dirty="0" err="1"/>
              <a:t>dividende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venit</a:t>
            </a:r>
            <a:r>
              <a:rPr lang="en-US" dirty="0"/>
              <a:t> din </a:t>
            </a:r>
            <a:r>
              <a:rPr lang="en-US" dirty="0" err="1"/>
              <a:t>chirii</a:t>
            </a:r>
            <a:r>
              <a:rPr lang="en-US" dirty="0"/>
              <a:t>.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reduceri</a:t>
            </a:r>
            <a:r>
              <a:rPr lang="en-US" dirty="0"/>
              <a:t> de taxa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 are diploma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opteaza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bonuri</a:t>
            </a:r>
            <a:r>
              <a:rPr lang="en-US" dirty="0"/>
              <a:t> de masa. </a:t>
            </a:r>
            <a:r>
              <a:rPr lang="en-US" dirty="0" err="1"/>
              <a:t>Dispozitia</a:t>
            </a:r>
            <a:r>
              <a:rPr lang="en-US" dirty="0"/>
              <a:t> </a:t>
            </a:r>
            <a:r>
              <a:rPr lang="en-US" dirty="0" err="1"/>
              <a:t>legala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CE30A-3EB1-AD73-3A9A-D0526FA4DFFF}"/>
              </a:ext>
            </a:extLst>
          </p:cNvPr>
          <p:cNvSpPr/>
          <p:nvPr/>
        </p:nvSpPr>
        <p:spPr>
          <a:xfrm>
            <a:off x="2202024" y="3429000"/>
            <a:ext cx="7483151" cy="2410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“There are 3 tax brackets. You pay 0% for income under 3000, 20% for income under 6000 and 40% for anything above. You only pay the increased tax rate for income above the threshold, not for the entire value. There is a 10% income tax, calculated after the other taxes. If you have a university diploma in CS, you don't pay the income tax. You may opt for 20% of your gross income to be treated as food tickets. In this case, they are exempt from all taxes, but can only be used to buy approved products.”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1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4F6E-707E-FB95-6A65-73DEB2EC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65" y="100210"/>
            <a:ext cx="9404723" cy="1400530"/>
          </a:xfrm>
        </p:spPr>
        <p:txBody>
          <a:bodyPr/>
          <a:lstStyle/>
          <a:p>
            <a:r>
              <a:rPr lang="en-US" dirty="0"/>
              <a:t>Control Flow Graph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AA7DD-9EA8-1E6A-2EB2-D02123C89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b="1590"/>
          <a:stretch/>
        </p:blipFill>
        <p:spPr>
          <a:xfrm>
            <a:off x="9368485" y="78390"/>
            <a:ext cx="2289010" cy="5942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9241A-6E9C-A943-FD78-C8F94BBF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0" y="1198730"/>
            <a:ext cx="7083848" cy="4460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5A50A5-506F-F618-2E65-173D7FA1A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10" y="6020671"/>
            <a:ext cx="746864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4F6E-707E-FB95-6A65-73DEB2EC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4057-8FF7-D806-ABE8-C0463397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Testele au fost alese pentru a acoperi: </a:t>
            </a:r>
          </a:p>
          <a:p>
            <a:r>
              <a:rPr lang="en-US"/>
              <a:t>Toate clasele de echivalenta</a:t>
            </a:r>
          </a:p>
          <a:p>
            <a:r>
              <a:rPr lang="en-US"/>
              <a:t>Toate valorile de frontiera</a:t>
            </a:r>
          </a:p>
          <a:p>
            <a:r>
              <a:rPr lang="en-US"/>
              <a:t>Valori invalide</a:t>
            </a:r>
          </a:p>
        </p:txBody>
      </p:sp>
    </p:spTree>
    <p:extLst>
      <p:ext uri="{BB962C8B-B14F-4D97-AF65-F5344CB8AC3E}">
        <p14:creationId xmlns:p14="http://schemas.microsoft.com/office/powerpoint/2010/main" val="236789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807E-0B77-9694-9BF3-3F20E0A7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Valori Invalide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89A0-E849-E0A2-7E7F-DA4326E5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512916"/>
            <a:ext cx="9404722" cy="47354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Valorile invalide care ies imediat din calculator sunt numere strict mai mici decat 0 pentru salariu, dividende si rental income: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Care, odata ce intra in calculator, sunt imediat verificate:</a:t>
            </a:r>
          </a:p>
          <a:p>
            <a:pPr marL="0" indent="0">
              <a:buNone/>
            </a:pP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EBD36-64A5-75EC-C497-A81C6635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1" y="2203142"/>
            <a:ext cx="7906670" cy="207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9B70B-9FB9-3D48-E6EC-6425E130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1" y="5004753"/>
            <a:ext cx="8640975" cy="9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255D-B507-043B-DCAC-24E19ABD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Equivalence Class Partitioning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F697-5A3A-32FB-4D34-B43AA3C6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Salary</a:t>
            </a:r>
          </a:p>
          <a:p>
            <a:pPr lvl="1"/>
            <a:r>
              <a:rPr lang="en-US" dirty="0"/>
              <a:t>S1 = { salary ∈ N | salary &lt;= 3000 };                    </a:t>
            </a:r>
            <a:r>
              <a:rPr lang="en-US" dirty="0" err="1"/>
              <a:t>alegem</a:t>
            </a:r>
            <a:r>
              <a:rPr lang="en-US" dirty="0"/>
              <a:t> s1 = 2500</a:t>
            </a:r>
          </a:p>
          <a:p>
            <a:pPr lvl="1"/>
            <a:r>
              <a:rPr lang="en-US" dirty="0"/>
              <a:t>S2 = { salary ∈ N | 3000 &lt; salary &lt;= 6000 };        </a:t>
            </a:r>
            <a:r>
              <a:rPr lang="en-US" dirty="0" err="1"/>
              <a:t>alegem</a:t>
            </a:r>
            <a:r>
              <a:rPr lang="en-US" dirty="0"/>
              <a:t> s2 = 4500</a:t>
            </a:r>
          </a:p>
          <a:p>
            <a:pPr lvl="1"/>
            <a:r>
              <a:rPr lang="en-US" dirty="0"/>
              <a:t>S3 = { salary ∈ N | salary &gt; 6000 }; 		 	 </a:t>
            </a:r>
            <a:r>
              <a:rPr lang="en-US" dirty="0" err="1"/>
              <a:t>alegem</a:t>
            </a:r>
            <a:r>
              <a:rPr lang="en-US" dirty="0"/>
              <a:t> s3 = 8000</a:t>
            </a:r>
          </a:p>
          <a:p>
            <a:r>
              <a:rPr lang="en-US" dirty="0"/>
              <a:t>Dividend </a:t>
            </a:r>
          </a:p>
          <a:p>
            <a:pPr lvl="1"/>
            <a:r>
              <a:rPr lang="en-US" dirty="0"/>
              <a:t>D1 = { dividend ∈ N | dividend &lt; 10000 };          </a:t>
            </a:r>
            <a:r>
              <a:rPr lang="en-US" dirty="0" err="1"/>
              <a:t>alegem</a:t>
            </a:r>
            <a:r>
              <a:rPr lang="en-US" dirty="0"/>
              <a:t> d1 = 1000</a:t>
            </a:r>
          </a:p>
          <a:p>
            <a:pPr lvl="1"/>
            <a:r>
              <a:rPr lang="en-US" dirty="0"/>
              <a:t>D2 = { dividend ∈ N | dividend &gt;= 10000 };        </a:t>
            </a:r>
            <a:r>
              <a:rPr lang="en-US" dirty="0" err="1"/>
              <a:t>alegem</a:t>
            </a:r>
            <a:r>
              <a:rPr lang="en-US" dirty="0"/>
              <a:t> d2 = 12000</a:t>
            </a:r>
          </a:p>
          <a:p>
            <a:r>
              <a:rPr lang="en-US" dirty="0"/>
              <a:t>Rental Income : Ri = { </a:t>
            </a:r>
            <a:r>
              <a:rPr lang="en-US" dirty="0" err="1"/>
              <a:t>rental_income</a:t>
            </a:r>
            <a:r>
              <a:rPr lang="en-US" dirty="0"/>
              <a:t> ∈ N };     </a:t>
            </a:r>
            <a:r>
              <a:rPr lang="en-US" dirty="0" err="1"/>
              <a:t>alegem</a:t>
            </a:r>
            <a:r>
              <a:rPr lang="en-US" dirty="0"/>
              <a:t> r = 500</a:t>
            </a:r>
          </a:p>
          <a:p>
            <a:r>
              <a:rPr lang="en-US" dirty="0"/>
              <a:t>Diploma (True, False);						 </a:t>
            </a:r>
            <a:r>
              <a:rPr lang="en-US" dirty="0" err="1"/>
              <a:t>alegem</a:t>
            </a:r>
            <a:r>
              <a:rPr lang="en-US" dirty="0"/>
              <a:t> di1 = True, di2 = False</a:t>
            </a:r>
          </a:p>
          <a:p>
            <a:r>
              <a:rPr lang="en-US" dirty="0"/>
              <a:t>Food Ticket (True, False);                                    </a:t>
            </a:r>
            <a:r>
              <a:rPr lang="en-US" dirty="0" err="1"/>
              <a:t>alegem</a:t>
            </a:r>
            <a:r>
              <a:rPr lang="en-US" dirty="0"/>
              <a:t> f1 = True, f2 = False</a:t>
            </a:r>
          </a:p>
          <a:p>
            <a:pPr marL="0" indent="0">
              <a:buNone/>
            </a:pPr>
            <a:r>
              <a:rPr lang="en-US" dirty="0"/>
              <a:t>Din care </a:t>
            </a:r>
            <a:r>
              <a:rPr lang="en-US" dirty="0" err="1"/>
              <a:t>rezulta</a:t>
            </a:r>
            <a:r>
              <a:rPr lang="en-US" dirty="0"/>
              <a:t> 24 de teste care </a:t>
            </a:r>
            <a:r>
              <a:rPr lang="en-US" dirty="0" err="1"/>
              <a:t>acopera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posibilitatile</a:t>
            </a:r>
            <a:r>
              <a:rPr lang="en-US" dirty="0"/>
              <a:t> (3 x 2 x 1 x 2 x 2).</a:t>
            </a:r>
          </a:p>
          <a:p>
            <a:pPr marL="0" indent="0">
              <a:buNone/>
            </a:pP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path-</a:t>
            </a:r>
            <a:r>
              <a:rPr lang="en-US" dirty="0" err="1"/>
              <a:t>uri</a:t>
            </a:r>
            <a:r>
              <a:rPr lang="en-US" dirty="0"/>
              <a:t> ale </a:t>
            </a:r>
            <a:r>
              <a:rPr lang="en-US" dirty="0" err="1"/>
              <a:t>programului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1735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530F-3763-093C-77BC-4B850DCB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Equivalence Class Partitioning</a:t>
            </a:r>
            <a:endParaRPr lang="LID4096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2C1258-5A13-795D-86F0-14D14873F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40" y="1853247"/>
            <a:ext cx="10962047" cy="4098665"/>
          </a:xfrm>
        </p:spPr>
      </p:pic>
    </p:spTree>
    <p:extLst>
      <p:ext uri="{BB962C8B-B14F-4D97-AF65-F5344CB8AC3E}">
        <p14:creationId xmlns:p14="http://schemas.microsoft.com/office/powerpoint/2010/main" val="3180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2772-DE16-A29A-E0AF-ED21ABD9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Boundary Values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8E4E-CECB-8C08-3E1B-29D0D326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>
            <a:normAutofit/>
          </a:bodyPr>
          <a:lstStyle/>
          <a:p>
            <a:r>
              <a:rPr lang="en-US" dirty="0" err="1"/>
              <a:t>Salariu</a:t>
            </a:r>
            <a:r>
              <a:rPr lang="en-US" dirty="0"/>
              <a:t> (0 – 3000; 3001 – 6000; 6001+) =&gt; 5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/>
              <a:t>S1: {0, 3000}, </a:t>
            </a:r>
          </a:p>
          <a:p>
            <a:pPr lvl="1"/>
            <a:r>
              <a:rPr lang="en-US" dirty="0"/>
              <a:t>S2: {3001, 6000},</a:t>
            </a:r>
          </a:p>
          <a:p>
            <a:pPr lvl="1"/>
            <a:r>
              <a:rPr lang="en-US" dirty="0"/>
              <a:t>S3: {6001} </a:t>
            </a:r>
          </a:p>
          <a:p>
            <a:r>
              <a:rPr lang="en-US" dirty="0" err="1"/>
              <a:t>Dividende</a:t>
            </a:r>
            <a:r>
              <a:rPr lang="en-US" dirty="0"/>
              <a:t> (0 – 10000; 10001+) =&gt; 3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/>
              <a:t>D1: {0, 10000},  </a:t>
            </a:r>
          </a:p>
          <a:p>
            <a:pPr lvl="1"/>
            <a:r>
              <a:rPr lang="en-US" dirty="0"/>
              <a:t>D2: {10001}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Selectam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minime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de </a:t>
            </a:r>
            <a:r>
              <a:rPr lang="en-US" dirty="0" err="1"/>
              <a:t>echivalenta</a:t>
            </a:r>
            <a:r>
              <a:rPr lang="en-US" dirty="0"/>
              <a:t>. In total, sunt generate 15 teste (5 x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0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0E70-F6EA-969B-00B7-FA4DD6CA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 Calculator Test – Boundary Values</a:t>
            </a:r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1F954-D129-9A6C-49B9-A1FC01264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7"/>
            <a:ext cx="10953412" cy="4198417"/>
          </a:xfrm>
        </p:spPr>
      </p:pic>
    </p:spTree>
    <p:extLst>
      <p:ext uri="{BB962C8B-B14F-4D97-AF65-F5344CB8AC3E}">
        <p14:creationId xmlns:p14="http://schemas.microsoft.com/office/powerpoint/2010/main" val="378473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205</TotalTime>
  <Words>783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gg sans</vt:lpstr>
      <vt:lpstr>Wingdings 3</vt:lpstr>
      <vt:lpstr>Ion</vt:lpstr>
      <vt:lpstr>Testare Unitara in Java</vt:lpstr>
      <vt:lpstr>Tax Calculator</vt:lpstr>
      <vt:lpstr>Control Flow Graph</vt:lpstr>
      <vt:lpstr>Tax Calculator Test</vt:lpstr>
      <vt:lpstr>Tax Calculator Test – Valori Invalide</vt:lpstr>
      <vt:lpstr>Tax Calculator Test – Equivalence Class Partitioning</vt:lpstr>
      <vt:lpstr>Tax Calculator Test – Equivalence Class Partitioning</vt:lpstr>
      <vt:lpstr>Tax Calculator Test – Boundary Values</vt:lpstr>
      <vt:lpstr>Tax Calculator Test – Boundary Values</vt:lpstr>
      <vt:lpstr>Generarea testelor</vt:lpstr>
      <vt:lpstr>Generarea testelor</vt:lpstr>
      <vt:lpstr>Generarea testelor – Code snippet</vt:lpstr>
      <vt:lpstr>Tax Calculator Test – Path Coverage</vt:lpstr>
      <vt:lpstr>Tax Calculator Test - Mutants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 Unitara in Java</dc:title>
  <dc:creator>Popescu Matei</dc:creator>
  <cp:lastModifiedBy>Bogdan   Putineanu</cp:lastModifiedBy>
  <cp:revision>17</cp:revision>
  <dcterms:created xsi:type="dcterms:W3CDTF">2024-04-23T21:05:19Z</dcterms:created>
  <dcterms:modified xsi:type="dcterms:W3CDTF">2024-05-12T18:15:22Z</dcterms:modified>
</cp:coreProperties>
</file>