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709521-01DC-4B7F-9ED5-B0D339837FB7}" type="datetimeFigureOut">
              <a:rPr lang="LID4096" smtClean="0"/>
              <a:t>04/24/2024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DA241D0-40E8-41D8-A410-03E8B34E4FC2}" type="slidenum">
              <a:rPr lang="LID4096" smtClean="0"/>
              <a:t>‹#›</a:t>
            </a:fld>
            <a:endParaRPr lang="LID4096"/>
          </a:p>
        </p:txBody>
      </p:sp>
    </p:spTree>
    <p:extLst>
      <p:ext uri="{BB962C8B-B14F-4D97-AF65-F5344CB8AC3E}">
        <p14:creationId xmlns:p14="http://schemas.microsoft.com/office/powerpoint/2010/main" val="3556525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709521-01DC-4B7F-9ED5-B0D339837FB7}" type="datetimeFigureOut">
              <a:rPr lang="LID4096" smtClean="0"/>
              <a:t>04/24/2024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EDA241D0-40E8-41D8-A410-03E8B34E4FC2}" type="slidenum">
              <a:rPr lang="LID4096" smtClean="0"/>
              <a:t>‹#›</a:t>
            </a:fld>
            <a:endParaRPr lang="LID4096"/>
          </a:p>
        </p:txBody>
      </p:sp>
    </p:spTree>
    <p:extLst>
      <p:ext uri="{BB962C8B-B14F-4D97-AF65-F5344CB8AC3E}">
        <p14:creationId xmlns:p14="http://schemas.microsoft.com/office/powerpoint/2010/main" val="4052978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709521-01DC-4B7F-9ED5-B0D339837FB7}" type="datetimeFigureOut">
              <a:rPr lang="LID4096" smtClean="0"/>
              <a:t>04/24/2024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DA241D0-40E8-41D8-A410-03E8B34E4FC2}" type="slidenum">
              <a:rPr lang="LID4096" smtClean="0"/>
              <a:t>‹#›</a:t>
            </a:fld>
            <a:endParaRPr lang="LID4096"/>
          </a:p>
        </p:txBody>
      </p:sp>
    </p:spTree>
    <p:extLst>
      <p:ext uri="{BB962C8B-B14F-4D97-AF65-F5344CB8AC3E}">
        <p14:creationId xmlns:p14="http://schemas.microsoft.com/office/powerpoint/2010/main" val="2822342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709521-01DC-4B7F-9ED5-B0D339837FB7}" type="datetimeFigureOut">
              <a:rPr lang="LID4096" smtClean="0"/>
              <a:t>04/24/2024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DA241D0-40E8-41D8-A410-03E8B34E4FC2}" type="slidenum">
              <a:rPr lang="LID4096" smtClean="0"/>
              <a:t>‹#›</a:t>
            </a:fld>
            <a:endParaRPr lang="LID4096"/>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47166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709521-01DC-4B7F-9ED5-B0D339837FB7}" type="datetimeFigureOut">
              <a:rPr lang="LID4096" smtClean="0"/>
              <a:t>04/24/2024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DA241D0-40E8-41D8-A410-03E8B34E4FC2}" type="slidenum">
              <a:rPr lang="LID4096" smtClean="0"/>
              <a:t>‹#›</a:t>
            </a:fld>
            <a:endParaRPr lang="LID4096"/>
          </a:p>
        </p:txBody>
      </p:sp>
    </p:spTree>
    <p:extLst>
      <p:ext uri="{BB962C8B-B14F-4D97-AF65-F5344CB8AC3E}">
        <p14:creationId xmlns:p14="http://schemas.microsoft.com/office/powerpoint/2010/main" val="3738869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709521-01DC-4B7F-9ED5-B0D339837FB7}" type="datetimeFigureOut">
              <a:rPr lang="LID4096" smtClean="0"/>
              <a:t>04/24/2024</a:t>
            </a:fld>
            <a:endParaRPr lang="LID4096"/>
          </a:p>
        </p:txBody>
      </p:sp>
      <p:sp>
        <p:nvSpPr>
          <p:cNvPr id="4"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DA241D0-40E8-41D8-A410-03E8B34E4FC2}" type="slidenum">
              <a:rPr lang="LID4096" smtClean="0"/>
              <a:t>‹#›</a:t>
            </a:fld>
            <a:endParaRPr lang="LID4096"/>
          </a:p>
        </p:txBody>
      </p:sp>
    </p:spTree>
    <p:extLst>
      <p:ext uri="{BB962C8B-B14F-4D97-AF65-F5344CB8AC3E}">
        <p14:creationId xmlns:p14="http://schemas.microsoft.com/office/powerpoint/2010/main" val="18067538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709521-01DC-4B7F-9ED5-B0D339837FB7}" type="datetimeFigureOut">
              <a:rPr lang="LID4096" smtClean="0"/>
              <a:t>04/24/2024</a:t>
            </a:fld>
            <a:endParaRPr lang="LID4096"/>
          </a:p>
        </p:txBody>
      </p:sp>
      <p:sp>
        <p:nvSpPr>
          <p:cNvPr id="4"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DA241D0-40E8-41D8-A410-03E8B34E4FC2}" type="slidenum">
              <a:rPr lang="LID4096" smtClean="0"/>
              <a:t>‹#›</a:t>
            </a:fld>
            <a:endParaRPr lang="LID4096"/>
          </a:p>
        </p:txBody>
      </p:sp>
    </p:spTree>
    <p:extLst>
      <p:ext uri="{BB962C8B-B14F-4D97-AF65-F5344CB8AC3E}">
        <p14:creationId xmlns:p14="http://schemas.microsoft.com/office/powerpoint/2010/main" val="1348550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709521-01DC-4B7F-9ED5-B0D339837FB7}" type="datetimeFigureOut">
              <a:rPr lang="LID4096" smtClean="0"/>
              <a:t>04/24/2024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DA241D0-40E8-41D8-A410-03E8B34E4FC2}" type="slidenum">
              <a:rPr lang="LID4096" smtClean="0"/>
              <a:t>‹#›</a:t>
            </a:fld>
            <a:endParaRPr lang="LID4096"/>
          </a:p>
        </p:txBody>
      </p:sp>
    </p:spTree>
    <p:extLst>
      <p:ext uri="{BB962C8B-B14F-4D97-AF65-F5344CB8AC3E}">
        <p14:creationId xmlns:p14="http://schemas.microsoft.com/office/powerpoint/2010/main" val="36025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709521-01DC-4B7F-9ED5-B0D339837FB7}" type="datetimeFigureOut">
              <a:rPr lang="LID4096" smtClean="0"/>
              <a:t>04/24/2024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DA241D0-40E8-41D8-A410-03E8B34E4FC2}" type="slidenum">
              <a:rPr lang="LID4096" smtClean="0"/>
              <a:t>‹#›</a:t>
            </a:fld>
            <a:endParaRPr lang="LID4096"/>
          </a:p>
        </p:txBody>
      </p:sp>
    </p:spTree>
    <p:extLst>
      <p:ext uri="{BB962C8B-B14F-4D97-AF65-F5344CB8AC3E}">
        <p14:creationId xmlns:p14="http://schemas.microsoft.com/office/powerpoint/2010/main" val="1473919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2709521-01DC-4B7F-9ED5-B0D339837FB7}" type="datetimeFigureOut">
              <a:rPr lang="LID4096" smtClean="0"/>
              <a:t>04/24/2024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DA241D0-40E8-41D8-A410-03E8B34E4FC2}" type="slidenum">
              <a:rPr lang="LID4096" smtClean="0"/>
              <a:t>‹#›</a:t>
            </a:fld>
            <a:endParaRPr lang="LID4096"/>
          </a:p>
        </p:txBody>
      </p:sp>
    </p:spTree>
    <p:extLst>
      <p:ext uri="{BB962C8B-B14F-4D97-AF65-F5344CB8AC3E}">
        <p14:creationId xmlns:p14="http://schemas.microsoft.com/office/powerpoint/2010/main" val="2662128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709521-01DC-4B7F-9ED5-B0D339837FB7}" type="datetimeFigureOut">
              <a:rPr lang="LID4096" smtClean="0"/>
              <a:t>04/24/2024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DA241D0-40E8-41D8-A410-03E8B34E4FC2}" type="slidenum">
              <a:rPr lang="LID4096" smtClean="0"/>
              <a:t>‹#›</a:t>
            </a:fld>
            <a:endParaRPr lang="LID4096"/>
          </a:p>
        </p:txBody>
      </p:sp>
    </p:spTree>
    <p:extLst>
      <p:ext uri="{BB962C8B-B14F-4D97-AF65-F5344CB8AC3E}">
        <p14:creationId xmlns:p14="http://schemas.microsoft.com/office/powerpoint/2010/main" val="103992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709521-01DC-4B7F-9ED5-B0D339837FB7}" type="datetimeFigureOut">
              <a:rPr lang="LID4096" smtClean="0"/>
              <a:t>04/24/2024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EDA241D0-40E8-41D8-A410-03E8B34E4FC2}" type="slidenum">
              <a:rPr lang="LID4096" smtClean="0"/>
              <a:t>‹#›</a:t>
            </a:fld>
            <a:endParaRPr lang="LID4096"/>
          </a:p>
        </p:txBody>
      </p:sp>
    </p:spTree>
    <p:extLst>
      <p:ext uri="{BB962C8B-B14F-4D97-AF65-F5344CB8AC3E}">
        <p14:creationId xmlns:p14="http://schemas.microsoft.com/office/powerpoint/2010/main" val="205489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709521-01DC-4B7F-9ED5-B0D339837FB7}" type="datetimeFigureOut">
              <a:rPr lang="LID4096" smtClean="0"/>
              <a:t>04/24/2024</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EDA241D0-40E8-41D8-A410-03E8B34E4FC2}" type="slidenum">
              <a:rPr lang="LID4096" smtClean="0"/>
              <a:t>‹#›</a:t>
            </a:fld>
            <a:endParaRPr lang="LID4096"/>
          </a:p>
        </p:txBody>
      </p:sp>
    </p:spTree>
    <p:extLst>
      <p:ext uri="{BB962C8B-B14F-4D97-AF65-F5344CB8AC3E}">
        <p14:creationId xmlns:p14="http://schemas.microsoft.com/office/powerpoint/2010/main" val="368676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2709521-01DC-4B7F-9ED5-B0D339837FB7}" type="datetimeFigureOut">
              <a:rPr lang="LID4096" smtClean="0"/>
              <a:t>04/24/2024</a:t>
            </a:fld>
            <a:endParaRPr lang="LID4096"/>
          </a:p>
        </p:txBody>
      </p:sp>
      <p:sp>
        <p:nvSpPr>
          <p:cNvPr id="5" name="Footer Placeholder 3"/>
          <p:cNvSpPr>
            <a:spLocks noGrp="1"/>
          </p:cNvSpPr>
          <p:nvPr>
            <p:ph type="ftr" sz="quarter" idx="11"/>
          </p:nvPr>
        </p:nvSpPr>
        <p:spPr/>
        <p:txBody>
          <a:bodyPr/>
          <a:lstStyle/>
          <a:p>
            <a:endParaRPr lang="LID4096"/>
          </a:p>
        </p:txBody>
      </p:sp>
      <p:sp>
        <p:nvSpPr>
          <p:cNvPr id="6" name="Slide Number Placeholder 4"/>
          <p:cNvSpPr>
            <a:spLocks noGrp="1"/>
          </p:cNvSpPr>
          <p:nvPr>
            <p:ph type="sldNum" sz="quarter" idx="12"/>
          </p:nvPr>
        </p:nvSpPr>
        <p:spPr/>
        <p:txBody>
          <a:bodyPr/>
          <a:lstStyle/>
          <a:p>
            <a:fld id="{EDA241D0-40E8-41D8-A410-03E8B34E4FC2}" type="slidenum">
              <a:rPr lang="LID4096" smtClean="0"/>
              <a:t>‹#›</a:t>
            </a:fld>
            <a:endParaRPr lang="LID4096"/>
          </a:p>
        </p:txBody>
      </p:sp>
    </p:spTree>
    <p:extLst>
      <p:ext uri="{BB962C8B-B14F-4D97-AF65-F5344CB8AC3E}">
        <p14:creationId xmlns:p14="http://schemas.microsoft.com/office/powerpoint/2010/main" val="3263838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2709521-01DC-4B7F-9ED5-B0D339837FB7}" type="datetimeFigureOut">
              <a:rPr lang="LID4096" smtClean="0"/>
              <a:t>04/24/2024</a:t>
            </a:fld>
            <a:endParaRPr lang="LID4096"/>
          </a:p>
        </p:txBody>
      </p:sp>
      <p:sp>
        <p:nvSpPr>
          <p:cNvPr id="5" name="Footer Placeholder 2"/>
          <p:cNvSpPr>
            <a:spLocks noGrp="1"/>
          </p:cNvSpPr>
          <p:nvPr>
            <p:ph type="ftr" sz="quarter" idx="11"/>
          </p:nvPr>
        </p:nvSpPr>
        <p:spPr/>
        <p:txBody>
          <a:bodyPr/>
          <a:lstStyle/>
          <a:p>
            <a:endParaRPr lang="LID4096"/>
          </a:p>
        </p:txBody>
      </p:sp>
      <p:sp>
        <p:nvSpPr>
          <p:cNvPr id="6" name="Slide Number Placeholder 3"/>
          <p:cNvSpPr>
            <a:spLocks noGrp="1"/>
          </p:cNvSpPr>
          <p:nvPr>
            <p:ph type="sldNum" sz="quarter" idx="12"/>
          </p:nvPr>
        </p:nvSpPr>
        <p:spPr/>
        <p:txBody>
          <a:bodyPr/>
          <a:lstStyle/>
          <a:p>
            <a:fld id="{EDA241D0-40E8-41D8-A410-03E8B34E4FC2}" type="slidenum">
              <a:rPr lang="LID4096" smtClean="0"/>
              <a:t>‹#›</a:t>
            </a:fld>
            <a:endParaRPr lang="LID4096"/>
          </a:p>
        </p:txBody>
      </p:sp>
    </p:spTree>
    <p:extLst>
      <p:ext uri="{BB962C8B-B14F-4D97-AF65-F5344CB8AC3E}">
        <p14:creationId xmlns:p14="http://schemas.microsoft.com/office/powerpoint/2010/main" val="474742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2709521-01DC-4B7F-9ED5-B0D339837FB7}" type="datetimeFigureOut">
              <a:rPr lang="LID4096" smtClean="0"/>
              <a:t>04/24/2024</a:t>
            </a:fld>
            <a:endParaRPr lang="LID4096"/>
          </a:p>
        </p:txBody>
      </p:sp>
      <p:sp>
        <p:nvSpPr>
          <p:cNvPr id="5" name="Footer Placeholder 5"/>
          <p:cNvSpPr>
            <a:spLocks noGrp="1"/>
          </p:cNvSpPr>
          <p:nvPr>
            <p:ph type="ftr" sz="quarter" idx="11"/>
          </p:nvPr>
        </p:nvSpPr>
        <p:spPr/>
        <p:txBody>
          <a:bodyPr/>
          <a:lstStyle/>
          <a:p>
            <a:endParaRPr lang="LID4096"/>
          </a:p>
        </p:txBody>
      </p:sp>
      <p:sp>
        <p:nvSpPr>
          <p:cNvPr id="6" name="Slide Number Placeholder 6"/>
          <p:cNvSpPr>
            <a:spLocks noGrp="1"/>
          </p:cNvSpPr>
          <p:nvPr>
            <p:ph type="sldNum" sz="quarter" idx="12"/>
          </p:nvPr>
        </p:nvSpPr>
        <p:spPr/>
        <p:txBody>
          <a:bodyPr/>
          <a:lstStyle/>
          <a:p>
            <a:fld id="{EDA241D0-40E8-41D8-A410-03E8B34E4FC2}" type="slidenum">
              <a:rPr lang="LID4096" smtClean="0"/>
              <a:t>‹#›</a:t>
            </a:fld>
            <a:endParaRPr lang="LID4096"/>
          </a:p>
        </p:txBody>
      </p:sp>
    </p:spTree>
    <p:extLst>
      <p:ext uri="{BB962C8B-B14F-4D97-AF65-F5344CB8AC3E}">
        <p14:creationId xmlns:p14="http://schemas.microsoft.com/office/powerpoint/2010/main" val="804124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709521-01DC-4B7F-9ED5-B0D339837FB7}" type="datetimeFigureOut">
              <a:rPr lang="LID4096" smtClean="0"/>
              <a:t>04/24/2024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EDA241D0-40E8-41D8-A410-03E8B34E4FC2}" type="slidenum">
              <a:rPr lang="LID4096" smtClean="0"/>
              <a:t>‹#›</a:t>
            </a:fld>
            <a:endParaRPr lang="LID4096"/>
          </a:p>
        </p:txBody>
      </p:sp>
    </p:spTree>
    <p:extLst>
      <p:ext uri="{BB962C8B-B14F-4D97-AF65-F5344CB8AC3E}">
        <p14:creationId xmlns:p14="http://schemas.microsoft.com/office/powerpoint/2010/main" val="327717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2709521-01DC-4B7F-9ED5-B0D339837FB7}" type="datetimeFigureOut">
              <a:rPr lang="LID4096" smtClean="0"/>
              <a:t>04/24/2024</a:t>
            </a:fld>
            <a:endParaRPr lang="LID4096"/>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LID4096"/>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DA241D0-40E8-41D8-A410-03E8B34E4FC2}" type="slidenum">
              <a:rPr lang="LID4096" smtClean="0"/>
              <a:t>‹#›</a:t>
            </a:fld>
            <a:endParaRPr lang="LID4096"/>
          </a:p>
        </p:txBody>
      </p:sp>
    </p:spTree>
    <p:extLst>
      <p:ext uri="{BB962C8B-B14F-4D97-AF65-F5344CB8AC3E}">
        <p14:creationId xmlns:p14="http://schemas.microsoft.com/office/powerpoint/2010/main" val="40405142"/>
      </p:ext>
    </p:extLst>
  </p:cSld>
  <p:clrMap bg1="dk1" tx1="lt1" bg2="dk2" tx2="lt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 id="2147483942" r:id="rId15"/>
    <p:sldLayoutId id="2147483943" r:id="rId16"/>
    <p:sldLayoutId id="214748394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4CE4A-9BCD-98D2-A9CC-41B1BB25FF23}"/>
              </a:ext>
            </a:extLst>
          </p:cNvPr>
          <p:cNvSpPr>
            <a:spLocks noGrp="1"/>
          </p:cNvSpPr>
          <p:nvPr>
            <p:ph type="ctrTitle"/>
          </p:nvPr>
        </p:nvSpPr>
        <p:spPr>
          <a:xfrm>
            <a:off x="1097280" y="758952"/>
            <a:ext cx="10058400" cy="3131404"/>
          </a:xfrm>
        </p:spPr>
        <p:txBody>
          <a:bodyPr/>
          <a:lstStyle/>
          <a:p>
            <a:r>
              <a:rPr lang="en-US"/>
              <a:t>Testare Unitara in Java</a:t>
            </a:r>
            <a:endParaRPr lang="LID4096"/>
          </a:p>
        </p:txBody>
      </p:sp>
      <p:sp>
        <p:nvSpPr>
          <p:cNvPr id="4" name="TextBox 3">
            <a:extLst>
              <a:ext uri="{FF2B5EF4-FFF2-40B4-BE49-F238E27FC236}">
                <a16:creationId xmlns:a16="http://schemas.microsoft.com/office/drawing/2014/main" id="{107200E9-2B94-1291-B9EB-56EBCB63F42E}"/>
              </a:ext>
            </a:extLst>
          </p:cNvPr>
          <p:cNvSpPr txBox="1"/>
          <p:nvPr/>
        </p:nvSpPr>
        <p:spPr>
          <a:xfrm>
            <a:off x="1097280" y="4386783"/>
            <a:ext cx="9110750" cy="1477328"/>
          </a:xfrm>
          <a:prstGeom prst="rect">
            <a:avLst/>
          </a:prstGeom>
          <a:noFill/>
        </p:spPr>
        <p:txBody>
          <a:bodyPr wrap="square" rtlCol="0">
            <a:spAutoFit/>
          </a:bodyPr>
          <a:lstStyle/>
          <a:p>
            <a:r>
              <a:rPr lang="en-US"/>
              <a:t>Liciu Stefan</a:t>
            </a:r>
          </a:p>
          <a:p>
            <a:r>
              <a:rPr lang="en-US"/>
              <a:t>Popescu Matei</a:t>
            </a:r>
          </a:p>
          <a:p>
            <a:r>
              <a:rPr lang="en-US"/>
              <a:t>Putineanu Bogdan</a:t>
            </a:r>
          </a:p>
          <a:p>
            <a:r>
              <a:rPr lang="en-US"/>
              <a:t>Rogoza Raluca</a:t>
            </a:r>
          </a:p>
          <a:p>
            <a:r>
              <a:rPr lang="en-US"/>
              <a:t>Sabau Eduard</a:t>
            </a:r>
            <a:endParaRPr lang="LID4096"/>
          </a:p>
        </p:txBody>
      </p:sp>
    </p:spTree>
    <p:extLst>
      <p:ext uri="{BB962C8B-B14F-4D97-AF65-F5344CB8AC3E}">
        <p14:creationId xmlns:p14="http://schemas.microsoft.com/office/powerpoint/2010/main" val="348913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B48E-9750-25B6-4B77-AB1F98123EFF}"/>
              </a:ext>
            </a:extLst>
          </p:cNvPr>
          <p:cNvSpPr>
            <a:spLocks noGrp="1"/>
          </p:cNvSpPr>
          <p:nvPr>
            <p:ph type="title"/>
          </p:nvPr>
        </p:nvSpPr>
        <p:spPr/>
        <p:txBody>
          <a:bodyPr/>
          <a:lstStyle/>
          <a:p>
            <a:r>
              <a:rPr lang="en-US"/>
              <a:t>Generarea testelor – Code snippet</a:t>
            </a:r>
            <a:endParaRPr lang="LID4096"/>
          </a:p>
        </p:txBody>
      </p:sp>
      <p:pic>
        <p:nvPicPr>
          <p:cNvPr id="8" name="Content Placeholder 7">
            <a:extLst>
              <a:ext uri="{FF2B5EF4-FFF2-40B4-BE49-F238E27FC236}">
                <a16:creationId xmlns:a16="http://schemas.microsoft.com/office/drawing/2014/main" id="{97901B75-A454-EAC9-5E8A-99019E8243D9}"/>
              </a:ext>
            </a:extLst>
          </p:cNvPr>
          <p:cNvPicPr>
            <a:picLocks noGrp="1" noChangeAspect="1"/>
          </p:cNvPicPr>
          <p:nvPr>
            <p:ph idx="1"/>
          </p:nvPr>
        </p:nvPicPr>
        <p:blipFill>
          <a:blip r:embed="rId2"/>
          <a:stretch>
            <a:fillRect/>
          </a:stretch>
        </p:blipFill>
        <p:spPr>
          <a:xfrm>
            <a:off x="646110" y="1654625"/>
            <a:ext cx="11043957" cy="4380415"/>
          </a:xfrm>
        </p:spPr>
      </p:pic>
    </p:spTree>
    <p:extLst>
      <p:ext uri="{BB962C8B-B14F-4D97-AF65-F5344CB8AC3E}">
        <p14:creationId xmlns:p14="http://schemas.microsoft.com/office/powerpoint/2010/main" val="799917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62D0-E5B3-0D76-6AB8-EA1FAAC46486}"/>
              </a:ext>
            </a:extLst>
          </p:cNvPr>
          <p:cNvSpPr>
            <a:spLocks noGrp="1"/>
          </p:cNvSpPr>
          <p:nvPr>
            <p:ph type="title"/>
          </p:nvPr>
        </p:nvSpPr>
        <p:spPr/>
        <p:txBody>
          <a:bodyPr/>
          <a:lstStyle/>
          <a:p>
            <a:r>
              <a:rPr lang="en-US"/>
              <a:t>Tax Calculator Test – Path Coverage</a:t>
            </a:r>
            <a:endParaRPr lang="LID4096"/>
          </a:p>
        </p:txBody>
      </p:sp>
      <p:sp>
        <p:nvSpPr>
          <p:cNvPr id="3" name="Content Placeholder 2">
            <a:extLst>
              <a:ext uri="{FF2B5EF4-FFF2-40B4-BE49-F238E27FC236}">
                <a16:creationId xmlns:a16="http://schemas.microsoft.com/office/drawing/2014/main" id="{B1EAEFFA-5B19-D356-F68D-65DA72E38D6F}"/>
              </a:ext>
            </a:extLst>
          </p:cNvPr>
          <p:cNvSpPr>
            <a:spLocks noGrp="1"/>
          </p:cNvSpPr>
          <p:nvPr>
            <p:ph idx="1"/>
          </p:nvPr>
        </p:nvSpPr>
        <p:spPr>
          <a:xfrm>
            <a:off x="645130" y="2052918"/>
            <a:ext cx="9404723" cy="4195481"/>
          </a:xfrm>
        </p:spPr>
        <p:txBody>
          <a:bodyPr/>
          <a:lstStyle/>
          <a:p>
            <a:r>
              <a:rPr lang="en-US"/>
              <a:t>Dat fiind ca testele pe clase de echivalenta si pe valori de frontiera sunt exhaustive, fiecare posibilitate a fost acoperita</a:t>
            </a:r>
          </a:p>
          <a:p>
            <a:r>
              <a:rPr lang="en-US"/>
              <a:t>Astfel, avem acoperire 100% la nivel de instructiune, decizie, conditie, chiar si 100% path coverage</a:t>
            </a:r>
          </a:p>
          <a:p>
            <a:r>
              <a:rPr lang="en-US"/>
              <a:t>In practica, 100% path coverage nu este mereu posibil, insa a fost posibil, aplicatia fiind mai simpla</a:t>
            </a:r>
          </a:p>
        </p:txBody>
      </p:sp>
      <p:pic>
        <p:nvPicPr>
          <p:cNvPr id="5" name="Picture 4">
            <a:extLst>
              <a:ext uri="{FF2B5EF4-FFF2-40B4-BE49-F238E27FC236}">
                <a16:creationId xmlns:a16="http://schemas.microsoft.com/office/drawing/2014/main" id="{2FAAF1ED-87A7-F77E-F11F-0384AA4039E1}"/>
              </a:ext>
            </a:extLst>
          </p:cNvPr>
          <p:cNvPicPr>
            <a:picLocks noChangeAspect="1"/>
          </p:cNvPicPr>
          <p:nvPr/>
        </p:nvPicPr>
        <p:blipFill rotWithShape="1">
          <a:blip r:embed="rId2"/>
          <a:srcRect b="36263"/>
          <a:stretch/>
        </p:blipFill>
        <p:spPr>
          <a:xfrm>
            <a:off x="1598645" y="4545822"/>
            <a:ext cx="8994710" cy="1421294"/>
          </a:xfrm>
          <a:prstGeom prst="rect">
            <a:avLst/>
          </a:prstGeom>
        </p:spPr>
      </p:pic>
    </p:spTree>
    <p:extLst>
      <p:ext uri="{BB962C8B-B14F-4D97-AF65-F5344CB8AC3E}">
        <p14:creationId xmlns:p14="http://schemas.microsoft.com/office/powerpoint/2010/main" val="2606331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9EF32-990B-FEC5-F0F1-975E593947D2}"/>
              </a:ext>
            </a:extLst>
          </p:cNvPr>
          <p:cNvSpPr>
            <a:spLocks noGrp="1"/>
          </p:cNvSpPr>
          <p:nvPr>
            <p:ph type="title"/>
          </p:nvPr>
        </p:nvSpPr>
        <p:spPr/>
        <p:txBody>
          <a:bodyPr/>
          <a:lstStyle/>
          <a:p>
            <a:r>
              <a:rPr lang="en-US"/>
              <a:t>Tax Calculator Test - Mutants</a:t>
            </a:r>
            <a:endParaRPr lang="LID4096"/>
          </a:p>
        </p:txBody>
      </p:sp>
      <p:sp>
        <p:nvSpPr>
          <p:cNvPr id="3" name="Content Placeholder 2">
            <a:extLst>
              <a:ext uri="{FF2B5EF4-FFF2-40B4-BE49-F238E27FC236}">
                <a16:creationId xmlns:a16="http://schemas.microsoft.com/office/drawing/2014/main" id="{961DF74A-BCB0-9B04-6440-4639A467BDC6}"/>
              </a:ext>
            </a:extLst>
          </p:cNvPr>
          <p:cNvSpPr>
            <a:spLocks noGrp="1"/>
          </p:cNvSpPr>
          <p:nvPr>
            <p:ph idx="1"/>
          </p:nvPr>
        </p:nvSpPr>
        <p:spPr>
          <a:xfrm>
            <a:off x="645132" y="2011680"/>
            <a:ext cx="9404722" cy="4236719"/>
          </a:xfrm>
        </p:spPr>
        <p:txBody>
          <a:bodyPr/>
          <a:lstStyle/>
          <a:p>
            <a:r>
              <a:rPr lang="en-US" dirty="0" err="1"/>
              <a:t>Avand</a:t>
            </a:r>
            <a:r>
              <a:rPr lang="en-US" dirty="0"/>
              <a:t> in </a:t>
            </a:r>
            <a:r>
              <a:rPr lang="en-US" dirty="0" err="1"/>
              <a:t>vedere</a:t>
            </a:r>
            <a:r>
              <a:rPr lang="en-US" dirty="0"/>
              <a:t> ca </a:t>
            </a:r>
            <a:r>
              <a:rPr lang="en-US" dirty="0" err="1"/>
              <a:t>avem</a:t>
            </a:r>
            <a:r>
              <a:rPr lang="en-US" dirty="0"/>
              <a:t> 100% path coverage, </a:t>
            </a:r>
            <a:r>
              <a:rPr lang="en-US" dirty="0" err="1"/>
              <a:t>fiecare</a:t>
            </a:r>
            <a:r>
              <a:rPr lang="en-US" dirty="0"/>
              <a:t> </a:t>
            </a:r>
            <a:r>
              <a:rPr lang="en-US" dirty="0" err="1"/>
              <a:t>valoare</a:t>
            </a:r>
            <a:r>
              <a:rPr lang="en-US" dirty="0"/>
              <a:t> de </a:t>
            </a:r>
            <a:r>
              <a:rPr lang="en-US" dirty="0" err="1"/>
              <a:t>frontiera</a:t>
            </a:r>
            <a:r>
              <a:rPr lang="en-US" dirty="0"/>
              <a:t> a </a:t>
            </a:r>
            <a:r>
              <a:rPr lang="en-US" dirty="0" err="1"/>
              <a:t>fost</a:t>
            </a:r>
            <a:r>
              <a:rPr lang="en-US" dirty="0"/>
              <a:t> testata, nu s-a </a:t>
            </a:r>
            <a:r>
              <a:rPr lang="en-US" dirty="0" err="1"/>
              <a:t>gasit</a:t>
            </a:r>
            <a:r>
              <a:rPr lang="en-US" dirty="0"/>
              <a:t> </a:t>
            </a:r>
            <a:r>
              <a:rPr lang="en-US" dirty="0" err="1"/>
              <a:t>niciun</a:t>
            </a:r>
            <a:r>
              <a:rPr lang="en-US" dirty="0"/>
              <a:t> mutant care </a:t>
            </a:r>
            <a:r>
              <a:rPr lang="en-US" dirty="0" err="1"/>
              <a:t>sa</a:t>
            </a:r>
            <a:r>
              <a:rPr lang="en-US" dirty="0"/>
              <a:t> </a:t>
            </a:r>
            <a:r>
              <a:rPr lang="en-US" dirty="0" err="1"/>
              <a:t>supravietuiasca</a:t>
            </a:r>
            <a:r>
              <a:rPr lang="en-US" dirty="0"/>
              <a:t> </a:t>
            </a:r>
            <a:r>
              <a:rPr lang="en-US" dirty="0" err="1"/>
              <a:t>testelor</a:t>
            </a:r>
            <a:r>
              <a:rPr lang="en-US" dirty="0"/>
              <a:t>, </a:t>
            </a:r>
            <a:r>
              <a:rPr lang="en-US" dirty="0" err="1"/>
              <a:t>fiind</a:t>
            </a:r>
            <a:r>
              <a:rPr lang="en-US" dirty="0"/>
              <a:t> </a:t>
            </a:r>
            <a:r>
              <a:rPr lang="en-US" dirty="0" err="1"/>
              <a:t>reflectat</a:t>
            </a:r>
            <a:r>
              <a:rPr lang="en-US" dirty="0"/>
              <a:t> de rata de </a:t>
            </a:r>
            <a:r>
              <a:rPr lang="en-US" dirty="0" err="1"/>
              <a:t>succes</a:t>
            </a:r>
            <a:r>
              <a:rPr lang="en-US" dirty="0"/>
              <a:t> a </a:t>
            </a:r>
            <a:r>
              <a:rPr lang="en-US" dirty="0" err="1"/>
              <a:t>testelor</a:t>
            </a:r>
            <a:r>
              <a:rPr lang="en-US" dirty="0"/>
              <a:t> de 100%:</a:t>
            </a:r>
          </a:p>
          <a:p>
            <a:endParaRPr lang="en-US" dirty="0"/>
          </a:p>
          <a:p>
            <a:pPr marL="0" indent="0">
              <a:buNone/>
            </a:pPr>
            <a:endParaRPr lang="LID4096" dirty="0"/>
          </a:p>
          <a:p>
            <a:pPr marL="0" indent="0">
              <a:buNone/>
            </a:pPr>
            <a:endParaRPr lang="LID4096" dirty="0"/>
          </a:p>
        </p:txBody>
      </p:sp>
      <p:pic>
        <p:nvPicPr>
          <p:cNvPr id="5" name="Picture 4">
            <a:extLst>
              <a:ext uri="{FF2B5EF4-FFF2-40B4-BE49-F238E27FC236}">
                <a16:creationId xmlns:a16="http://schemas.microsoft.com/office/drawing/2014/main" id="{853EA1F0-19CE-AA51-B4C8-F0F169C6031C}"/>
              </a:ext>
            </a:extLst>
          </p:cNvPr>
          <p:cNvPicPr>
            <a:picLocks noChangeAspect="1"/>
          </p:cNvPicPr>
          <p:nvPr/>
        </p:nvPicPr>
        <p:blipFill rotWithShape="1">
          <a:blip r:embed="rId2"/>
          <a:srcRect r="45494" b="43998"/>
          <a:stretch/>
        </p:blipFill>
        <p:spPr>
          <a:xfrm>
            <a:off x="3010746" y="3349190"/>
            <a:ext cx="6170508" cy="2899209"/>
          </a:xfrm>
          <a:prstGeom prst="rect">
            <a:avLst/>
          </a:prstGeom>
        </p:spPr>
      </p:pic>
    </p:spTree>
    <p:extLst>
      <p:ext uri="{BB962C8B-B14F-4D97-AF65-F5344CB8AC3E}">
        <p14:creationId xmlns:p14="http://schemas.microsoft.com/office/powerpoint/2010/main" val="3984486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3BE5-1103-A8E1-54F9-89D8D64F70CD}"/>
              </a:ext>
            </a:extLst>
          </p:cNvPr>
          <p:cNvSpPr>
            <a:spLocks noGrp="1"/>
          </p:cNvSpPr>
          <p:nvPr>
            <p:ph type="title"/>
          </p:nvPr>
        </p:nvSpPr>
        <p:spPr/>
        <p:txBody>
          <a:bodyPr/>
          <a:lstStyle/>
          <a:p>
            <a:r>
              <a:rPr lang="en-US"/>
              <a:t>Tax Calculator</a:t>
            </a:r>
            <a:endParaRPr lang="LID4096"/>
          </a:p>
        </p:txBody>
      </p:sp>
      <p:sp>
        <p:nvSpPr>
          <p:cNvPr id="3" name="Content Placeholder 2">
            <a:extLst>
              <a:ext uri="{FF2B5EF4-FFF2-40B4-BE49-F238E27FC236}">
                <a16:creationId xmlns:a16="http://schemas.microsoft.com/office/drawing/2014/main" id="{DD1DD595-951C-991E-DCD8-561C5567793D}"/>
              </a:ext>
            </a:extLst>
          </p:cNvPr>
          <p:cNvSpPr>
            <a:spLocks noGrp="1"/>
          </p:cNvSpPr>
          <p:nvPr>
            <p:ph idx="1"/>
          </p:nvPr>
        </p:nvSpPr>
        <p:spPr>
          <a:xfrm>
            <a:off x="731520" y="1845734"/>
            <a:ext cx="10424160" cy="1583266"/>
          </a:xfrm>
        </p:spPr>
        <p:txBody>
          <a:bodyPr/>
          <a:lstStyle/>
          <a:p>
            <a:pPr marL="0" indent="0">
              <a:buNone/>
            </a:pPr>
            <a:r>
              <a:rPr lang="en-US" dirty="0"/>
              <a:t>Service-</a:t>
            </a:r>
            <a:r>
              <a:rPr lang="en-US" dirty="0" err="1"/>
              <a:t>ul</a:t>
            </a:r>
            <a:r>
              <a:rPr lang="en-US" dirty="0"/>
              <a:t> </a:t>
            </a:r>
            <a:r>
              <a:rPr lang="en-US" dirty="0" err="1"/>
              <a:t>calculeaza</a:t>
            </a:r>
            <a:r>
              <a:rPr lang="en-US" dirty="0"/>
              <a:t> cat </a:t>
            </a:r>
            <a:r>
              <a:rPr lang="en-US" dirty="0" err="1"/>
              <a:t>utilizatorul</a:t>
            </a:r>
            <a:r>
              <a:rPr lang="en-US" dirty="0"/>
              <a:t> </a:t>
            </a:r>
            <a:r>
              <a:rPr lang="en-US" dirty="0" err="1"/>
              <a:t>trebuie</a:t>
            </a:r>
            <a:r>
              <a:rPr lang="en-US" dirty="0"/>
              <a:t> </a:t>
            </a:r>
            <a:r>
              <a:rPr lang="en-US" dirty="0" err="1"/>
              <a:t>sa</a:t>
            </a:r>
            <a:r>
              <a:rPr lang="en-US" dirty="0"/>
              <a:t> </a:t>
            </a:r>
            <a:r>
              <a:rPr lang="en-US" dirty="0" err="1"/>
              <a:t>plateasca</a:t>
            </a:r>
            <a:r>
              <a:rPr lang="en-US" dirty="0"/>
              <a:t> in </a:t>
            </a:r>
            <a:r>
              <a:rPr lang="en-US" dirty="0" err="1"/>
              <a:t>taxe</a:t>
            </a:r>
            <a:r>
              <a:rPr lang="en-US" dirty="0"/>
              <a:t> pe </a:t>
            </a:r>
            <a:r>
              <a:rPr lang="en-US" dirty="0" err="1"/>
              <a:t>baza</a:t>
            </a:r>
            <a:r>
              <a:rPr lang="en-US" dirty="0"/>
              <a:t> a </a:t>
            </a:r>
            <a:r>
              <a:rPr lang="en-US" dirty="0" err="1"/>
              <a:t>trei</a:t>
            </a:r>
            <a:r>
              <a:rPr lang="en-US" dirty="0"/>
              <a:t> </a:t>
            </a:r>
            <a:r>
              <a:rPr lang="en-US" dirty="0" err="1"/>
              <a:t>tipuri</a:t>
            </a:r>
            <a:r>
              <a:rPr lang="en-US" dirty="0"/>
              <a:t> de </a:t>
            </a:r>
            <a:r>
              <a:rPr lang="en-US" dirty="0" err="1"/>
              <a:t>venit</a:t>
            </a:r>
            <a:r>
              <a:rPr lang="en-US" dirty="0"/>
              <a:t> – </a:t>
            </a:r>
            <a:r>
              <a:rPr lang="en-US" dirty="0" err="1"/>
              <a:t>salariu</a:t>
            </a:r>
            <a:r>
              <a:rPr lang="en-US" dirty="0"/>
              <a:t>, </a:t>
            </a:r>
            <a:r>
              <a:rPr lang="en-US" dirty="0" err="1"/>
              <a:t>dividende</a:t>
            </a:r>
            <a:r>
              <a:rPr lang="en-US" dirty="0"/>
              <a:t> </a:t>
            </a:r>
            <a:r>
              <a:rPr lang="en-US" dirty="0" err="1"/>
              <a:t>si</a:t>
            </a:r>
            <a:r>
              <a:rPr lang="en-US" dirty="0"/>
              <a:t> </a:t>
            </a:r>
            <a:r>
              <a:rPr lang="en-US" dirty="0" err="1"/>
              <a:t>venit</a:t>
            </a:r>
            <a:r>
              <a:rPr lang="en-US" dirty="0"/>
              <a:t> din </a:t>
            </a:r>
            <a:r>
              <a:rPr lang="en-US" dirty="0" err="1"/>
              <a:t>chirii</a:t>
            </a:r>
            <a:r>
              <a:rPr lang="en-US" dirty="0"/>
              <a:t>. </a:t>
            </a:r>
            <a:r>
              <a:rPr lang="en-US" dirty="0" err="1"/>
              <a:t>Exista</a:t>
            </a:r>
            <a:r>
              <a:rPr lang="en-US" dirty="0"/>
              <a:t> </a:t>
            </a:r>
            <a:r>
              <a:rPr lang="en-US" dirty="0" err="1"/>
              <a:t>reduceri</a:t>
            </a:r>
            <a:r>
              <a:rPr lang="en-US" dirty="0"/>
              <a:t> de taxa </a:t>
            </a:r>
            <a:r>
              <a:rPr lang="en-US" dirty="0" err="1"/>
              <a:t>daca</a:t>
            </a:r>
            <a:r>
              <a:rPr lang="en-US" dirty="0"/>
              <a:t> </a:t>
            </a:r>
            <a:r>
              <a:rPr lang="en-US" dirty="0" err="1"/>
              <a:t>persoana</a:t>
            </a:r>
            <a:r>
              <a:rPr lang="en-US" dirty="0"/>
              <a:t> are diploma </a:t>
            </a:r>
            <a:r>
              <a:rPr lang="en-US" dirty="0" err="1"/>
              <a:t>sau</a:t>
            </a:r>
            <a:r>
              <a:rPr lang="en-US" dirty="0"/>
              <a:t> </a:t>
            </a:r>
            <a:r>
              <a:rPr lang="en-US" dirty="0" err="1"/>
              <a:t>opteaza</a:t>
            </a:r>
            <a:r>
              <a:rPr lang="en-US" dirty="0"/>
              <a:t> </a:t>
            </a:r>
            <a:r>
              <a:rPr lang="en-US" dirty="0" err="1"/>
              <a:t>pentru</a:t>
            </a:r>
            <a:r>
              <a:rPr lang="en-US" dirty="0"/>
              <a:t> </a:t>
            </a:r>
            <a:r>
              <a:rPr lang="en-US" dirty="0" err="1"/>
              <a:t>bonuri</a:t>
            </a:r>
            <a:r>
              <a:rPr lang="en-US" dirty="0"/>
              <a:t> de masa. </a:t>
            </a:r>
            <a:r>
              <a:rPr lang="en-US" dirty="0" err="1"/>
              <a:t>Dispozitia</a:t>
            </a:r>
            <a:r>
              <a:rPr lang="en-US" dirty="0"/>
              <a:t> </a:t>
            </a:r>
            <a:r>
              <a:rPr lang="en-US" dirty="0" err="1"/>
              <a:t>legala</a:t>
            </a:r>
            <a:r>
              <a:rPr lang="en-US" dirty="0"/>
              <a:t> </a:t>
            </a:r>
            <a:r>
              <a:rPr lang="en-US" dirty="0" err="1"/>
              <a:t>este</a:t>
            </a:r>
            <a:r>
              <a:rPr lang="en-US" dirty="0"/>
              <a:t>:</a:t>
            </a:r>
          </a:p>
          <a:p>
            <a:pPr marL="0" indent="0">
              <a:buNone/>
            </a:pPr>
            <a:endParaRPr lang="en-US" dirty="0"/>
          </a:p>
          <a:p>
            <a:pPr marL="0" indent="0">
              <a:buNone/>
            </a:pPr>
            <a:endParaRPr lang="en-US" dirty="0"/>
          </a:p>
        </p:txBody>
      </p:sp>
      <p:sp>
        <p:nvSpPr>
          <p:cNvPr id="7" name="Rectangle 6">
            <a:extLst>
              <a:ext uri="{FF2B5EF4-FFF2-40B4-BE49-F238E27FC236}">
                <a16:creationId xmlns:a16="http://schemas.microsoft.com/office/drawing/2014/main" id="{43CCE30A-3EB1-AD73-3A9A-D0526FA4DFFF}"/>
              </a:ext>
            </a:extLst>
          </p:cNvPr>
          <p:cNvSpPr/>
          <p:nvPr/>
        </p:nvSpPr>
        <p:spPr>
          <a:xfrm>
            <a:off x="2202024" y="3429000"/>
            <a:ext cx="7483151" cy="24100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DBDEE1"/>
                </a:solidFill>
                <a:effectLst/>
                <a:latin typeface="gg sans"/>
              </a:rPr>
              <a:t>“There are 3 tax brackets. You pay 0% for income under 3000, 20% for income under 6000 and 40% for anything above. You only pay the increased tax rate for income above the threshold, not for the entire value. There is a 10% income tax, calculated after the other taxes. If you have a university diploma in CS, you don't pay the income tax. You may opt for 20% of your gross income to be treated as food tickets. In this case, they are exempt from all taxes, but can only be used to buy approved products.”</a:t>
            </a:r>
            <a:endParaRPr lang="en-US" dirty="0"/>
          </a:p>
          <a:p>
            <a:pPr algn="ctr"/>
            <a:endParaRPr lang="en-US" dirty="0"/>
          </a:p>
        </p:txBody>
      </p:sp>
    </p:spTree>
    <p:extLst>
      <p:ext uri="{BB962C8B-B14F-4D97-AF65-F5344CB8AC3E}">
        <p14:creationId xmlns:p14="http://schemas.microsoft.com/office/powerpoint/2010/main" val="4147915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E4F6E-707E-FB95-6A65-73DEB2ECCA7D}"/>
              </a:ext>
            </a:extLst>
          </p:cNvPr>
          <p:cNvSpPr>
            <a:spLocks noGrp="1"/>
          </p:cNvSpPr>
          <p:nvPr>
            <p:ph type="title"/>
          </p:nvPr>
        </p:nvSpPr>
        <p:spPr/>
        <p:txBody>
          <a:bodyPr/>
          <a:lstStyle/>
          <a:p>
            <a:r>
              <a:rPr lang="en-US"/>
              <a:t>Tax Calculator Test</a:t>
            </a:r>
            <a:endParaRPr lang="LID4096"/>
          </a:p>
        </p:txBody>
      </p:sp>
      <p:sp>
        <p:nvSpPr>
          <p:cNvPr id="3" name="Content Placeholder 2">
            <a:extLst>
              <a:ext uri="{FF2B5EF4-FFF2-40B4-BE49-F238E27FC236}">
                <a16:creationId xmlns:a16="http://schemas.microsoft.com/office/drawing/2014/main" id="{1A724057-8FF7-D806-ABE8-C04633970BEC}"/>
              </a:ext>
            </a:extLst>
          </p:cNvPr>
          <p:cNvSpPr>
            <a:spLocks noGrp="1"/>
          </p:cNvSpPr>
          <p:nvPr>
            <p:ph idx="1"/>
          </p:nvPr>
        </p:nvSpPr>
        <p:spPr>
          <a:xfrm>
            <a:off x="645132" y="2052918"/>
            <a:ext cx="9404722" cy="4195481"/>
          </a:xfrm>
        </p:spPr>
        <p:txBody>
          <a:bodyPr/>
          <a:lstStyle/>
          <a:p>
            <a:pPr marL="0" indent="0">
              <a:buNone/>
            </a:pPr>
            <a:r>
              <a:rPr lang="en-US"/>
              <a:t>Testele au fost alese pentru a acoperi: </a:t>
            </a:r>
          </a:p>
          <a:p>
            <a:r>
              <a:rPr lang="en-US"/>
              <a:t>Toate clasele de echivalenta</a:t>
            </a:r>
          </a:p>
          <a:p>
            <a:r>
              <a:rPr lang="en-US"/>
              <a:t>Toate valorile de frontiera</a:t>
            </a:r>
          </a:p>
          <a:p>
            <a:r>
              <a:rPr lang="en-US"/>
              <a:t>Valori invalide</a:t>
            </a:r>
          </a:p>
        </p:txBody>
      </p:sp>
    </p:spTree>
    <p:extLst>
      <p:ext uri="{BB962C8B-B14F-4D97-AF65-F5344CB8AC3E}">
        <p14:creationId xmlns:p14="http://schemas.microsoft.com/office/powerpoint/2010/main" val="2648815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807E-0B77-9694-9BF3-3F20E0A7A0C1}"/>
              </a:ext>
            </a:extLst>
          </p:cNvPr>
          <p:cNvSpPr>
            <a:spLocks noGrp="1"/>
          </p:cNvSpPr>
          <p:nvPr>
            <p:ph type="title"/>
          </p:nvPr>
        </p:nvSpPr>
        <p:spPr/>
        <p:txBody>
          <a:bodyPr/>
          <a:lstStyle/>
          <a:p>
            <a:r>
              <a:rPr lang="en-US"/>
              <a:t>Tax Calculator Test – Valori Invalide</a:t>
            </a:r>
            <a:endParaRPr lang="LID4096"/>
          </a:p>
        </p:txBody>
      </p:sp>
      <p:sp>
        <p:nvSpPr>
          <p:cNvPr id="3" name="Content Placeholder 2">
            <a:extLst>
              <a:ext uri="{FF2B5EF4-FFF2-40B4-BE49-F238E27FC236}">
                <a16:creationId xmlns:a16="http://schemas.microsoft.com/office/drawing/2014/main" id="{745C89A0-E849-E0A2-7E7F-DA4326E590AE}"/>
              </a:ext>
            </a:extLst>
          </p:cNvPr>
          <p:cNvSpPr>
            <a:spLocks noGrp="1"/>
          </p:cNvSpPr>
          <p:nvPr>
            <p:ph idx="1"/>
          </p:nvPr>
        </p:nvSpPr>
        <p:spPr>
          <a:xfrm>
            <a:off x="645132" y="1512916"/>
            <a:ext cx="9404722" cy="4735483"/>
          </a:xfrm>
        </p:spPr>
        <p:txBody>
          <a:bodyPr/>
          <a:lstStyle/>
          <a:p>
            <a:pPr marL="0" indent="0">
              <a:buNone/>
            </a:pPr>
            <a:r>
              <a:rPr lang="en-US"/>
              <a:t>Valorile invalide care ies imediat din calculator sunt numere strict mai mici decat 0 pentru salariu, dividende si rental income:</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Care, odata ce intra in calculator, sunt imediat verificate:</a:t>
            </a:r>
          </a:p>
          <a:p>
            <a:pPr marL="0" indent="0">
              <a:buNone/>
            </a:pPr>
            <a:endParaRPr lang="LID4096"/>
          </a:p>
        </p:txBody>
      </p:sp>
      <p:pic>
        <p:nvPicPr>
          <p:cNvPr id="5" name="Picture 4">
            <a:extLst>
              <a:ext uri="{FF2B5EF4-FFF2-40B4-BE49-F238E27FC236}">
                <a16:creationId xmlns:a16="http://schemas.microsoft.com/office/drawing/2014/main" id="{1AAEBD36-64A5-75EC-C497-A81C6635527F}"/>
              </a:ext>
            </a:extLst>
          </p:cNvPr>
          <p:cNvPicPr>
            <a:picLocks noChangeAspect="1"/>
          </p:cNvPicPr>
          <p:nvPr/>
        </p:nvPicPr>
        <p:blipFill>
          <a:blip r:embed="rId2"/>
          <a:stretch>
            <a:fillRect/>
          </a:stretch>
        </p:blipFill>
        <p:spPr>
          <a:xfrm>
            <a:off x="644151" y="2203142"/>
            <a:ext cx="7906670" cy="2078625"/>
          </a:xfrm>
          <a:prstGeom prst="rect">
            <a:avLst/>
          </a:prstGeom>
        </p:spPr>
      </p:pic>
      <p:pic>
        <p:nvPicPr>
          <p:cNvPr id="7" name="Picture 6">
            <a:extLst>
              <a:ext uri="{FF2B5EF4-FFF2-40B4-BE49-F238E27FC236}">
                <a16:creationId xmlns:a16="http://schemas.microsoft.com/office/drawing/2014/main" id="{9729B70B-9FB9-3D48-E6EC-6425E1306047}"/>
              </a:ext>
            </a:extLst>
          </p:cNvPr>
          <p:cNvPicPr>
            <a:picLocks noChangeAspect="1"/>
          </p:cNvPicPr>
          <p:nvPr/>
        </p:nvPicPr>
        <p:blipFill>
          <a:blip r:embed="rId3"/>
          <a:stretch>
            <a:fillRect/>
          </a:stretch>
        </p:blipFill>
        <p:spPr>
          <a:xfrm>
            <a:off x="644151" y="5004753"/>
            <a:ext cx="8640975" cy="997036"/>
          </a:xfrm>
          <a:prstGeom prst="rect">
            <a:avLst/>
          </a:prstGeom>
        </p:spPr>
      </p:pic>
    </p:spTree>
    <p:extLst>
      <p:ext uri="{BB962C8B-B14F-4D97-AF65-F5344CB8AC3E}">
        <p14:creationId xmlns:p14="http://schemas.microsoft.com/office/powerpoint/2010/main" val="3044045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C255D-B507-043B-DCAC-24E19ABDD6EF}"/>
              </a:ext>
            </a:extLst>
          </p:cNvPr>
          <p:cNvSpPr>
            <a:spLocks noGrp="1"/>
          </p:cNvSpPr>
          <p:nvPr>
            <p:ph type="title"/>
          </p:nvPr>
        </p:nvSpPr>
        <p:spPr/>
        <p:txBody>
          <a:bodyPr/>
          <a:lstStyle/>
          <a:p>
            <a:r>
              <a:rPr lang="en-US"/>
              <a:t>Tax Calculator Test – Equivalence Class Partitioning</a:t>
            </a:r>
            <a:endParaRPr lang="LID4096"/>
          </a:p>
        </p:txBody>
      </p:sp>
      <p:sp>
        <p:nvSpPr>
          <p:cNvPr id="3" name="Content Placeholder 2">
            <a:extLst>
              <a:ext uri="{FF2B5EF4-FFF2-40B4-BE49-F238E27FC236}">
                <a16:creationId xmlns:a16="http://schemas.microsoft.com/office/drawing/2014/main" id="{2D48F697-5A3A-32FB-4D34-B43AA3C64FE1}"/>
              </a:ext>
            </a:extLst>
          </p:cNvPr>
          <p:cNvSpPr>
            <a:spLocks noGrp="1"/>
          </p:cNvSpPr>
          <p:nvPr>
            <p:ph idx="1"/>
          </p:nvPr>
        </p:nvSpPr>
        <p:spPr>
          <a:xfrm>
            <a:off x="645132" y="2052918"/>
            <a:ext cx="9404722" cy="4195481"/>
          </a:xfrm>
        </p:spPr>
        <p:txBody>
          <a:bodyPr>
            <a:normAutofit fontScale="92500" lnSpcReduction="10000"/>
          </a:bodyPr>
          <a:lstStyle/>
          <a:p>
            <a:r>
              <a:rPr lang="en-US" dirty="0"/>
              <a:t>Salary</a:t>
            </a:r>
          </a:p>
          <a:p>
            <a:pPr lvl="1"/>
            <a:r>
              <a:rPr lang="en-US" dirty="0"/>
              <a:t>{ salary ∈ N | salary &lt;= 3000 }</a:t>
            </a:r>
          </a:p>
          <a:p>
            <a:pPr lvl="1"/>
            <a:r>
              <a:rPr lang="en-US" dirty="0"/>
              <a:t>{ salary ∈ N | 3000 &lt; salary &lt;= 6000 }</a:t>
            </a:r>
          </a:p>
          <a:p>
            <a:pPr lvl="1"/>
            <a:r>
              <a:rPr lang="en-US" dirty="0"/>
              <a:t>{ salary ∈ N | 6000 &lt; salary }</a:t>
            </a:r>
          </a:p>
          <a:p>
            <a:r>
              <a:rPr lang="en-US" dirty="0"/>
              <a:t>Dividend </a:t>
            </a:r>
          </a:p>
          <a:p>
            <a:pPr lvl="1"/>
            <a:r>
              <a:rPr lang="en-US" dirty="0"/>
              <a:t>{ dividend ∈ N | dividend &lt; 10000 }</a:t>
            </a:r>
          </a:p>
          <a:p>
            <a:pPr lvl="1"/>
            <a:r>
              <a:rPr lang="en-US" dirty="0"/>
              <a:t>{ dividend ∈ N | dividend &gt;= 10000 }</a:t>
            </a:r>
          </a:p>
          <a:p>
            <a:r>
              <a:rPr lang="en-US" dirty="0"/>
              <a:t>Rental Income ( { </a:t>
            </a:r>
            <a:r>
              <a:rPr lang="en-US" dirty="0" err="1"/>
              <a:t>rental_income</a:t>
            </a:r>
            <a:r>
              <a:rPr lang="en-US" dirty="0"/>
              <a:t> ∈ N } )</a:t>
            </a:r>
          </a:p>
          <a:p>
            <a:r>
              <a:rPr lang="en-US" dirty="0"/>
              <a:t>Diploma (True, False)</a:t>
            </a:r>
          </a:p>
          <a:p>
            <a:r>
              <a:rPr lang="en-US" dirty="0"/>
              <a:t>Food Ticket (True, False)</a:t>
            </a:r>
          </a:p>
          <a:p>
            <a:pPr marL="0" indent="0">
              <a:buNone/>
            </a:pPr>
            <a:r>
              <a:rPr lang="en-US" dirty="0"/>
              <a:t>Din care </a:t>
            </a:r>
            <a:r>
              <a:rPr lang="en-US" dirty="0" err="1"/>
              <a:t>rezulta</a:t>
            </a:r>
            <a:r>
              <a:rPr lang="en-US" dirty="0"/>
              <a:t> 24 de teste care </a:t>
            </a:r>
            <a:r>
              <a:rPr lang="en-US" dirty="0" err="1"/>
              <a:t>acopera</a:t>
            </a:r>
            <a:r>
              <a:rPr lang="en-US" dirty="0"/>
              <a:t> </a:t>
            </a:r>
            <a:r>
              <a:rPr lang="en-US" dirty="0" err="1"/>
              <a:t>toate</a:t>
            </a:r>
            <a:r>
              <a:rPr lang="en-US" dirty="0"/>
              <a:t> </a:t>
            </a:r>
            <a:r>
              <a:rPr lang="en-US" dirty="0" err="1"/>
              <a:t>posibilitatile</a:t>
            </a:r>
            <a:r>
              <a:rPr lang="en-US" dirty="0"/>
              <a:t> (3 x 2 x 1 x 2 x 2)</a:t>
            </a:r>
            <a:endParaRPr lang="LID4096" dirty="0"/>
          </a:p>
        </p:txBody>
      </p:sp>
    </p:spTree>
    <p:extLst>
      <p:ext uri="{BB962C8B-B14F-4D97-AF65-F5344CB8AC3E}">
        <p14:creationId xmlns:p14="http://schemas.microsoft.com/office/powerpoint/2010/main" val="817355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A530F-3763-093C-77BC-4B850DCBED27}"/>
              </a:ext>
            </a:extLst>
          </p:cNvPr>
          <p:cNvSpPr>
            <a:spLocks noGrp="1"/>
          </p:cNvSpPr>
          <p:nvPr>
            <p:ph type="title"/>
          </p:nvPr>
        </p:nvSpPr>
        <p:spPr/>
        <p:txBody>
          <a:bodyPr/>
          <a:lstStyle/>
          <a:p>
            <a:r>
              <a:rPr lang="en-US"/>
              <a:t>Tax Calculator Test – Equivalence Class Partitioning</a:t>
            </a:r>
            <a:endParaRPr lang="LID4096"/>
          </a:p>
        </p:txBody>
      </p:sp>
      <p:pic>
        <p:nvPicPr>
          <p:cNvPr id="7" name="Content Placeholder 6">
            <a:extLst>
              <a:ext uri="{FF2B5EF4-FFF2-40B4-BE49-F238E27FC236}">
                <a16:creationId xmlns:a16="http://schemas.microsoft.com/office/drawing/2014/main" id="{452C1258-5A13-795D-86F0-14D14873F645}"/>
              </a:ext>
            </a:extLst>
          </p:cNvPr>
          <p:cNvPicPr>
            <a:picLocks noGrp="1" noChangeAspect="1"/>
          </p:cNvPicPr>
          <p:nvPr>
            <p:ph idx="1"/>
          </p:nvPr>
        </p:nvPicPr>
        <p:blipFill>
          <a:blip r:embed="rId2"/>
          <a:stretch>
            <a:fillRect/>
          </a:stretch>
        </p:blipFill>
        <p:spPr>
          <a:xfrm>
            <a:off x="645740" y="1853247"/>
            <a:ext cx="10962047" cy="4098665"/>
          </a:xfrm>
        </p:spPr>
      </p:pic>
    </p:spTree>
    <p:extLst>
      <p:ext uri="{BB962C8B-B14F-4D97-AF65-F5344CB8AC3E}">
        <p14:creationId xmlns:p14="http://schemas.microsoft.com/office/powerpoint/2010/main" val="31800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02772-DE16-A29A-E0AF-ED21ABD90859}"/>
              </a:ext>
            </a:extLst>
          </p:cNvPr>
          <p:cNvSpPr>
            <a:spLocks noGrp="1"/>
          </p:cNvSpPr>
          <p:nvPr>
            <p:ph type="title"/>
          </p:nvPr>
        </p:nvSpPr>
        <p:spPr/>
        <p:txBody>
          <a:bodyPr/>
          <a:lstStyle/>
          <a:p>
            <a:r>
              <a:rPr lang="en-US"/>
              <a:t>Tax Calculator Test – Boundary Values</a:t>
            </a:r>
            <a:endParaRPr lang="LID4096"/>
          </a:p>
        </p:txBody>
      </p:sp>
      <p:sp>
        <p:nvSpPr>
          <p:cNvPr id="3" name="Content Placeholder 2">
            <a:extLst>
              <a:ext uri="{FF2B5EF4-FFF2-40B4-BE49-F238E27FC236}">
                <a16:creationId xmlns:a16="http://schemas.microsoft.com/office/drawing/2014/main" id="{6D5C8E4E-CECB-8C08-3E1B-29D0D3268BDB}"/>
              </a:ext>
            </a:extLst>
          </p:cNvPr>
          <p:cNvSpPr>
            <a:spLocks noGrp="1"/>
          </p:cNvSpPr>
          <p:nvPr>
            <p:ph idx="1"/>
          </p:nvPr>
        </p:nvSpPr>
        <p:spPr>
          <a:xfrm>
            <a:off x="645130" y="2052918"/>
            <a:ext cx="9404723" cy="4195481"/>
          </a:xfrm>
        </p:spPr>
        <p:txBody>
          <a:bodyPr/>
          <a:lstStyle/>
          <a:p>
            <a:pPr marL="0" indent="0">
              <a:buNone/>
            </a:pPr>
            <a:r>
              <a:rPr lang="en-US"/>
              <a:t>Similar, valorile de frontiera sunt testate exhaustiv pentru toate posibilitatile, se taxeaza diferit pentru:</a:t>
            </a:r>
          </a:p>
          <a:p>
            <a:r>
              <a:rPr lang="en-US"/>
              <a:t>Salariu (low, 0 – 3000; medium, 3001 – 6000; high, 6001+)</a:t>
            </a:r>
          </a:p>
          <a:p>
            <a:r>
              <a:rPr lang="en-US"/>
              <a:t>Dividende (low, 0 – 10000; high, 10001+)</a:t>
            </a:r>
          </a:p>
          <a:p>
            <a:pPr marL="0" indent="0">
              <a:buNone/>
            </a:pPr>
            <a:r>
              <a:rPr lang="en-US"/>
              <a:t>In fiecare caz se testeaza valorile cele mai mici si cele mai mari din clasele de echivalenta pentru aceste intervale, iar in total au fost generate 15 teste pentru valorile de frontiera (5 x 3)</a:t>
            </a:r>
          </a:p>
          <a:p>
            <a:endParaRPr lang="en-US"/>
          </a:p>
        </p:txBody>
      </p:sp>
    </p:spTree>
    <p:extLst>
      <p:ext uri="{BB962C8B-B14F-4D97-AF65-F5344CB8AC3E}">
        <p14:creationId xmlns:p14="http://schemas.microsoft.com/office/powerpoint/2010/main" val="3771704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0E70-F6EA-969B-00B7-FA4DD6CAB3B3}"/>
              </a:ext>
            </a:extLst>
          </p:cNvPr>
          <p:cNvSpPr>
            <a:spLocks noGrp="1"/>
          </p:cNvSpPr>
          <p:nvPr>
            <p:ph type="title"/>
          </p:nvPr>
        </p:nvSpPr>
        <p:spPr/>
        <p:txBody>
          <a:bodyPr/>
          <a:lstStyle/>
          <a:p>
            <a:r>
              <a:rPr lang="en-US"/>
              <a:t>Tax Calculator Test – Boundary Values</a:t>
            </a:r>
            <a:endParaRPr lang="LID4096"/>
          </a:p>
        </p:txBody>
      </p:sp>
      <p:pic>
        <p:nvPicPr>
          <p:cNvPr id="5" name="Content Placeholder 4">
            <a:extLst>
              <a:ext uri="{FF2B5EF4-FFF2-40B4-BE49-F238E27FC236}">
                <a16:creationId xmlns:a16="http://schemas.microsoft.com/office/drawing/2014/main" id="{B091F954-D129-9A6C-49B9-A1FC01264510}"/>
              </a:ext>
            </a:extLst>
          </p:cNvPr>
          <p:cNvPicPr>
            <a:picLocks noGrp="1" noChangeAspect="1"/>
          </p:cNvPicPr>
          <p:nvPr>
            <p:ph idx="1"/>
          </p:nvPr>
        </p:nvPicPr>
        <p:blipFill>
          <a:blip r:embed="rId2"/>
          <a:stretch>
            <a:fillRect/>
          </a:stretch>
        </p:blipFill>
        <p:spPr>
          <a:xfrm>
            <a:off x="646111" y="1853247"/>
            <a:ext cx="10953412" cy="4198417"/>
          </a:xfrm>
        </p:spPr>
      </p:pic>
    </p:spTree>
    <p:extLst>
      <p:ext uri="{BB962C8B-B14F-4D97-AF65-F5344CB8AC3E}">
        <p14:creationId xmlns:p14="http://schemas.microsoft.com/office/powerpoint/2010/main" val="3784730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B330-301D-2FC5-1B1F-CAD5696A6C12}"/>
              </a:ext>
            </a:extLst>
          </p:cNvPr>
          <p:cNvSpPr>
            <a:spLocks noGrp="1"/>
          </p:cNvSpPr>
          <p:nvPr>
            <p:ph type="title"/>
          </p:nvPr>
        </p:nvSpPr>
        <p:spPr/>
        <p:txBody>
          <a:bodyPr/>
          <a:lstStyle/>
          <a:p>
            <a:r>
              <a:rPr lang="en-US"/>
              <a:t>Generarea testelor</a:t>
            </a:r>
            <a:endParaRPr lang="LID4096"/>
          </a:p>
        </p:txBody>
      </p:sp>
      <p:sp>
        <p:nvSpPr>
          <p:cNvPr id="3" name="Content Placeholder 2">
            <a:extLst>
              <a:ext uri="{FF2B5EF4-FFF2-40B4-BE49-F238E27FC236}">
                <a16:creationId xmlns:a16="http://schemas.microsoft.com/office/drawing/2014/main" id="{C71331FF-76AC-CAFA-FFA7-4231DA9EA8FE}"/>
              </a:ext>
            </a:extLst>
          </p:cNvPr>
          <p:cNvSpPr>
            <a:spLocks noGrp="1"/>
          </p:cNvSpPr>
          <p:nvPr>
            <p:ph idx="1"/>
          </p:nvPr>
        </p:nvSpPr>
        <p:spPr>
          <a:xfrm>
            <a:off x="645132" y="1479666"/>
            <a:ext cx="9404722" cy="4768734"/>
          </a:xfrm>
        </p:spPr>
        <p:txBody>
          <a:bodyPr/>
          <a:lstStyle/>
          <a:p>
            <a:r>
              <a:rPr lang="en-US"/>
              <a:t>In total au fost generate 42 de teste pentru acoperirea fiecarui caz posibil, insa nu au fost scrise de mana</a:t>
            </a:r>
          </a:p>
          <a:p>
            <a:r>
              <a:rPr lang="en-US"/>
              <a:t>Am facut un script scurt in python care a generat prin backtracking liniile de cod, dat fiind ca testele au aceeasi structura, singurele diferente fiind valorile parametrilor</a:t>
            </a:r>
          </a:p>
          <a:p>
            <a:pPr marL="0" indent="0">
              <a:buNone/>
            </a:pPr>
            <a:endParaRPr lang="LID4096"/>
          </a:p>
        </p:txBody>
      </p:sp>
    </p:spTree>
    <p:extLst>
      <p:ext uri="{BB962C8B-B14F-4D97-AF65-F5344CB8AC3E}">
        <p14:creationId xmlns:p14="http://schemas.microsoft.com/office/powerpoint/2010/main" val="18609028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117</TotalTime>
  <Words>612</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Century Gothic</vt:lpstr>
      <vt:lpstr>gg sans</vt:lpstr>
      <vt:lpstr>Wingdings 3</vt:lpstr>
      <vt:lpstr>Ion</vt:lpstr>
      <vt:lpstr>Testare Unitara in Java</vt:lpstr>
      <vt:lpstr>Tax Calculator</vt:lpstr>
      <vt:lpstr>Tax Calculator Test</vt:lpstr>
      <vt:lpstr>Tax Calculator Test – Valori Invalide</vt:lpstr>
      <vt:lpstr>Tax Calculator Test – Equivalence Class Partitioning</vt:lpstr>
      <vt:lpstr>Tax Calculator Test – Equivalence Class Partitioning</vt:lpstr>
      <vt:lpstr>Tax Calculator Test – Boundary Values</vt:lpstr>
      <vt:lpstr>Tax Calculator Test – Boundary Values</vt:lpstr>
      <vt:lpstr>Generarea testelor</vt:lpstr>
      <vt:lpstr>Generarea testelor – Code snippet</vt:lpstr>
      <vt:lpstr>Tax Calculator Test – Path Coverage</vt:lpstr>
      <vt:lpstr>Tax Calculator Test - Mutants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Testare Unitara in Java</dc:title>
  <dc:creator>Popescu Matei</dc:creator>
  <cp:lastModifiedBy>Raluca Ioana  Rogoza</cp:lastModifiedBy>
  <cp:revision>7</cp:revision>
  <dcterms:created xsi:type="dcterms:W3CDTF">2024-04-23T21:05:19Z</dcterms:created>
  <dcterms:modified xsi:type="dcterms:W3CDTF">2024-04-24T09:43:25Z</dcterms:modified>
</cp:coreProperties>
</file>