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8" r:id="rId1"/>
  </p:sldMasterIdLst>
  <p:notesMasterIdLst>
    <p:notesMasterId r:id="rId14"/>
  </p:notesMasterIdLst>
  <p:handoutMasterIdLst>
    <p:handoutMasterId r:id="rId15"/>
  </p:handoutMasterIdLst>
  <p:sldIdLst>
    <p:sldId id="256" r:id="rId2"/>
    <p:sldId id="257" r:id="rId3"/>
    <p:sldId id="258" r:id="rId4"/>
    <p:sldId id="264" r:id="rId5"/>
    <p:sldId id="259" r:id="rId6"/>
    <p:sldId id="260" r:id="rId7"/>
    <p:sldId id="261" r:id="rId8"/>
    <p:sldId id="262" r:id="rId9"/>
    <p:sldId id="263" r:id="rId10"/>
    <p:sldId id="265" r:id="rId11"/>
    <p:sldId id="266" r:id="rId12"/>
    <p:sldId id="267" r:id="rId13"/>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809E63-127A-863A-040E-12D64637F67C}" v="5253" dt="2022-10-08T15:55:06.935"/>
    <p1510:client id="{C6C4A784-D2D7-44F7-B1D4-91375DA94530}" v="486" dt="2022-10-06T21:13:49.0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93" d="100"/>
          <a:sy n="93" d="100"/>
        </p:scale>
        <p:origin x="990" y="78"/>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38A1C890-4A89-4F38-B9E6-67C0F19E8B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C566954B-32ED-468B-81F8-09B0B26282B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BBF735-BE16-4522-A851-679BED16EE3F}" type="datetimeFigureOut">
              <a:rPr lang="it-IT" smtClean="0"/>
              <a:t>08/10/2022</a:t>
            </a:fld>
            <a:endParaRPr lang="it-IT"/>
          </a:p>
        </p:txBody>
      </p:sp>
      <p:sp>
        <p:nvSpPr>
          <p:cNvPr id="4" name="Segnaposto piè di pagina 3">
            <a:extLst>
              <a:ext uri="{FF2B5EF4-FFF2-40B4-BE49-F238E27FC236}">
                <a16:creationId xmlns:a16="http://schemas.microsoft.com/office/drawing/2014/main" id="{F8DB4DE4-5FFF-4FE1-A755-D90FCEC8DEE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6F342C06-8430-4ED0-B69C-65019375EA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308D3B-0F1C-47AD-8113-CA7A4C6F9B06}" type="slidenum">
              <a:rPr lang="it-IT" smtClean="0"/>
              <a:t>‹N›</a:t>
            </a:fld>
            <a:endParaRPr lang="it-IT"/>
          </a:p>
        </p:txBody>
      </p:sp>
    </p:spTree>
    <p:extLst>
      <p:ext uri="{BB962C8B-B14F-4D97-AF65-F5344CB8AC3E}">
        <p14:creationId xmlns:p14="http://schemas.microsoft.com/office/powerpoint/2010/main" val="39330732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880E38-CB20-44EC-8A69-01A02198341A}" type="datetimeFigureOut">
              <a:rPr lang="it-IT" noProof="0" smtClean="0"/>
              <a:t>08/10/2022</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Fare clic per modificare lo stile del titolo</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0A8E2-7472-4C3B-8234-E2BF50F98F44}" type="slidenum">
              <a:rPr lang="it-IT" noProof="0" smtClean="0"/>
              <a:t>‹N›</a:t>
            </a:fld>
            <a:endParaRPr lang="it-IT" noProof="0"/>
          </a:p>
        </p:txBody>
      </p:sp>
    </p:spTree>
    <p:extLst>
      <p:ext uri="{BB962C8B-B14F-4D97-AF65-F5344CB8AC3E}">
        <p14:creationId xmlns:p14="http://schemas.microsoft.com/office/powerpoint/2010/main" val="356785606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0330A8E2-7472-4C3B-8234-E2BF50F98F44}" type="slidenum">
              <a:rPr lang="it-IT" smtClean="0"/>
              <a:t>1</a:t>
            </a:fld>
            <a:endParaRPr lang="it-IT"/>
          </a:p>
        </p:txBody>
      </p:sp>
    </p:spTree>
    <p:extLst>
      <p:ext uri="{BB962C8B-B14F-4D97-AF65-F5344CB8AC3E}">
        <p14:creationId xmlns:p14="http://schemas.microsoft.com/office/powerpoint/2010/main" val="4017964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10/8/2022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2857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10/8/2022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772456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10/8/2022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59292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10/8/2022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87088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10/8/2022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8013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10/8/2022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5400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10/8/2022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921649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10/8/2022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295303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10/8/2022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5724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10/8/2022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314593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10/8/2022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259918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10/8/2022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4000784280"/>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uvole dipinte ad olio">
            <a:extLst>
              <a:ext uri="{FF2B5EF4-FFF2-40B4-BE49-F238E27FC236}">
                <a16:creationId xmlns:a16="http://schemas.microsoft.com/office/drawing/2014/main" id="{928A66CF-8B53-39D5-4EC2-B20A3F4133F0}"/>
              </a:ext>
            </a:extLst>
          </p:cNvPr>
          <p:cNvPicPr>
            <a:picLocks noChangeAspect="1"/>
          </p:cNvPicPr>
          <p:nvPr/>
        </p:nvPicPr>
        <p:blipFill rotWithShape="1">
          <a:blip r:embed="rId3"/>
          <a:srcRect r="15627" b="-1"/>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p:cNvSpPr>
            <a:spLocks noGrp="1"/>
          </p:cNvSpPr>
          <p:nvPr>
            <p:ph type="ctrTitle"/>
          </p:nvPr>
        </p:nvSpPr>
        <p:spPr>
          <a:xfrm>
            <a:off x="477981" y="1122363"/>
            <a:ext cx="5808318" cy="3204134"/>
          </a:xfrm>
        </p:spPr>
        <p:txBody>
          <a:bodyPr rtlCol="0" anchor="b">
            <a:normAutofit/>
          </a:bodyPr>
          <a:lstStyle/>
          <a:p>
            <a:r>
              <a:rPr lang="it-IT" sz="6000" dirty="0" err="1"/>
              <a:t>Chickenchess</a:t>
            </a:r>
            <a:br>
              <a:rPr lang="it-IT" sz="6000" dirty="0"/>
            </a:br>
            <a:br>
              <a:rPr lang="it-IT" sz="6000" dirty="0"/>
            </a:br>
            <a:r>
              <a:rPr lang="it-IT" sz="2800" dirty="0" err="1"/>
              <a:t>Don't</a:t>
            </a:r>
            <a:r>
              <a:rPr lang="it-IT" sz="2800" dirty="0"/>
              <a:t> be a chicken, play </a:t>
            </a:r>
            <a:r>
              <a:rPr lang="it-IT" sz="2800" dirty="0" err="1"/>
              <a:t>chess</a:t>
            </a:r>
            <a:r>
              <a:rPr lang="it-IT" sz="2800" dirty="0"/>
              <a:t>!</a:t>
            </a:r>
          </a:p>
        </p:txBody>
      </p:sp>
      <p:sp>
        <p:nvSpPr>
          <p:cNvPr id="3" name="Sottotitolo 2"/>
          <p:cNvSpPr>
            <a:spLocks noGrp="1"/>
          </p:cNvSpPr>
          <p:nvPr>
            <p:ph type="subTitle" idx="1"/>
          </p:nvPr>
        </p:nvSpPr>
        <p:spPr>
          <a:xfrm>
            <a:off x="477980" y="4872922"/>
            <a:ext cx="4023359" cy="1208141"/>
          </a:xfrm>
        </p:spPr>
        <p:txBody>
          <a:bodyPr vert="horz" lIns="91440" tIns="45720" rIns="91440" bIns="45720" rtlCol="0" anchor="t">
            <a:normAutofit/>
          </a:bodyPr>
          <a:lstStyle/>
          <a:p>
            <a:r>
              <a:rPr lang="it-IT" sz="2000" dirty="0"/>
              <a:t>Progetto tecnologie web </a:t>
            </a:r>
          </a:p>
          <a:p>
            <a:r>
              <a:rPr lang="it-IT" sz="2000" dirty="0"/>
              <a:t>Daniele Bianchini</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36705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9A301128-6372-E193-A0BB-1AD3F180CDFB}"/>
              </a:ext>
            </a:extLst>
          </p:cNvPr>
          <p:cNvSpPr txBox="1"/>
          <p:nvPr/>
        </p:nvSpPr>
        <p:spPr>
          <a:xfrm>
            <a:off x="300789" y="375986"/>
            <a:ext cx="11555328"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it-IT" sz="3200" dirty="0"/>
              <a:t>Classificata</a:t>
            </a:r>
          </a:p>
          <a:p>
            <a:endParaRPr lang="it-IT" sz="3200" dirty="0"/>
          </a:p>
          <a:p>
            <a:r>
              <a:rPr lang="it-IT" sz="3200" dirty="0"/>
              <a:t>Creata una partita visibile nella lobby, si viene reindirizzati direttamente alla partita, dove si è in attesa </a:t>
            </a:r>
            <a:r>
              <a:rPr lang="it-IT" sz="3200" dirty="0" err="1"/>
              <a:t>finchè</a:t>
            </a:r>
            <a:r>
              <a:rPr lang="it-IT" sz="3200" dirty="0"/>
              <a:t> non compare un avversario. La richiesta di mosse possibili avviene per entrambi i giocatori allo stesso modo delle partite amichevoli, con la clausola che tocchi al giocatore muovere. Mosso un pezzo, si invia al server una notifica, il quale provvederà ad aggiornare le informazioni di due giocatori tramite protocollo </a:t>
            </a:r>
            <a:r>
              <a:rPr lang="it-IT" sz="3200" dirty="0" err="1"/>
              <a:t>websocket</a:t>
            </a:r>
            <a:r>
              <a:rPr lang="it-IT" sz="3200" dirty="0"/>
              <a:t> e utilizzo dei </a:t>
            </a:r>
            <a:r>
              <a:rPr lang="it-IT" sz="3200" dirty="0" err="1"/>
              <a:t>django</a:t>
            </a:r>
            <a:r>
              <a:rPr lang="it-IT" sz="3200" dirty="0"/>
              <a:t> </a:t>
            </a:r>
            <a:r>
              <a:rPr lang="it-IT" sz="3200" dirty="0" err="1"/>
              <a:t>channels</a:t>
            </a:r>
            <a:r>
              <a:rPr lang="it-IT" sz="3200" dirty="0"/>
              <a:t>. </a:t>
            </a:r>
          </a:p>
        </p:txBody>
      </p:sp>
    </p:spTree>
    <p:extLst>
      <p:ext uri="{BB962C8B-B14F-4D97-AF65-F5344CB8AC3E}">
        <p14:creationId xmlns:p14="http://schemas.microsoft.com/office/powerpoint/2010/main" val="101131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CasellaDiTesto 1">
            <a:extLst>
              <a:ext uri="{FF2B5EF4-FFF2-40B4-BE49-F238E27FC236}">
                <a16:creationId xmlns:a16="http://schemas.microsoft.com/office/drawing/2014/main" id="{A68C586F-863B-26B6-6E54-9647BD6F0BD2}"/>
              </a:ext>
            </a:extLst>
          </p:cNvPr>
          <p:cNvSpPr txBox="1"/>
          <p:nvPr/>
        </p:nvSpPr>
        <p:spPr>
          <a:xfrm>
            <a:off x="411480" y="2684095"/>
            <a:ext cx="4443154" cy="349286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110000"/>
              </a:lnSpc>
              <a:spcAft>
                <a:spcPts val="600"/>
              </a:spcAft>
              <a:buFont typeface="Arial" panose="020B0604020202020204" pitchFamily="34" charset="0"/>
              <a:buChar char="•"/>
            </a:pPr>
            <a:r>
              <a:rPr lang="en-US" sz="1700" dirty="0"/>
              <a:t>Nel </a:t>
            </a:r>
            <a:r>
              <a:rPr lang="en-US" sz="1700" dirty="0" err="1"/>
              <a:t>caso</a:t>
            </a:r>
            <a:r>
              <a:rPr lang="en-US" sz="1700" dirty="0"/>
              <a:t> di </a:t>
            </a:r>
            <a:r>
              <a:rPr lang="en-US" sz="1700" dirty="0" err="1"/>
              <a:t>resa</a:t>
            </a:r>
            <a:r>
              <a:rPr lang="en-US" sz="1700" dirty="0"/>
              <a:t>, </a:t>
            </a:r>
            <a:r>
              <a:rPr lang="en-US" sz="1700" dirty="0" err="1"/>
              <a:t>scacco</a:t>
            </a:r>
            <a:r>
              <a:rPr lang="en-US" sz="1700" dirty="0"/>
              <a:t> </a:t>
            </a:r>
            <a:r>
              <a:rPr lang="en-US" sz="1700" dirty="0" err="1"/>
              <a:t>matto</a:t>
            </a:r>
            <a:r>
              <a:rPr lang="en-US" sz="1700" dirty="0"/>
              <a:t>, </a:t>
            </a:r>
            <a:r>
              <a:rPr lang="en-US" sz="1700" dirty="0" err="1"/>
              <a:t>patta</a:t>
            </a:r>
            <a:r>
              <a:rPr lang="en-US" sz="1700" dirty="0"/>
              <a:t> </a:t>
            </a:r>
            <a:r>
              <a:rPr lang="en-US" sz="1700" dirty="0" err="1"/>
              <a:t>oppure</a:t>
            </a:r>
            <a:r>
              <a:rPr lang="en-US" sz="1700" dirty="0"/>
              <a:t> fine del tempo a </a:t>
            </a:r>
            <a:r>
              <a:rPr lang="en-US" sz="1700" dirty="0" err="1"/>
              <a:t>disposizione</a:t>
            </a:r>
            <a:r>
              <a:rPr lang="en-US" sz="1700" dirty="0"/>
              <a:t>, la partita termina </a:t>
            </a:r>
            <a:r>
              <a:rPr lang="en-US" sz="1700" dirty="0" err="1"/>
              <a:t>avvisando</a:t>
            </a:r>
            <a:r>
              <a:rPr lang="en-US" sz="1700" dirty="0"/>
              <a:t> </a:t>
            </a:r>
            <a:r>
              <a:rPr lang="en-US" sz="1700" dirty="0" err="1"/>
              <a:t>dell'esito</a:t>
            </a:r>
            <a:r>
              <a:rPr lang="en-US" sz="1700" dirty="0"/>
              <a:t> e </a:t>
            </a:r>
            <a:r>
              <a:rPr lang="en-US" sz="1700" dirty="0" err="1"/>
              <a:t>viene</a:t>
            </a:r>
            <a:r>
              <a:rPr lang="en-US" sz="1700" dirty="0"/>
              <a:t> </a:t>
            </a:r>
            <a:r>
              <a:rPr lang="en-US" sz="1700" dirty="0" err="1"/>
              <a:t>salvata</a:t>
            </a:r>
            <a:r>
              <a:rPr lang="en-US" sz="1700" dirty="0"/>
              <a:t> </a:t>
            </a:r>
            <a:r>
              <a:rPr lang="en-US" sz="1700" dirty="0" err="1"/>
              <a:t>una</a:t>
            </a:r>
            <a:r>
              <a:rPr lang="en-US" sz="1700" dirty="0"/>
              <a:t> </a:t>
            </a:r>
            <a:r>
              <a:rPr lang="en-US" sz="1700" dirty="0" err="1"/>
              <a:t>istanza</a:t>
            </a:r>
            <a:r>
              <a:rPr lang="en-US" sz="1700" dirty="0"/>
              <a:t> del </a:t>
            </a:r>
            <a:r>
              <a:rPr lang="en-US" sz="1700" dirty="0" err="1"/>
              <a:t>modello</a:t>
            </a:r>
            <a:r>
              <a:rPr lang="en-US" sz="1700" dirty="0"/>
              <a:t> Game, </a:t>
            </a:r>
            <a:r>
              <a:rPr lang="en-US" sz="1700" dirty="0" err="1"/>
              <a:t>visibile</a:t>
            </a:r>
            <a:r>
              <a:rPr lang="en-US" sz="1700" dirty="0"/>
              <a:t> dal </a:t>
            </a:r>
            <a:r>
              <a:rPr lang="en-US" sz="1700" dirty="0" err="1"/>
              <a:t>profilo</a:t>
            </a:r>
            <a:r>
              <a:rPr lang="en-US" sz="1700" dirty="0"/>
              <a:t> </a:t>
            </a:r>
            <a:r>
              <a:rPr lang="en-US" sz="1700" dirty="0" err="1"/>
              <a:t>dei</a:t>
            </a:r>
            <a:r>
              <a:rPr lang="en-US" sz="1700" dirty="0"/>
              <a:t> </a:t>
            </a:r>
            <a:r>
              <a:rPr lang="en-US" sz="1700" dirty="0" err="1"/>
              <a:t>giocatori</a:t>
            </a:r>
            <a:r>
              <a:rPr lang="en-US" sz="1700" dirty="0"/>
              <a:t> </a:t>
            </a:r>
            <a:r>
              <a:rPr lang="en-US" sz="1700" dirty="0" err="1"/>
              <a:t>coinvolti</a:t>
            </a:r>
            <a:r>
              <a:rPr lang="en-US" sz="1700" dirty="0"/>
              <a:t>. Segue </a:t>
            </a:r>
            <a:r>
              <a:rPr lang="en-US" sz="1700" dirty="0" err="1"/>
              <a:t>anche</a:t>
            </a:r>
            <a:r>
              <a:rPr lang="en-US" sz="1700" dirty="0"/>
              <a:t> </a:t>
            </a:r>
            <a:r>
              <a:rPr lang="en-US" sz="1700" dirty="0" err="1"/>
              <a:t>l'aggiornamento</a:t>
            </a:r>
            <a:r>
              <a:rPr lang="en-US" sz="1700" dirty="0"/>
              <a:t> </a:t>
            </a:r>
            <a:r>
              <a:rPr lang="en-US" sz="1700" dirty="0" err="1"/>
              <a:t>delle</a:t>
            </a:r>
            <a:r>
              <a:rPr lang="en-US" sz="1700" dirty="0"/>
              <a:t> </a:t>
            </a:r>
            <a:r>
              <a:rPr lang="en-US" sz="1700" dirty="0" err="1"/>
              <a:t>statistiche</a:t>
            </a:r>
            <a:r>
              <a:rPr lang="en-US" sz="1700" dirty="0"/>
              <a:t> </a:t>
            </a:r>
            <a:r>
              <a:rPr lang="en-US" sz="1700" dirty="0" err="1"/>
              <a:t>dei</a:t>
            </a:r>
            <a:r>
              <a:rPr lang="en-US" sz="1700" dirty="0"/>
              <a:t> </a:t>
            </a:r>
            <a:r>
              <a:rPr lang="en-US" sz="1700" dirty="0" err="1"/>
              <a:t>profili</a:t>
            </a:r>
            <a:r>
              <a:rPr lang="en-US" sz="1700" dirty="0"/>
              <a:t> ( </a:t>
            </a:r>
            <a:r>
              <a:rPr lang="en-US" sz="1700" dirty="0" err="1"/>
              <a:t>Punteggio</a:t>
            </a:r>
            <a:r>
              <a:rPr lang="en-US" sz="1700" dirty="0"/>
              <a:t> ELO ).</a:t>
            </a:r>
          </a:p>
          <a:p>
            <a:pPr indent="-228600" defTabSz="914400">
              <a:lnSpc>
                <a:spcPct val="110000"/>
              </a:lnSpc>
              <a:spcAft>
                <a:spcPts val="600"/>
              </a:spcAft>
              <a:buFont typeface="Arial" panose="020B0604020202020204" pitchFamily="34" charset="0"/>
              <a:buChar char="•"/>
            </a:pPr>
            <a:r>
              <a:rPr lang="en-US" sz="1700" dirty="0"/>
              <a:t>Il channel </a:t>
            </a:r>
            <a:r>
              <a:rPr lang="en-US" sz="1700" dirty="0" err="1"/>
              <a:t>viene</a:t>
            </a:r>
            <a:r>
              <a:rPr lang="en-US" sz="1700" dirty="0"/>
              <a:t> </a:t>
            </a:r>
            <a:r>
              <a:rPr lang="en-US" sz="1700" dirty="0" err="1"/>
              <a:t>chiuso</a:t>
            </a:r>
            <a:r>
              <a:rPr lang="en-US" sz="1700" dirty="0"/>
              <a:t> e non </a:t>
            </a:r>
            <a:r>
              <a:rPr lang="en-US" sz="1700" dirty="0" err="1"/>
              <a:t>sono</a:t>
            </a:r>
            <a:r>
              <a:rPr lang="en-US" sz="1700" dirty="0"/>
              <a:t> </a:t>
            </a:r>
            <a:r>
              <a:rPr lang="en-US" sz="1700" dirty="0" err="1"/>
              <a:t>possibili</a:t>
            </a:r>
            <a:r>
              <a:rPr lang="en-US" sz="1700" dirty="0"/>
              <a:t> </a:t>
            </a:r>
            <a:r>
              <a:rPr lang="en-US" sz="1700" dirty="0" err="1"/>
              <a:t>ulteriori</a:t>
            </a:r>
            <a:r>
              <a:rPr lang="en-US" sz="1700" dirty="0"/>
              <a:t> </a:t>
            </a:r>
            <a:r>
              <a:rPr lang="en-US" sz="1700" dirty="0" err="1"/>
              <a:t>azioni</a:t>
            </a:r>
            <a:r>
              <a:rPr lang="en-US" sz="1700" dirty="0"/>
              <a:t>, se non quelle standard </a:t>
            </a:r>
            <a:r>
              <a:rPr lang="en-US" sz="1700" dirty="0" err="1"/>
              <a:t>accessibili</a:t>
            </a:r>
            <a:r>
              <a:rPr lang="en-US" sz="1700" dirty="0"/>
              <a:t> </a:t>
            </a:r>
            <a:r>
              <a:rPr lang="en-US" sz="1700" dirty="0" err="1"/>
              <a:t>dalla</a:t>
            </a:r>
            <a:r>
              <a:rPr lang="en-US" sz="1700" dirty="0"/>
              <a:t> dashboard del </a:t>
            </a:r>
            <a:r>
              <a:rPr lang="en-US" sz="1700" dirty="0" err="1"/>
              <a:t>sito</a:t>
            </a:r>
            <a:r>
              <a:rPr lang="en-US" sz="1700" dirty="0"/>
              <a:t>.</a:t>
            </a:r>
          </a:p>
        </p:txBody>
      </p:sp>
      <p:pic>
        <p:nvPicPr>
          <p:cNvPr id="3" name="Immagine 3">
            <a:extLst>
              <a:ext uri="{FF2B5EF4-FFF2-40B4-BE49-F238E27FC236}">
                <a16:creationId xmlns:a16="http://schemas.microsoft.com/office/drawing/2014/main" id="{3A697E20-0FB7-99E7-3906-AEDC008506F7}"/>
              </a:ext>
            </a:extLst>
          </p:cNvPr>
          <p:cNvPicPr>
            <a:picLocks noChangeAspect="1"/>
          </p:cNvPicPr>
          <p:nvPr/>
        </p:nvPicPr>
        <p:blipFill>
          <a:blip r:embed="rId2"/>
          <a:stretch>
            <a:fillRect/>
          </a:stretch>
        </p:blipFill>
        <p:spPr>
          <a:xfrm>
            <a:off x="5385816" y="1960278"/>
            <a:ext cx="6440424" cy="2882089"/>
          </a:xfrm>
          <a:prstGeom prst="rect">
            <a:avLst/>
          </a:prstGeom>
        </p:spPr>
      </p:pic>
    </p:spTree>
    <p:extLst>
      <p:ext uri="{BB962C8B-B14F-4D97-AF65-F5344CB8AC3E}">
        <p14:creationId xmlns:p14="http://schemas.microsoft.com/office/powerpoint/2010/main" val="1480636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0D21F6B-596B-2A35-B243-4FD3370EADC8}"/>
              </a:ext>
            </a:extLst>
          </p:cNvPr>
          <p:cNvSpPr>
            <a:spLocks noGrp="1"/>
          </p:cNvSpPr>
          <p:nvPr>
            <p:ph type="title"/>
          </p:nvPr>
        </p:nvSpPr>
        <p:spPr>
          <a:xfrm>
            <a:off x="841248" y="1697546"/>
            <a:ext cx="4514547" cy="4134209"/>
          </a:xfrm>
        </p:spPr>
        <p:txBody>
          <a:bodyPr anchor="t">
            <a:normAutofit/>
          </a:bodyPr>
          <a:lstStyle/>
          <a:p>
            <a:r>
              <a:rPr lang="it-IT" sz="4800" dirty="0"/>
              <a:t>Dashboard Amministratore</a:t>
            </a:r>
          </a:p>
        </p:txBody>
      </p:sp>
      <p:sp>
        <p:nvSpPr>
          <p:cNvPr id="3" name="Segnaposto contenuto 2">
            <a:extLst>
              <a:ext uri="{FF2B5EF4-FFF2-40B4-BE49-F238E27FC236}">
                <a16:creationId xmlns:a16="http://schemas.microsoft.com/office/drawing/2014/main" id="{51C4E7BA-F100-4446-545C-CE5540DBDC55}"/>
              </a:ext>
            </a:extLst>
          </p:cNvPr>
          <p:cNvSpPr>
            <a:spLocks noGrp="1"/>
          </p:cNvSpPr>
          <p:nvPr>
            <p:ph idx="1"/>
          </p:nvPr>
        </p:nvSpPr>
        <p:spPr>
          <a:xfrm>
            <a:off x="5532504" y="1683170"/>
            <a:ext cx="5818248" cy="4148585"/>
          </a:xfrm>
        </p:spPr>
        <p:txBody>
          <a:bodyPr vert="horz" lIns="91440" tIns="45720" rIns="91440" bIns="45720" rtlCol="0" anchor="t">
            <a:normAutofit/>
          </a:bodyPr>
          <a:lstStyle/>
          <a:p>
            <a:r>
              <a:rPr lang="it-IT" sz="2000" dirty="0"/>
              <a:t>Default di </a:t>
            </a:r>
            <a:r>
              <a:rPr lang="it-IT" sz="2000" dirty="0" err="1"/>
              <a:t>django</a:t>
            </a:r>
            <a:r>
              <a:rPr lang="it-IT" sz="2000" dirty="0"/>
              <a:t>, da qui è possibile bannare i  </a:t>
            </a:r>
            <a:r>
              <a:rPr lang="it-IT" sz="2000" dirty="0" err="1"/>
              <a:t>Cheater</a:t>
            </a:r>
            <a:r>
              <a:rPr lang="it-IT" sz="2000" dirty="0"/>
              <a:t>, </a:t>
            </a:r>
            <a:r>
              <a:rPr lang="it-IT" sz="2000" dirty="0" err="1"/>
              <a:t>eliminandol'account</a:t>
            </a:r>
            <a:r>
              <a:rPr lang="it-IT" sz="2000" dirty="0"/>
              <a:t>,  rimuovere partite non corrette. Ed aggiungere altri amministratori.</a:t>
            </a:r>
          </a:p>
          <a:p>
            <a:r>
              <a:rPr lang="it-IT" sz="2000" dirty="0"/>
              <a:t>Credenziali standard: </a:t>
            </a:r>
          </a:p>
          <a:p>
            <a:pPr lvl="1"/>
            <a:r>
              <a:rPr lang="it-IT" sz="1600" dirty="0"/>
              <a:t>Utente: admin</a:t>
            </a:r>
          </a:p>
          <a:p>
            <a:pPr lvl="1"/>
            <a:r>
              <a:rPr lang="it-IT" sz="1600" dirty="0" err="1"/>
              <a:t>Psw</a:t>
            </a:r>
            <a:r>
              <a:rPr lang="it-IT" sz="1600" dirty="0"/>
              <a:t>: admin</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8584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A9B9C5EF-914B-0E46-87F5-4E1E4E9B0DB3}"/>
              </a:ext>
            </a:extLst>
          </p:cNvPr>
          <p:cNvSpPr>
            <a:spLocks noGrp="1"/>
          </p:cNvSpPr>
          <p:nvPr>
            <p:ph type="title"/>
          </p:nvPr>
        </p:nvSpPr>
        <p:spPr>
          <a:xfrm>
            <a:off x="1115568" y="548640"/>
            <a:ext cx="10168128" cy="1179576"/>
          </a:xfrm>
        </p:spPr>
        <p:txBody>
          <a:bodyPr>
            <a:normAutofit/>
          </a:bodyPr>
          <a:lstStyle/>
          <a:p>
            <a:r>
              <a:rPr lang="it-IT" dirty="0"/>
              <a:t>Indice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573B4AD4-3D23-C54D-B7F2-062DBAEA589D}"/>
              </a:ext>
            </a:extLst>
          </p:cNvPr>
          <p:cNvSpPr>
            <a:spLocks noGrp="1"/>
          </p:cNvSpPr>
          <p:nvPr>
            <p:ph idx="1"/>
          </p:nvPr>
        </p:nvSpPr>
        <p:spPr>
          <a:xfrm>
            <a:off x="1115568" y="2481943"/>
            <a:ext cx="10168128" cy="3695020"/>
          </a:xfrm>
        </p:spPr>
        <p:txBody>
          <a:bodyPr vert="horz" lIns="91440" tIns="45720" rIns="91440" bIns="45720" rtlCol="0" anchor="t">
            <a:normAutofit/>
          </a:bodyPr>
          <a:lstStyle/>
          <a:p>
            <a:pPr marL="457200" indent="-457200">
              <a:buAutoNum type="arabicPeriod"/>
            </a:pPr>
            <a:r>
              <a:rPr lang="it-IT" sz="2200" dirty="0"/>
              <a:t>Introduzione e </a:t>
            </a:r>
            <a:r>
              <a:rPr lang="it-IT" sz="2200" dirty="0">
                <a:ea typeface="+mn-lt"/>
                <a:cs typeface="+mn-lt"/>
              </a:rPr>
              <a:t>Struttura del codice</a:t>
            </a:r>
            <a:endParaRPr lang="en-US" sz="2200" dirty="0">
              <a:ea typeface="+mn-lt"/>
              <a:cs typeface="+mn-lt"/>
            </a:endParaRPr>
          </a:p>
          <a:p>
            <a:pPr marL="914400" lvl="1" indent="-457200">
              <a:buAutoNum type="arabicPeriod"/>
            </a:pPr>
            <a:r>
              <a:rPr lang="it-IT" sz="1800" dirty="0"/>
              <a:t>Utenti Anonimi, registrati e creazione del profilo</a:t>
            </a:r>
          </a:p>
          <a:p>
            <a:pPr marL="914400" lvl="1" indent="-457200">
              <a:buAutoNum type="arabicPeriod"/>
            </a:pPr>
            <a:r>
              <a:rPr lang="it-IT" sz="1800" dirty="0"/>
              <a:t>Classifica giocatori e Lobby delle partite </a:t>
            </a:r>
          </a:p>
          <a:p>
            <a:pPr marL="457200" indent="-457200">
              <a:buAutoNum type="arabicPeriod"/>
            </a:pPr>
            <a:r>
              <a:rPr lang="it-IT" sz="2200" dirty="0"/>
              <a:t>Partita</a:t>
            </a:r>
          </a:p>
          <a:p>
            <a:pPr marL="914400" lvl="1">
              <a:buAutoNum type="arabicPeriod"/>
            </a:pPr>
            <a:r>
              <a:rPr lang="it-IT" sz="1800" dirty="0"/>
              <a:t>Amichevole: gestione mosse ammissibili tramite API </a:t>
            </a:r>
            <a:r>
              <a:rPr lang="it-IT" sz="1800" dirty="0" err="1"/>
              <a:t>python</a:t>
            </a:r>
            <a:r>
              <a:rPr lang="it-IT" sz="1800" dirty="0"/>
              <a:t> </a:t>
            </a:r>
            <a:r>
              <a:rPr lang="it-IT" sz="1800" dirty="0" err="1"/>
              <a:t>chess</a:t>
            </a:r>
            <a:r>
              <a:rPr lang="it-IT" sz="1800" dirty="0"/>
              <a:t> e implementazione avversario </a:t>
            </a:r>
            <a:r>
              <a:rPr lang="it-IT" sz="1800" dirty="0" err="1"/>
              <a:t>cpu</a:t>
            </a:r>
            <a:r>
              <a:rPr lang="it-IT" sz="1800" dirty="0"/>
              <a:t> tramite utilizzo del motore scacchistico Open Source </a:t>
            </a:r>
            <a:r>
              <a:rPr lang="it-IT" sz="1800" dirty="0" err="1"/>
              <a:t>Stockfish</a:t>
            </a:r>
            <a:endParaRPr lang="it-IT" sz="1800"/>
          </a:p>
          <a:p>
            <a:pPr marL="914400" lvl="1">
              <a:buAutoNum type="arabicPeriod"/>
            </a:pPr>
            <a:r>
              <a:rPr lang="it-IT" sz="1800" dirty="0"/>
              <a:t>Classificata: </a:t>
            </a:r>
            <a:r>
              <a:rPr lang="it-IT" sz="1800" dirty="0" err="1"/>
              <a:t>django</a:t>
            </a:r>
            <a:r>
              <a:rPr lang="it-IT" sz="1800" dirty="0"/>
              <a:t> </a:t>
            </a:r>
            <a:r>
              <a:rPr lang="it-IT" sz="1800" dirty="0" err="1"/>
              <a:t>channels</a:t>
            </a:r>
            <a:r>
              <a:rPr lang="it-IT" sz="1800" dirty="0"/>
              <a:t>  </a:t>
            </a:r>
          </a:p>
          <a:p>
            <a:pPr marL="914400" lvl="1">
              <a:buAutoNum type="arabicPeriod"/>
            </a:pPr>
            <a:endParaRPr lang="it-IT" sz="1800" dirty="0"/>
          </a:p>
        </p:txBody>
      </p:sp>
    </p:spTree>
    <p:extLst>
      <p:ext uri="{BB962C8B-B14F-4D97-AF65-F5344CB8AC3E}">
        <p14:creationId xmlns:p14="http://schemas.microsoft.com/office/powerpoint/2010/main" val="26785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C4BA0F-2588-BA28-223B-4BA2EFBB4BDE}"/>
              </a:ext>
            </a:extLst>
          </p:cNvPr>
          <p:cNvSpPr>
            <a:spLocks noGrp="1"/>
          </p:cNvSpPr>
          <p:nvPr>
            <p:ph type="title"/>
          </p:nvPr>
        </p:nvSpPr>
        <p:spPr/>
        <p:txBody>
          <a:bodyPr/>
          <a:lstStyle/>
          <a:p>
            <a:r>
              <a:rPr lang="it-IT" dirty="0"/>
              <a:t>Introduzione e Struttura del codice</a:t>
            </a:r>
          </a:p>
        </p:txBody>
      </p:sp>
      <p:sp>
        <p:nvSpPr>
          <p:cNvPr id="3" name="Segnaposto contenuto 2">
            <a:extLst>
              <a:ext uri="{FF2B5EF4-FFF2-40B4-BE49-F238E27FC236}">
                <a16:creationId xmlns:a16="http://schemas.microsoft.com/office/drawing/2014/main" id="{CF5711EE-DCD9-2360-9228-ACDF873C83F6}"/>
              </a:ext>
            </a:extLst>
          </p:cNvPr>
          <p:cNvSpPr>
            <a:spLocks noGrp="1"/>
          </p:cNvSpPr>
          <p:nvPr>
            <p:ph idx="1"/>
          </p:nvPr>
        </p:nvSpPr>
        <p:spPr/>
        <p:txBody>
          <a:bodyPr vert="horz" lIns="91440" tIns="45720" rIns="91440" bIns="45720" rtlCol="0" anchor="t">
            <a:normAutofit/>
          </a:bodyPr>
          <a:lstStyle/>
          <a:p>
            <a:r>
              <a:rPr lang="it-IT" dirty="0" err="1"/>
              <a:t>ChickenChess</a:t>
            </a:r>
            <a:r>
              <a:rPr lang="it-IT" dirty="0"/>
              <a:t> è una piattaforma di scacchi digitale libera ed open source, in cui un utente può sfidare un altro utente oppure confrontarsi con il motore scacchistico open source </a:t>
            </a:r>
            <a:r>
              <a:rPr lang="it-IT" dirty="0" err="1"/>
              <a:t>Stockfish</a:t>
            </a:r>
            <a:r>
              <a:rPr lang="it-IT" dirty="0"/>
              <a:t>, parte integrante del progetto grazie alla licenza GPL. </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2132753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A2161C84-CA72-0F57-03A1-F14F353C1720}"/>
              </a:ext>
            </a:extLst>
          </p:cNvPr>
          <p:cNvSpPr txBox="1"/>
          <p:nvPr/>
        </p:nvSpPr>
        <p:spPr>
          <a:xfrm>
            <a:off x="909368" y="445981"/>
            <a:ext cx="10652960" cy="6494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dirty="0"/>
              <a:t>Sono previste due tipologie di utenza:</a:t>
            </a:r>
          </a:p>
          <a:p>
            <a:pPr marL="457200" indent="-457200">
              <a:buFont typeface="Arial"/>
              <a:buChar char="•"/>
            </a:pPr>
            <a:r>
              <a:rPr lang="it-IT" sz="3200" dirty="0"/>
              <a:t>Anonimo: approdato al sito, subito ha la possibilità di una amichevole contro </a:t>
            </a:r>
            <a:r>
              <a:rPr lang="it-IT" sz="3200" dirty="0" err="1"/>
              <a:t>Stockfish</a:t>
            </a:r>
            <a:r>
              <a:rPr lang="it-IT" sz="3200" dirty="0"/>
              <a:t>. Ha inoltre l'accesso alla classifica dei giocatori iscritti, di cui può anche visionare il profilo, può registrarsi o loggarsi se </a:t>
            </a:r>
            <a:r>
              <a:rPr lang="it-IT" sz="3200" dirty="0" err="1"/>
              <a:t>gia</a:t>
            </a:r>
            <a:r>
              <a:rPr lang="it-IT" sz="3200" dirty="0"/>
              <a:t> registrato.</a:t>
            </a:r>
          </a:p>
          <a:p>
            <a:pPr marL="457200" indent="-457200">
              <a:buFont typeface="Arial"/>
              <a:buChar char="•"/>
            </a:pPr>
            <a:r>
              <a:rPr lang="it-IT" sz="3200" dirty="0"/>
              <a:t>Registrato: comprende le stesse funzionalità di un utente anonimo, ma in </a:t>
            </a:r>
            <a:r>
              <a:rPr lang="it-IT" sz="3200" dirty="0" err="1"/>
              <a:t>piu</a:t>
            </a:r>
            <a:r>
              <a:rPr lang="it-IT" sz="3200" dirty="0"/>
              <a:t> ha un registro di tutte le partite classificate disputate, e </a:t>
            </a:r>
            <a:r>
              <a:rPr lang="it-IT" sz="3200" dirty="0" err="1"/>
              <a:t>ouò</a:t>
            </a:r>
            <a:r>
              <a:rPr lang="it-IT" sz="3200" dirty="0"/>
              <a:t> giocare una classificata contro altri utenti.</a:t>
            </a:r>
          </a:p>
          <a:p>
            <a:pPr marL="457200" indent="-457200">
              <a:buFont typeface="Arial"/>
              <a:buChar char="•"/>
            </a:pPr>
            <a:endParaRPr lang="it-IT" sz="3200" dirty="0"/>
          </a:p>
          <a:p>
            <a:pPr marL="457200" indent="-457200">
              <a:buFont typeface="Arial"/>
              <a:buChar char="•"/>
            </a:pPr>
            <a:r>
              <a:rPr lang="it-IT" sz="3200" dirty="0"/>
              <a:t>NB: le amichevoli contro il motore non vengono salvate</a:t>
            </a:r>
          </a:p>
        </p:txBody>
      </p:sp>
    </p:spTree>
    <p:extLst>
      <p:ext uri="{BB962C8B-B14F-4D97-AF65-F5344CB8AC3E}">
        <p14:creationId xmlns:p14="http://schemas.microsoft.com/office/powerpoint/2010/main" val="23335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CD044C83-5CF6-9F25-6B47-1B17064DCB42}"/>
              </a:ext>
            </a:extLst>
          </p:cNvPr>
          <p:cNvSpPr>
            <a:spLocks noGrp="1"/>
          </p:cNvSpPr>
          <p:nvPr>
            <p:ph idx="1"/>
          </p:nvPr>
        </p:nvSpPr>
        <p:spPr>
          <a:xfrm>
            <a:off x="1115568" y="479572"/>
            <a:ext cx="10168128" cy="5692628"/>
          </a:xfrm>
        </p:spPr>
        <p:txBody>
          <a:bodyPr vert="horz" lIns="91440" tIns="45720" rIns="91440" bIns="45720" rtlCol="0" anchor="t">
            <a:normAutofit/>
          </a:bodyPr>
          <a:lstStyle/>
          <a:p>
            <a:r>
              <a:rPr lang="it-IT" dirty="0"/>
              <a:t>Il codice mantiene la struttura standard di </a:t>
            </a:r>
            <a:r>
              <a:rPr lang="it-IT" dirty="0" err="1"/>
              <a:t>django</a:t>
            </a:r>
            <a:r>
              <a:rPr lang="it-IT" dirty="0"/>
              <a:t>, framework utilizzato per lo sviluppo. </a:t>
            </a:r>
          </a:p>
          <a:p>
            <a:r>
              <a:rPr lang="it-IT" dirty="0"/>
              <a:t>Nella radice del progetto troviamo il modulo </a:t>
            </a:r>
            <a:r>
              <a:rPr lang="it-IT" dirty="0" err="1"/>
              <a:t>ChickenChess</a:t>
            </a:r>
            <a:r>
              <a:rPr lang="it-IT" dirty="0"/>
              <a:t>, ovvero il core, dove vengono gestite le principali funzioni di navigazione all'interno del sito, la registrazione e login degli utenti, e l'interazione con la logica scacchistica. Per poter gestire il motore scacchistico, è stata creata una cartella "</a:t>
            </a:r>
            <a:r>
              <a:rPr lang="it-IT" dirty="0" err="1"/>
              <a:t>engine</a:t>
            </a:r>
            <a:r>
              <a:rPr lang="it-IT" dirty="0"/>
              <a:t>", dove si trovano i file binari di </a:t>
            </a:r>
            <a:r>
              <a:rPr lang="it-IT" dirty="0" err="1"/>
              <a:t>Stockfish</a:t>
            </a:r>
            <a:r>
              <a:rPr lang="it-IT" dirty="0"/>
              <a:t>, per sistemi Windows e Linux (nulla vieta di poter aggiungere il binario per MacOS). </a:t>
            </a:r>
          </a:p>
        </p:txBody>
      </p:sp>
    </p:spTree>
    <p:extLst>
      <p:ext uri="{BB962C8B-B14F-4D97-AF65-F5344CB8AC3E}">
        <p14:creationId xmlns:p14="http://schemas.microsoft.com/office/powerpoint/2010/main" val="78157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CasellaDiTesto 1">
            <a:extLst>
              <a:ext uri="{FF2B5EF4-FFF2-40B4-BE49-F238E27FC236}">
                <a16:creationId xmlns:a16="http://schemas.microsoft.com/office/drawing/2014/main" id="{84EBA7E6-067A-A886-DC92-FEE12C904CA1}"/>
              </a:ext>
            </a:extLst>
          </p:cNvPr>
          <p:cNvSpPr txBox="1"/>
          <p:nvPr/>
        </p:nvSpPr>
        <p:spPr>
          <a:xfrm>
            <a:off x="371094" y="2718054"/>
            <a:ext cx="3438906" cy="320725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defTabSz="914400">
              <a:spcAft>
                <a:spcPts val="600"/>
              </a:spcAft>
              <a:buFont typeface="Arial" panose="020B0604020202020204" pitchFamily="34" charset="0"/>
              <a:buChar char="•"/>
            </a:pPr>
            <a:r>
              <a:rPr lang="en-US" sz="1700"/>
              <a:t>L'applicazione Players implementa la gestione del profilo degli utenti, che viene creato e salvato in database alla creazione del nuovo utente. Ogni utente parte da un punteggio di 500, che si aggiorna ad ogni partita classificata. Inoltre dal profilo un utente ha la possibilità di vedere tutte le partite classificate disputate.</a:t>
            </a:r>
          </a:p>
        </p:txBody>
      </p:sp>
      <p:pic>
        <p:nvPicPr>
          <p:cNvPr id="6" name="Immagine 6">
            <a:extLst>
              <a:ext uri="{FF2B5EF4-FFF2-40B4-BE49-F238E27FC236}">
                <a16:creationId xmlns:a16="http://schemas.microsoft.com/office/drawing/2014/main" id="{819D3AD0-6E64-CEB0-8F2C-0D60290114DB}"/>
              </a:ext>
            </a:extLst>
          </p:cNvPr>
          <p:cNvPicPr>
            <a:picLocks noChangeAspect="1"/>
          </p:cNvPicPr>
          <p:nvPr/>
        </p:nvPicPr>
        <p:blipFill>
          <a:blip r:embed="rId2"/>
          <a:stretch>
            <a:fillRect/>
          </a:stretch>
        </p:blipFill>
        <p:spPr>
          <a:xfrm>
            <a:off x="5221660" y="841248"/>
            <a:ext cx="6281056" cy="5276088"/>
          </a:xfrm>
          <a:prstGeom prst="rect">
            <a:avLst/>
          </a:prstGeom>
        </p:spPr>
      </p:pic>
    </p:spTree>
    <p:extLst>
      <p:ext uri="{BB962C8B-B14F-4D97-AF65-F5344CB8AC3E}">
        <p14:creationId xmlns:p14="http://schemas.microsoft.com/office/powerpoint/2010/main" val="308364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2" descr="Immagine che contiene testo, screenshot, interni&#10;&#10;Descrizione generata automaticamente">
            <a:extLst>
              <a:ext uri="{FF2B5EF4-FFF2-40B4-BE49-F238E27FC236}">
                <a16:creationId xmlns:a16="http://schemas.microsoft.com/office/drawing/2014/main" id="{972DAECB-5B45-EF5D-EF30-B60B7806E861}"/>
              </a:ext>
            </a:extLst>
          </p:cNvPr>
          <p:cNvPicPr>
            <a:picLocks noChangeAspect="1"/>
          </p:cNvPicPr>
          <p:nvPr/>
        </p:nvPicPr>
        <p:blipFill>
          <a:blip r:embed="rId2"/>
          <a:stretch>
            <a:fillRect/>
          </a:stretch>
        </p:blipFill>
        <p:spPr>
          <a:xfrm>
            <a:off x="4091796" y="566989"/>
            <a:ext cx="7717766" cy="5378964"/>
          </a:xfrm>
          <a:prstGeom prst="rect">
            <a:avLst/>
          </a:prstGeom>
        </p:spPr>
      </p:pic>
      <p:sp>
        <p:nvSpPr>
          <p:cNvPr id="3" name="CasellaDiTesto 2">
            <a:extLst>
              <a:ext uri="{FF2B5EF4-FFF2-40B4-BE49-F238E27FC236}">
                <a16:creationId xmlns:a16="http://schemas.microsoft.com/office/drawing/2014/main" id="{0A4C1EE5-F73A-F5BB-FA60-E0BC4C96D639}"/>
              </a:ext>
            </a:extLst>
          </p:cNvPr>
          <p:cNvSpPr txBox="1"/>
          <p:nvPr/>
        </p:nvSpPr>
        <p:spPr>
          <a:xfrm>
            <a:off x="231671" y="679329"/>
            <a:ext cx="3377045"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dirty="0"/>
              <a:t>Questa applicazione gestisce inoltre la presentazione della classifica dei giocatori.</a:t>
            </a:r>
          </a:p>
          <a:p>
            <a:r>
              <a:rPr lang="it-IT" sz="3200" dirty="0"/>
              <a:t>E' possibile da questa pagina creare una partita invitando un utente.</a:t>
            </a:r>
          </a:p>
        </p:txBody>
      </p:sp>
    </p:spTree>
    <p:extLst>
      <p:ext uri="{BB962C8B-B14F-4D97-AF65-F5344CB8AC3E}">
        <p14:creationId xmlns:p14="http://schemas.microsoft.com/office/powerpoint/2010/main" val="94048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CasellaDiTesto 1">
            <a:extLst>
              <a:ext uri="{FF2B5EF4-FFF2-40B4-BE49-F238E27FC236}">
                <a16:creationId xmlns:a16="http://schemas.microsoft.com/office/drawing/2014/main" id="{87773341-DE6F-2790-1D6B-62F52D91A879}"/>
              </a:ext>
            </a:extLst>
          </p:cNvPr>
          <p:cNvSpPr txBox="1"/>
          <p:nvPr/>
        </p:nvSpPr>
        <p:spPr>
          <a:xfrm>
            <a:off x="438912" y="2512611"/>
            <a:ext cx="4832803" cy="366435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defTabSz="914400">
              <a:lnSpc>
                <a:spcPct val="110000"/>
              </a:lnSpc>
              <a:spcAft>
                <a:spcPts val="600"/>
              </a:spcAft>
              <a:buFont typeface="Arial" panose="020B0604020202020204" pitchFamily="34" charset="0"/>
              <a:buChar char="•"/>
            </a:pPr>
            <a:r>
              <a:rPr lang="en-US"/>
              <a:t>L'applicazione game gestisce la Lobby di attesa, dove vengono pubblicate le partite e gli inviti. Da qui è possibile creare una partita pubblica, a cui qualsiasi utente regstrato puo partecipare. Ciò viene implementato tramite l'utilizzo del modello Pending_games, di cui vengono motrate le istanze in questa view. </a:t>
            </a:r>
          </a:p>
          <a:p>
            <a:pPr marL="285750" indent="-228600" defTabSz="914400">
              <a:lnSpc>
                <a:spcPct val="110000"/>
              </a:lnSpc>
              <a:spcAft>
                <a:spcPts val="600"/>
              </a:spcAft>
              <a:buFont typeface="Arial" panose="020B0604020202020204" pitchFamily="34" charset="0"/>
              <a:buChar char="•"/>
            </a:pPr>
            <a:r>
              <a:rPr lang="en-US"/>
              <a:t>Gestisce inoltre le partite vere e proprie, di cui sarà discusso in seguito.</a:t>
            </a:r>
          </a:p>
        </p:txBody>
      </p:sp>
      <p:pic>
        <p:nvPicPr>
          <p:cNvPr id="3" name="Immagine 3">
            <a:extLst>
              <a:ext uri="{FF2B5EF4-FFF2-40B4-BE49-F238E27FC236}">
                <a16:creationId xmlns:a16="http://schemas.microsoft.com/office/drawing/2014/main" id="{9E47654E-90CF-44AB-6C63-AC0EEADCEFE9}"/>
              </a:ext>
            </a:extLst>
          </p:cNvPr>
          <p:cNvPicPr>
            <a:picLocks noChangeAspect="1"/>
          </p:cNvPicPr>
          <p:nvPr/>
        </p:nvPicPr>
        <p:blipFill>
          <a:blip r:embed="rId2"/>
          <a:stretch>
            <a:fillRect/>
          </a:stretch>
        </p:blipFill>
        <p:spPr>
          <a:xfrm>
            <a:off x="7211703" y="517600"/>
            <a:ext cx="3947049" cy="2743200"/>
          </a:xfrm>
          <a:prstGeom prst="rect">
            <a:avLst/>
          </a:prstGeom>
        </p:spPr>
      </p:pic>
      <p:pic>
        <p:nvPicPr>
          <p:cNvPr id="4" name="Immagine 4" descr="Immagine che contiene tavolo&#10;&#10;Descrizione generata automaticamente">
            <a:extLst>
              <a:ext uri="{FF2B5EF4-FFF2-40B4-BE49-F238E27FC236}">
                <a16:creationId xmlns:a16="http://schemas.microsoft.com/office/drawing/2014/main" id="{F02ADE5E-E400-BB14-2704-B7D657176AEB}"/>
              </a:ext>
            </a:extLst>
          </p:cNvPr>
          <p:cNvPicPr>
            <a:picLocks noChangeAspect="1"/>
          </p:cNvPicPr>
          <p:nvPr/>
        </p:nvPicPr>
        <p:blipFill>
          <a:blip r:embed="rId3"/>
          <a:stretch>
            <a:fillRect/>
          </a:stretch>
        </p:blipFill>
        <p:spPr>
          <a:xfrm>
            <a:off x="6617368" y="4331966"/>
            <a:ext cx="5135719" cy="937268"/>
          </a:xfrm>
          <a:prstGeom prst="rect">
            <a:avLst/>
          </a:prstGeom>
        </p:spPr>
      </p:pic>
      <p:pic>
        <p:nvPicPr>
          <p:cNvPr id="5" name="Immagine 5" descr="Immagine che contiene testo&#10;&#10;Descrizione generata automaticamente">
            <a:extLst>
              <a:ext uri="{FF2B5EF4-FFF2-40B4-BE49-F238E27FC236}">
                <a16:creationId xmlns:a16="http://schemas.microsoft.com/office/drawing/2014/main" id="{7B2817F4-89F5-EB0B-4E79-963992FB7D8D}"/>
              </a:ext>
            </a:extLst>
          </p:cNvPr>
          <p:cNvPicPr>
            <a:picLocks noChangeAspect="1"/>
          </p:cNvPicPr>
          <p:nvPr/>
        </p:nvPicPr>
        <p:blipFill>
          <a:blip r:embed="rId4"/>
          <a:stretch>
            <a:fillRect/>
          </a:stretch>
        </p:blipFill>
        <p:spPr>
          <a:xfrm>
            <a:off x="6622211" y="5591335"/>
            <a:ext cx="5704935" cy="994949"/>
          </a:xfrm>
          <a:prstGeom prst="rect">
            <a:avLst/>
          </a:prstGeom>
        </p:spPr>
      </p:pic>
    </p:spTree>
    <p:extLst>
      <p:ext uri="{BB962C8B-B14F-4D97-AF65-F5344CB8AC3E}">
        <p14:creationId xmlns:p14="http://schemas.microsoft.com/office/powerpoint/2010/main" val="4013006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olo 2">
            <a:extLst>
              <a:ext uri="{FF2B5EF4-FFF2-40B4-BE49-F238E27FC236}">
                <a16:creationId xmlns:a16="http://schemas.microsoft.com/office/drawing/2014/main" id="{CC9346C9-A8F0-7399-279A-6DA7049136A0}"/>
              </a:ext>
            </a:extLst>
          </p:cNvPr>
          <p:cNvSpPr>
            <a:spLocks noGrp="1"/>
          </p:cNvSpPr>
          <p:nvPr>
            <p:ph type="title"/>
          </p:nvPr>
        </p:nvSpPr>
        <p:spPr>
          <a:xfrm>
            <a:off x="841246" y="978619"/>
            <a:ext cx="5991244" cy="1106424"/>
          </a:xfrm>
        </p:spPr>
        <p:txBody>
          <a:bodyPr vert="horz" lIns="91440" tIns="45720" rIns="91440" bIns="45720" rtlCol="0" anchor="ctr">
            <a:normAutofit fontScale="90000"/>
          </a:bodyPr>
          <a:lstStyle/>
          <a:p>
            <a:endParaRPr lang="en-US" sz="3200" dirty="0"/>
          </a:p>
          <a:p>
            <a:endParaRPr lang="en-US" sz="3200"/>
          </a:p>
          <a:p>
            <a:r>
              <a:rPr lang="en-US" sz="3200" dirty="0" err="1">
                <a:ea typeface="+mj-lt"/>
                <a:cs typeface="+mj-lt"/>
              </a:rPr>
              <a:t>Tipologie</a:t>
            </a:r>
            <a:r>
              <a:rPr lang="en-US" sz="3200" dirty="0">
                <a:ea typeface="+mj-lt"/>
                <a:cs typeface="+mj-lt"/>
              </a:rPr>
              <a:t> di partita</a:t>
            </a:r>
            <a:endParaRPr lang="en-US" dirty="0"/>
          </a:p>
          <a:p>
            <a:endParaRPr lang="en-US" sz="3200"/>
          </a:p>
          <a:p>
            <a:endParaRPr lang="en-US" sz="3200"/>
          </a:p>
        </p:txBody>
      </p:sp>
      <p:sp>
        <p:nvSpPr>
          <p:cNvPr id="15" name="Rectangle 1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egnaposto contenuto 3">
            <a:extLst>
              <a:ext uri="{FF2B5EF4-FFF2-40B4-BE49-F238E27FC236}">
                <a16:creationId xmlns:a16="http://schemas.microsoft.com/office/drawing/2014/main" id="{0B7754D1-F7BA-3D37-3447-8AE8352BA5A9}"/>
              </a:ext>
            </a:extLst>
          </p:cNvPr>
          <p:cNvSpPr>
            <a:spLocks noGrp="1"/>
          </p:cNvSpPr>
          <p:nvPr>
            <p:ph idx="1"/>
          </p:nvPr>
        </p:nvSpPr>
        <p:spPr>
          <a:xfrm>
            <a:off x="841248" y="2252870"/>
            <a:ext cx="5993892" cy="3560251"/>
          </a:xfrm>
        </p:spPr>
        <p:txBody>
          <a:bodyPr vert="horz" lIns="91440" tIns="45720" rIns="91440" bIns="45720" rtlCol="0" anchor="t">
            <a:normAutofit fontScale="92500" lnSpcReduction="20000"/>
          </a:bodyPr>
          <a:lstStyle/>
          <a:p>
            <a:r>
              <a:rPr lang="en-US" sz="1800" dirty="0" err="1"/>
              <a:t>Amichevole</a:t>
            </a:r>
            <a:r>
              <a:rPr lang="en-US" sz="1800" dirty="0"/>
              <a:t>:</a:t>
            </a:r>
          </a:p>
          <a:p>
            <a:pPr marL="0" indent="0">
              <a:buNone/>
            </a:pPr>
            <a:r>
              <a:rPr lang="en-US" sz="1800" dirty="0"/>
              <a:t>La </a:t>
            </a:r>
            <a:r>
              <a:rPr lang="en-US" sz="1800" dirty="0" err="1"/>
              <a:t>logica</a:t>
            </a:r>
            <a:r>
              <a:rPr lang="en-US" sz="1800" dirty="0"/>
              <a:t> del </a:t>
            </a:r>
            <a:r>
              <a:rPr lang="en-US" sz="1800" dirty="0" err="1"/>
              <a:t>gioco</a:t>
            </a:r>
            <a:r>
              <a:rPr lang="en-US" sz="1800" dirty="0"/>
              <a:t> è </a:t>
            </a:r>
            <a:r>
              <a:rPr lang="en-US" sz="1800" dirty="0" err="1"/>
              <a:t>interamente</a:t>
            </a:r>
            <a:r>
              <a:rPr lang="en-US" sz="1800" dirty="0"/>
              <a:t> </a:t>
            </a:r>
            <a:r>
              <a:rPr lang="en-US" sz="1800" dirty="0" err="1"/>
              <a:t>gestita</a:t>
            </a:r>
            <a:r>
              <a:rPr lang="en-US" sz="1800" dirty="0"/>
              <a:t> </a:t>
            </a:r>
            <a:r>
              <a:rPr lang="en-US" sz="1800" dirty="0" err="1"/>
              <a:t>lato</a:t>
            </a:r>
            <a:r>
              <a:rPr lang="en-US" sz="1800" dirty="0"/>
              <a:t> server. Il Front end, </a:t>
            </a:r>
            <a:r>
              <a:rPr lang="en-US" sz="1800" dirty="0" err="1"/>
              <a:t>lato</a:t>
            </a:r>
            <a:r>
              <a:rPr lang="en-US" sz="1800" dirty="0"/>
              <a:t> client, </a:t>
            </a:r>
            <a:r>
              <a:rPr lang="en-US" sz="1800" dirty="0" err="1"/>
              <a:t>invia</a:t>
            </a:r>
            <a:r>
              <a:rPr lang="en-US" sz="1800" dirty="0"/>
              <a:t> </a:t>
            </a:r>
            <a:r>
              <a:rPr lang="en-US" sz="1800" dirty="0" err="1"/>
              <a:t>richieste</a:t>
            </a:r>
            <a:r>
              <a:rPr lang="en-US" sz="1800" dirty="0"/>
              <a:t> AJAX per </a:t>
            </a:r>
            <a:r>
              <a:rPr lang="en-US" sz="1800" dirty="0" err="1"/>
              <a:t>richiedere</a:t>
            </a:r>
            <a:r>
              <a:rPr lang="en-US" sz="1800" dirty="0"/>
              <a:t> </a:t>
            </a:r>
            <a:r>
              <a:rPr lang="en-US" sz="1800" dirty="0" err="1"/>
              <a:t>quali</a:t>
            </a:r>
            <a:r>
              <a:rPr lang="en-US" sz="1800" dirty="0"/>
              <a:t> </a:t>
            </a:r>
            <a:r>
              <a:rPr lang="en-US" sz="1800" dirty="0" err="1"/>
              <a:t>siano</a:t>
            </a:r>
            <a:r>
              <a:rPr lang="en-US" sz="1800" dirty="0"/>
              <a:t> le </a:t>
            </a:r>
            <a:r>
              <a:rPr lang="en-US" sz="1800" dirty="0" err="1"/>
              <a:t>mosse</a:t>
            </a:r>
            <a:r>
              <a:rPr lang="en-US" sz="1800" dirty="0"/>
              <a:t> </a:t>
            </a:r>
            <a:r>
              <a:rPr lang="en-US" sz="1800" dirty="0" err="1"/>
              <a:t>legali</a:t>
            </a:r>
            <a:r>
              <a:rPr lang="en-US" sz="1800" dirty="0"/>
              <a:t> </a:t>
            </a:r>
            <a:r>
              <a:rPr lang="en-US" sz="1800" dirty="0" err="1"/>
              <a:t>nel</a:t>
            </a:r>
            <a:r>
              <a:rPr lang="en-US" sz="1800" dirty="0"/>
              <a:t> </a:t>
            </a:r>
            <a:r>
              <a:rPr lang="en-US" sz="1800" dirty="0" err="1"/>
              <a:t>turno</a:t>
            </a:r>
            <a:r>
              <a:rPr lang="en-US" sz="1800" dirty="0"/>
              <a:t> del </a:t>
            </a:r>
            <a:r>
              <a:rPr lang="en-US" sz="1800" dirty="0" err="1"/>
              <a:t>giocatore</a:t>
            </a:r>
            <a:r>
              <a:rPr lang="en-US" sz="1800" dirty="0"/>
              <a:t>, </a:t>
            </a:r>
            <a:r>
              <a:rPr lang="en-US" sz="1800" dirty="0" err="1"/>
              <a:t>calcolate</a:t>
            </a:r>
            <a:r>
              <a:rPr lang="en-US" sz="1800" dirty="0"/>
              <a:t> </a:t>
            </a:r>
            <a:r>
              <a:rPr lang="en-US" sz="1800" dirty="0" err="1"/>
              <a:t>tenendo</a:t>
            </a:r>
            <a:r>
              <a:rPr lang="en-US" sz="1800" dirty="0"/>
              <a:t> </a:t>
            </a:r>
            <a:r>
              <a:rPr lang="en-US" sz="1800" dirty="0" err="1"/>
              <a:t>memoria</a:t>
            </a:r>
            <a:r>
              <a:rPr lang="en-US" sz="1800" dirty="0"/>
              <a:t> </a:t>
            </a:r>
            <a:r>
              <a:rPr lang="en-US" sz="1800" dirty="0" err="1"/>
              <a:t>della</a:t>
            </a:r>
            <a:r>
              <a:rPr lang="en-US" sz="1800" dirty="0"/>
              <a:t> </a:t>
            </a:r>
            <a:r>
              <a:rPr lang="en-US" sz="1800" dirty="0" err="1"/>
              <a:t>posizione</a:t>
            </a:r>
            <a:r>
              <a:rPr lang="en-US" sz="1800" dirty="0"/>
              <a:t> e di </a:t>
            </a:r>
            <a:r>
              <a:rPr lang="en-US" sz="1800" dirty="0" err="1"/>
              <a:t>tutte</a:t>
            </a:r>
            <a:r>
              <a:rPr lang="en-US" sz="1800" dirty="0"/>
              <a:t> le </a:t>
            </a:r>
            <a:r>
              <a:rPr lang="en-US" sz="1800" dirty="0" err="1"/>
              <a:t>mosse</a:t>
            </a:r>
            <a:r>
              <a:rPr lang="en-US" sz="1800" dirty="0"/>
              <a:t> </a:t>
            </a:r>
            <a:r>
              <a:rPr lang="en-US" sz="1800" dirty="0" err="1"/>
              <a:t>compiute</a:t>
            </a:r>
            <a:r>
              <a:rPr lang="en-US" sz="1800" dirty="0"/>
              <a:t>, </a:t>
            </a:r>
            <a:r>
              <a:rPr lang="en-US" sz="1800" dirty="0" err="1"/>
              <a:t>richiedendo</a:t>
            </a:r>
            <a:r>
              <a:rPr lang="en-US" sz="1800" dirty="0"/>
              <a:t> </a:t>
            </a:r>
            <a:r>
              <a:rPr lang="en-US" sz="1800" dirty="0" err="1"/>
              <a:t>all'API</a:t>
            </a:r>
            <a:r>
              <a:rPr lang="en-US" sz="1800" dirty="0"/>
              <a:t> chess python di </a:t>
            </a:r>
            <a:r>
              <a:rPr lang="en-US" sz="1800" dirty="0" err="1"/>
              <a:t>computarle</a:t>
            </a:r>
            <a:r>
              <a:rPr lang="en-US" sz="1800" dirty="0"/>
              <a:t>. Le </a:t>
            </a:r>
            <a:r>
              <a:rPr lang="en-US" sz="1800" dirty="0" err="1"/>
              <a:t>caselle</a:t>
            </a:r>
            <a:r>
              <a:rPr lang="en-US" sz="1800" dirty="0"/>
              <a:t> in cui è </a:t>
            </a:r>
            <a:r>
              <a:rPr lang="en-US" sz="1800" dirty="0" err="1"/>
              <a:t>possibile</a:t>
            </a:r>
            <a:r>
              <a:rPr lang="en-US" sz="1800" dirty="0"/>
              <a:t> </a:t>
            </a:r>
            <a:r>
              <a:rPr lang="en-US" sz="1800" dirty="0" err="1"/>
              <a:t>muovere</a:t>
            </a:r>
            <a:r>
              <a:rPr lang="en-US" sz="1800" dirty="0"/>
              <a:t> il </a:t>
            </a:r>
            <a:r>
              <a:rPr lang="en-US" sz="1800" dirty="0" err="1"/>
              <a:t>pezzo</a:t>
            </a:r>
            <a:r>
              <a:rPr lang="en-US" sz="1800" dirty="0"/>
              <a:t> </a:t>
            </a:r>
            <a:r>
              <a:rPr lang="en-US" sz="1800" dirty="0" err="1"/>
              <a:t>selezionato</a:t>
            </a:r>
            <a:r>
              <a:rPr lang="en-US" sz="1800" dirty="0"/>
              <a:t> </a:t>
            </a:r>
            <a:r>
              <a:rPr lang="en-US" sz="1800" dirty="0" err="1"/>
              <a:t>vengono</a:t>
            </a:r>
            <a:r>
              <a:rPr lang="en-US" sz="1800" dirty="0"/>
              <a:t> </a:t>
            </a:r>
            <a:r>
              <a:rPr lang="en-US" sz="1800" dirty="0" err="1"/>
              <a:t>infatti</a:t>
            </a:r>
            <a:r>
              <a:rPr lang="en-US" sz="1800" dirty="0"/>
              <a:t> </a:t>
            </a:r>
            <a:r>
              <a:rPr lang="en-US" sz="1800" dirty="0" err="1"/>
              <a:t>colorate</a:t>
            </a:r>
            <a:r>
              <a:rPr lang="en-US" sz="1800" dirty="0"/>
              <a:t>.</a:t>
            </a:r>
          </a:p>
          <a:p>
            <a:pPr marL="0" indent="0">
              <a:buNone/>
            </a:pPr>
            <a:r>
              <a:rPr lang="en-US" sz="1800" dirty="0" err="1"/>
              <a:t>Selezionato</a:t>
            </a:r>
            <a:r>
              <a:rPr lang="en-US" sz="1800" dirty="0"/>
              <a:t> un </a:t>
            </a:r>
            <a:r>
              <a:rPr lang="en-US" sz="1800" dirty="0" err="1"/>
              <a:t>quadrante</a:t>
            </a:r>
            <a:r>
              <a:rPr lang="en-US" sz="1800" dirty="0"/>
              <a:t> </a:t>
            </a:r>
            <a:r>
              <a:rPr lang="en-US" sz="1800" dirty="0" err="1"/>
              <a:t>evidenziato</a:t>
            </a:r>
            <a:r>
              <a:rPr lang="en-US" sz="1800" dirty="0"/>
              <a:t> </a:t>
            </a:r>
            <a:r>
              <a:rPr lang="en-US" sz="1800" dirty="0" err="1"/>
              <a:t>della</a:t>
            </a:r>
            <a:r>
              <a:rPr lang="en-US" sz="1800" dirty="0"/>
              <a:t> </a:t>
            </a:r>
            <a:r>
              <a:rPr lang="en-US" sz="1800" dirty="0" err="1"/>
              <a:t>scacchiera</a:t>
            </a:r>
            <a:r>
              <a:rPr lang="en-US" sz="1800" dirty="0"/>
              <a:t> </a:t>
            </a:r>
            <a:r>
              <a:rPr lang="en-US" sz="1800" dirty="0" err="1"/>
              <a:t>si</a:t>
            </a:r>
            <a:r>
              <a:rPr lang="en-US" sz="1800" dirty="0"/>
              <a:t> </a:t>
            </a:r>
            <a:r>
              <a:rPr lang="en-US" sz="1800" dirty="0" err="1"/>
              <a:t>invia</a:t>
            </a:r>
            <a:r>
              <a:rPr lang="en-US" sz="1800" dirty="0"/>
              <a:t> </a:t>
            </a:r>
            <a:r>
              <a:rPr lang="en-US" sz="1800" dirty="0" err="1"/>
              <a:t>una</a:t>
            </a:r>
            <a:r>
              <a:rPr lang="en-US" sz="1800" dirty="0"/>
              <a:t> </a:t>
            </a:r>
            <a:r>
              <a:rPr lang="en-US" sz="1800" dirty="0" err="1"/>
              <a:t>ulteriore</a:t>
            </a:r>
            <a:r>
              <a:rPr lang="en-US" sz="1800" dirty="0"/>
              <a:t> </a:t>
            </a:r>
            <a:r>
              <a:rPr lang="en-US" sz="1800" dirty="0" err="1"/>
              <a:t>richiesta</a:t>
            </a:r>
            <a:r>
              <a:rPr lang="en-US" sz="1800" dirty="0"/>
              <a:t> al server </a:t>
            </a:r>
            <a:r>
              <a:rPr lang="en-US" sz="1800" dirty="0" err="1"/>
              <a:t>che</a:t>
            </a:r>
            <a:r>
              <a:rPr lang="en-US" sz="1800" dirty="0"/>
              <a:t> </a:t>
            </a:r>
            <a:r>
              <a:rPr lang="en-US" sz="1800" dirty="0" err="1"/>
              <a:t>risponde</a:t>
            </a:r>
            <a:r>
              <a:rPr lang="en-US" sz="1800" dirty="0"/>
              <a:t> con la </a:t>
            </a:r>
            <a:r>
              <a:rPr lang="en-US" sz="1800" dirty="0" err="1"/>
              <a:t>posizione</a:t>
            </a:r>
            <a:r>
              <a:rPr lang="en-US" sz="1800" dirty="0"/>
              <a:t> </a:t>
            </a:r>
            <a:r>
              <a:rPr lang="en-US" sz="1800" dirty="0" err="1"/>
              <a:t>aggiornata</a:t>
            </a:r>
            <a:r>
              <a:rPr lang="en-US" sz="1800" dirty="0"/>
              <a:t> dopo la </a:t>
            </a:r>
            <a:r>
              <a:rPr lang="en-US" sz="1800" dirty="0" err="1"/>
              <a:t>mossa</a:t>
            </a:r>
            <a:r>
              <a:rPr lang="en-US" sz="1800" dirty="0"/>
              <a:t> </a:t>
            </a:r>
            <a:r>
              <a:rPr lang="en-US" sz="1800" dirty="0" err="1"/>
              <a:t>effettuata</a:t>
            </a:r>
            <a:r>
              <a:rPr lang="en-US" sz="1800" dirty="0"/>
              <a:t> dal </a:t>
            </a:r>
            <a:r>
              <a:rPr lang="en-US" sz="1800" dirty="0" err="1"/>
              <a:t>motore</a:t>
            </a:r>
            <a:r>
              <a:rPr lang="en-US" sz="1800" dirty="0"/>
              <a:t>.</a:t>
            </a:r>
          </a:p>
          <a:p>
            <a:pPr marL="0" indent="0">
              <a:buNone/>
            </a:pPr>
            <a:r>
              <a:rPr lang="en-US" sz="1800" dirty="0"/>
              <a:t>( </a:t>
            </a:r>
            <a:r>
              <a:rPr lang="en-US" sz="1800" dirty="0" err="1"/>
              <a:t>Utilizzo</a:t>
            </a:r>
            <a:r>
              <a:rPr lang="en-US" sz="1800" dirty="0"/>
              <a:t> del </a:t>
            </a:r>
            <a:r>
              <a:rPr lang="en-US" sz="1800" dirty="0" err="1"/>
              <a:t>motore</a:t>
            </a:r>
            <a:r>
              <a:rPr lang="en-US" sz="1800" dirty="0"/>
              <a:t> stockfish il quale </a:t>
            </a:r>
            <a:r>
              <a:rPr lang="en-US" sz="1800" dirty="0" err="1"/>
              <a:t>deve</a:t>
            </a:r>
            <a:r>
              <a:rPr lang="en-US" sz="1800" dirty="0"/>
              <a:t> </a:t>
            </a:r>
            <a:r>
              <a:rPr lang="en-US" sz="1800" dirty="0" err="1"/>
              <a:t>mantenere</a:t>
            </a:r>
            <a:r>
              <a:rPr lang="en-US" sz="1800" dirty="0"/>
              <a:t> </a:t>
            </a:r>
            <a:r>
              <a:rPr lang="en-US" sz="1800" dirty="0" err="1"/>
              <a:t>coerente</a:t>
            </a:r>
            <a:r>
              <a:rPr lang="en-US" sz="1800" dirty="0"/>
              <a:t> la </a:t>
            </a:r>
            <a:r>
              <a:rPr lang="en-US" sz="1800" dirty="0" err="1"/>
              <a:t>posizione</a:t>
            </a:r>
            <a:r>
              <a:rPr lang="en-US" sz="1800" dirty="0"/>
              <a:t> e le </a:t>
            </a:r>
            <a:r>
              <a:rPr lang="en-US" sz="1800" dirty="0" err="1"/>
              <a:t>proprie</a:t>
            </a:r>
            <a:r>
              <a:rPr lang="en-US" sz="1800" dirty="0"/>
              <a:t> </a:t>
            </a:r>
            <a:r>
              <a:rPr lang="en-US" sz="1800" dirty="0" err="1"/>
              <a:t>mosse</a:t>
            </a:r>
            <a:r>
              <a:rPr lang="en-US" sz="1800" dirty="0"/>
              <a:t>)</a:t>
            </a:r>
          </a:p>
          <a:p>
            <a:pPr marL="0" indent="0">
              <a:buNone/>
            </a:pPr>
            <a:endParaRPr lang="en-US" sz="1800" dirty="0"/>
          </a:p>
        </p:txBody>
      </p:sp>
      <p:pic>
        <p:nvPicPr>
          <p:cNvPr id="8" name="Graphic 7" descr="Game controller">
            <a:extLst>
              <a:ext uri="{FF2B5EF4-FFF2-40B4-BE49-F238E27FC236}">
                <a16:creationId xmlns:a16="http://schemas.microsoft.com/office/drawing/2014/main" id="{82A85F15-C87B-1FB3-552D-E18CD6A12A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780570602"/>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1</Words>
  <Application>Microsoft Office PowerPoint</Application>
  <PresentationFormat>Widescreen</PresentationFormat>
  <Paragraphs>1</Paragraphs>
  <Slides>12</Slides>
  <Notes>1</Notes>
  <HiddenSlides>0</HiddenSlides>
  <MMClips>0</MMClips>
  <ScaleCrop>false</ScaleCrop>
  <HeadingPairs>
    <vt:vector size="4" baseType="variant">
      <vt:variant>
        <vt:lpstr>Tema</vt:lpstr>
      </vt:variant>
      <vt:variant>
        <vt:i4>1</vt:i4>
      </vt:variant>
      <vt:variant>
        <vt:lpstr>Titoli diapositive</vt:lpstr>
      </vt:variant>
      <vt:variant>
        <vt:i4>12</vt:i4>
      </vt:variant>
    </vt:vector>
  </HeadingPairs>
  <TitlesOfParts>
    <vt:vector size="13" baseType="lpstr">
      <vt:lpstr>AccentBoxVTI</vt:lpstr>
      <vt:lpstr>Chickenchess  Don't be a chicken, play chess!</vt:lpstr>
      <vt:lpstr>Indice</vt:lpstr>
      <vt:lpstr>Introduzione e Struttura del codice</vt:lpstr>
      <vt:lpstr>Presentazione standard di PowerPoint</vt:lpstr>
      <vt:lpstr>Presentazione standard di PowerPoint</vt:lpstr>
      <vt:lpstr>Presentazione standard di PowerPoint</vt:lpstr>
      <vt:lpstr>Presentazione standard di PowerPoint</vt:lpstr>
      <vt:lpstr>Presentazione standard di PowerPoint</vt:lpstr>
      <vt:lpstr>  Tipologie di partita  </vt:lpstr>
      <vt:lpstr>Presentazione standard di PowerPoint</vt:lpstr>
      <vt:lpstr>Presentazione standard di PowerPoint</vt:lpstr>
      <vt:lpstr>Dashboard Amministratore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lastModifiedBy/>
  <cp:revision>542</cp:revision>
  <dcterms:created xsi:type="dcterms:W3CDTF">2022-10-06T21:02:18Z</dcterms:created>
  <dcterms:modified xsi:type="dcterms:W3CDTF">2022-10-08T15:55:23Z</dcterms:modified>
</cp:coreProperties>
</file>