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2" r:id="rId6"/>
    <p:sldId id="259" r:id="rId7"/>
    <p:sldId id="263" r:id="rId8"/>
    <p:sldId id="272" r:id="rId9"/>
    <p:sldId id="264" r:id="rId10"/>
    <p:sldId id="265" r:id="rId11"/>
    <p:sldId id="266" r:id="rId12"/>
    <p:sldId id="267" r:id="rId13"/>
    <p:sldId id="268" r:id="rId14"/>
    <p:sldId id="269" r:id="rId15"/>
    <p:sldId id="270" r:id="rId16"/>
    <p:sldId id="271" r:id="rId17"/>
    <p:sldId id="273" r:id="rId18"/>
    <p:sldId id="274" r:id="rId19"/>
    <p:sldId id="280" r:id="rId20"/>
    <p:sldId id="275" r:id="rId21"/>
    <p:sldId id="276" r:id="rId22"/>
    <p:sldId id="277" r:id="rId23"/>
    <p:sldId id="278" r:id="rId24"/>
    <p:sldId id="281" r:id="rId25"/>
    <p:sldId id="279"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tml.com/tag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tml.com/attribu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blogging.com/how-to-start-a-blog/" TargetMode="External"/><Relationship Id="rId2" Type="http://schemas.openxmlformats.org/officeDocument/2006/relationships/hyperlink" Target="https://html.com/attributes/a-hre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tml.com/attributes/img-al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tml.com/tags/hea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Full Front-End Course</a:t>
            </a:r>
            <a:br>
              <a:rPr lang="en-US" sz="6600" dirty="0"/>
            </a:br>
            <a:endParaRPr lang="en-US" sz="66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-VIVEKANAND OJHA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erson sitting at a computer&#10;&#10;Description automatically generated">
            <a:extLst>
              <a:ext uri="{FF2B5EF4-FFF2-40B4-BE49-F238E27FC236}">
                <a16:creationId xmlns:a16="http://schemas.microsoft.com/office/drawing/2014/main" id="{AF1E1EA9-4D4C-97C5-ED88-22EAAB1BF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289754"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EA16-8086-139D-EAE1-BBA5DC378A55}"/>
              </a:ext>
            </a:extLst>
          </p:cNvPr>
          <p:cNvSpPr>
            <a:spLocks noGrp="1"/>
          </p:cNvSpPr>
          <p:nvPr>
            <p:ph type="title"/>
          </p:nvPr>
        </p:nvSpPr>
        <p:spPr/>
        <p:txBody>
          <a:bodyPr/>
          <a:lstStyle/>
          <a:p>
            <a:r>
              <a:rPr lang="en-IN" dirty="0"/>
              <a:t>Today’s Topic</a:t>
            </a:r>
          </a:p>
        </p:txBody>
      </p:sp>
      <p:sp>
        <p:nvSpPr>
          <p:cNvPr id="3" name="Content Placeholder 2">
            <a:extLst>
              <a:ext uri="{FF2B5EF4-FFF2-40B4-BE49-F238E27FC236}">
                <a16:creationId xmlns:a16="http://schemas.microsoft.com/office/drawing/2014/main" id="{82184998-50F8-7F66-4907-791DCB23230A}"/>
              </a:ext>
            </a:extLst>
          </p:cNvPr>
          <p:cNvSpPr>
            <a:spLocks noGrp="1"/>
          </p:cNvSpPr>
          <p:nvPr>
            <p:ph idx="1"/>
          </p:nvPr>
        </p:nvSpPr>
        <p:spPr/>
        <p:txBody>
          <a:bodyPr/>
          <a:lstStyle/>
          <a:p>
            <a:r>
              <a:rPr kumimoji="0" lang="en-US" altLang="en-US" sz="2000" b="1" i="0" u="none" strike="noStrike" cap="none" normalizeH="0" baseline="0" dirty="0">
                <a:ln>
                  <a:noFill/>
                </a:ln>
                <a:solidFill>
                  <a:srgbClr val="0A0A08"/>
                </a:solidFill>
                <a:effectLst/>
                <a:latin typeface="Lato" panose="020F0502020204030203" pitchFamily="34" charset="0"/>
              </a:rPr>
              <a:t>What Are HTML Tags?</a:t>
            </a:r>
          </a:p>
          <a:p>
            <a:r>
              <a:rPr lang="en-IN" b="1" i="0" dirty="0">
                <a:solidFill>
                  <a:srgbClr val="0A0A08"/>
                </a:solidFill>
                <a:effectLst/>
                <a:latin typeface="Lato" panose="020F0502020204030203" pitchFamily="34" charset="0"/>
              </a:rPr>
              <a:t>What are HTML Attributes?</a:t>
            </a:r>
          </a:p>
          <a:p>
            <a:r>
              <a:rPr lang="en-US" b="1" i="0" dirty="0">
                <a:solidFill>
                  <a:srgbClr val="0A0A08"/>
                </a:solidFill>
                <a:effectLst/>
                <a:latin typeface="Lato" panose="020F0502020204030203" pitchFamily="34" charset="0"/>
              </a:rPr>
              <a:t>HTML Editors</a:t>
            </a:r>
          </a:p>
          <a:p>
            <a:r>
              <a:rPr lang="en-US" b="1" dirty="0">
                <a:solidFill>
                  <a:srgbClr val="0A0A08"/>
                </a:solidFill>
                <a:latin typeface="Lato" panose="020F0502020204030203" pitchFamily="34" charset="0"/>
              </a:rPr>
              <a:t>List of important tags</a:t>
            </a:r>
          </a:p>
          <a:p>
            <a:r>
              <a:rPr lang="en-US" b="1" i="0" dirty="0">
                <a:solidFill>
                  <a:srgbClr val="0A0A08"/>
                </a:solidFill>
                <a:effectLst/>
                <a:latin typeface="Lato" panose="020F0502020204030203" pitchFamily="34" charset="0"/>
              </a:rPr>
              <a:t>The anchor tag</a:t>
            </a:r>
          </a:p>
          <a:p>
            <a:r>
              <a:rPr lang="en-US" b="1" dirty="0">
                <a:solidFill>
                  <a:srgbClr val="0A0A08"/>
                </a:solidFill>
                <a:latin typeface="Lato" panose="020F0502020204030203" pitchFamily="34" charset="0"/>
              </a:rPr>
              <a:t>The </a:t>
            </a:r>
            <a:r>
              <a:rPr lang="en-US" b="1" dirty="0" err="1">
                <a:solidFill>
                  <a:srgbClr val="0A0A08"/>
                </a:solidFill>
                <a:latin typeface="Lato" panose="020F0502020204030203" pitchFamily="34" charset="0"/>
              </a:rPr>
              <a:t>img</a:t>
            </a:r>
            <a:r>
              <a:rPr lang="en-US" b="1" dirty="0">
                <a:solidFill>
                  <a:srgbClr val="0A0A08"/>
                </a:solidFill>
                <a:latin typeface="Lato" panose="020F0502020204030203" pitchFamily="34" charset="0"/>
              </a:rPr>
              <a:t>(image tag)</a:t>
            </a:r>
            <a:br>
              <a:rPr lang="en-US" b="1" i="0" dirty="0">
                <a:solidFill>
                  <a:srgbClr val="0A0A08"/>
                </a:solidFill>
                <a:effectLst/>
                <a:latin typeface="Lato" panose="020F0502020204030203" pitchFamily="34" charset="0"/>
              </a:rPr>
            </a:br>
            <a:br>
              <a:rPr lang="en-IN" b="1" i="0" dirty="0">
                <a:solidFill>
                  <a:srgbClr val="0A0A08"/>
                </a:solidFill>
                <a:effectLst/>
                <a:latin typeface="Lato" panose="020F0502020204030203" pitchFamily="34" charset="0"/>
              </a:rPr>
            </a:br>
            <a:endParaRPr lang="en-IN" b="1" i="0" dirty="0">
              <a:solidFill>
                <a:srgbClr val="0A0A08"/>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60759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622-7369-0D2F-28BD-620B1635AF43}"/>
              </a:ext>
            </a:extLst>
          </p:cNvPr>
          <p:cNvSpPr>
            <a:spLocks noGrp="1"/>
          </p:cNvSpPr>
          <p:nvPr>
            <p:ph type="title"/>
          </p:nvPr>
        </p:nvSpPr>
        <p:spPr/>
        <p:txBody>
          <a:bodyPr/>
          <a:lstStyle/>
          <a:p>
            <a:r>
              <a:rPr kumimoji="0" lang="en-US" altLang="en-US" sz="4800" b="1" i="0" u="none" strike="noStrike" cap="none" normalizeH="0" baseline="0" dirty="0">
                <a:ln>
                  <a:noFill/>
                </a:ln>
                <a:solidFill>
                  <a:srgbClr val="0A0A08"/>
                </a:solidFill>
                <a:effectLst/>
                <a:latin typeface="Lato" panose="020F0502020204030203" pitchFamily="34" charset="0"/>
              </a:rPr>
              <a:t>What Are HTML Tags?</a:t>
            </a:r>
            <a:br>
              <a:rPr kumimoji="0" lang="en-US" altLang="en-US" sz="4800" b="1" i="0" u="none" strike="noStrike" cap="none" normalizeH="0" baseline="0" dirty="0">
                <a:ln>
                  <a:noFill/>
                </a:ln>
                <a:solidFill>
                  <a:srgbClr val="0A0A08"/>
                </a:solidFill>
                <a:effectLst/>
                <a:latin typeface="Lato" panose="020F0502020204030203" pitchFamily="34" charset="0"/>
              </a:rPr>
            </a:br>
            <a:endParaRPr lang="en-IN" dirty="0"/>
          </a:p>
        </p:txBody>
      </p:sp>
      <p:sp>
        <p:nvSpPr>
          <p:cNvPr id="4" name="Rectangle 1">
            <a:extLst>
              <a:ext uri="{FF2B5EF4-FFF2-40B4-BE49-F238E27FC236}">
                <a16:creationId xmlns:a16="http://schemas.microsoft.com/office/drawing/2014/main" id="{F1A68710-1557-70CE-B2F6-E50B975DCEC2}"/>
              </a:ext>
            </a:extLst>
          </p:cNvPr>
          <p:cNvSpPr>
            <a:spLocks noGrp="1" noChangeArrowheads="1"/>
          </p:cNvSpPr>
          <p:nvPr>
            <p:ph idx="1"/>
          </p:nvPr>
        </p:nvSpPr>
        <p:spPr bwMode="auto">
          <a:xfrm>
            <a:off x="223398" y="3025519"/>
            <a:ext cx="11745203" cy="153888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88C5"/>
                </a:solidFill>
                <a:effectLst/>
                <a:latin typeface="Lato" panose="020F0502020204030203" pitchFamily="34" charset="0"/>
                <a:hlinkClick r:id="rId2"/>
              </a:rPr>
              <a:t>Tags</a:t>
            </a:r>
            <a:r>
              <a:rPr kumimoji="0" lang="en-US" altLang="en-US" sz="2000" b="0" i="0" u="none" strike="noStrike" cap="none" normalizeH="0" baseline="0" dirty="0">
                <a:ln>
                  <a:noFill/>
                </a:ln>
                <a:solidFill>
                  <a:srgbClr val="000000"/>
                </a:solidFill>
                <a:effectLst/>
                <a:latin typeface="Lato" panose="020F0502020204030203" pitchFamily="34" charset="0"/>
              </a:rPr>
              <a:t> are used to </a:t>
            </a:r>
            <a:r>
              <a:rPr kumimoji="0" lang="en-US" altLang="en-US" sz="2000" b="1" i="0" u="none" strike="noStrike" cap="none" normalizeH="0" baseline="0" dirty="0">
                <a:ln>
                  <a:noFill/>
                </a:ln>
                <a:solidFill>
                  <a:srgbClr val="000000"/>
                </a:solidFill>
                <a:effectLst/>
                <a:latin typeface="Lato" panose="020F0502020204030203" pitchFamily="34" charset="0"/>
              </a:rPr>
              <a:t>mark up the start of an HTML element</a:t>
            </a:r>
            <a:r>
              <a:rPr kumimoji="0" lang="en-US" altLang="en-US" sz="2000" b="0" i="0" u="none" strike="noStrike" cap="none" normalizeH="0" baseline="0" dirty="0">
                <a:ln>
                  <a:noFill/>
                </a:ln>
                <a:solidFill>
                  <a:srgbClr val="000000"/>
                </a:solidFill>
                <a:effectLst/>
                <a:latin typeface="Lato" panose="020F0502020204030203" pitchFamily="34" charset="0"/>
              </a:rPr>
              <a:t> and they are </a:t>
            </a:r>
            <a:r>
              <a:rPr kumimoji="0" lang="en-US" altLang="en-US" sz="2000" b="1" i="0" u="none" strike="noStrike" cap="none" normalizeH="0" baseline="0" dirty="0">
                <a:ln>
                  <a:noFill/>
                </a:ln>
                <a:solidFill>
                  <a:srgbClr val="000000"/>
                </a:solidFill>
                <a:effectLst/>
                <a:latin typeface="Lato" panose="020F0502020204030203" pitchFamily="34" charset="0"/>
              </a:rPr>
              <a:t>usually</a:t>
            </a:r>
            <a:r>
              <a:rPr kumimoji="0" lang="en-US" altLang="en-US" sz="2000" b="0" i="0" u="none" strike="noStrike" cap="none" normalizeH="0" baseline="0" dirty="0">
                <a:ln>
                  <a:noFill/>
                </a:ln>
                <a:solidFill>
                  <a:srgbClr val="000000"/>
                </a:solidFill>
                <a:effectLst/>
                <a:latin typeface="Lato" panose="020F0502020204030203" pitchFamily="34" charset="0"/>
              </a:rPr>
              <a:t> enclosed in angle brackets.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Lato" panose="020F0502020204030203" pitchFamily="34" charset="0"/>
              </a:rPr>
              <a:t>An example of a tag is: </a:t>
            </a:r>
            <a:r>
              <a:rPr kumimoji="0" lang="en-US" altLang="en-US" sz="20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&lt;h1&gt;</a:t>
            </a:r>
            <a:r>
              <a:rPr kumimoji="0" lang="en-US" altLang="en-US" sz="2000" b="0" i="0" u="none" strike="noStrike" cap="none" normalizeH="0" baseline="0" dirty="0">
                <a:ln>
                  <a:noFill/>
                </a:ln>
                <a:solidFill>
                  <a:srgbClr val="000000"/>
                </a:solidFill>
                <a:effectLst/>
                <a:latin typeface="Lato" panose="020F0502020204030203"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Lato" panose="020F0502020204030203" pitchFamily="34" charset="0"/>
              </a:rPr>
              <a:t>Most tags must be opened </a:t>
            </a:r>
            <a:r>
              <a:rPr kumimoji="0" lang="en-US" altLang="en-US" sz="20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&lt;h1&gt;</a:t>
            </a:r>
            <a:r>
              <a:rPr kumimoji="0" lang="en-US" altLang="en-US" sz="2000" b="0" i="0" u="none" strike="noStrike" cap="none" normalizeH="0" baseline="0" dirty="0">
                <a:ln>
                  <a:noFill/>
                </a:ln>
                <a:solidFill>
                  <a:srgbClr val="000000"/>
                </a:solidFill>
                <a:effectLst/>
                <a:latin typeface="Lato" panose="020F0502020204030203" pitchFamily="34" charset="0"/>
              </a:rPr>
              <a:t> and closed </a:t>
            </a:r>
            <a:r>
              <a:rPr kumimoji="0" lang="en-US" altLang="en-US" sz="20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&lt;/h1&gt;</a:t>
            </a:r>
            <a:r>
              <a:rPr kumimoji="0" lang="en-US" altLang="en-US" sz="2000" b="0" i="0" u="none" strike="noStrike" cap="none" normalizeH="0" baseline="0" dirty="0">
                <a:ln>
                  <a:noFill/>
                </a:ln>
                <a:solidFill>
                  <a:srgbClr val="000000"/>
                </a:solidFill>
                <a:effectLst/>
                <a:latin typeface="Lato" panose="020F0502020204030203" pitchFamily="34" charset="0"/>
              </a:rPr>
              <a:t> in order to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Lato" panose="020F0502020204030203" pitchFamily="34" charset="0"/>
              </a:rPr>
              <a:t>NOTE THE WORD ‘usually’ : not all have enclosing tags</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387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45D1-7248-608F-365F-97E1A77F6974}"/>
              </a:ext>
            </a:extLst>
          </p:cNvPr>
          <p:cNvSpPr>
            <a:spLocks noGrp="1"/>
          </p:cNvSpPr>
          <p:nvPr>
            <p:ph type="title"/>
          </p:nvPr>
        </p:nvSpPr>
        <p:spPr/>
        <p:txBody>
          <a:bodyPr/>
          <a:lstStyle/>
          <a:p>
            <a:r>
              <a:rPr lang="en-IN" b="1" i="0" dirty="0">
                <a:solidFill>
                  <a:srgbClr val="0A0A08"/>
                </a:solidFill>
                <a:effectLst/>
                <a:latin typeface="Lato" panose="020F0502020204030203" pitchFamily="34" charset="0"/>
              </a:rPr>
              <a:t>What are HTML Attributes?</a:t>
            </a:r>
            <a:br>
              <a:rPr lang="en-IN" b="1" i="0" dirty="0">
                <a:solidFill>
                  <a:srgbClr val="0A0A08"/>
                </a:solidFill>
                <a:effectLst/>
                <a:latin typeface="Lato" panose="020F0502020204030203" pitchFamily="34" charset="0"/>
              </a:rPr>
            </a:br>
            <a:endParaRPr lang="en-IN" dirty="0"/>
          </a:p>
        </p:txBody>
      </p:sp>
      <p:sp>
        <p:nvSpPr>
          <p:cNvPr id="4" name="Rectangle 1">
            <a:extLst>
              <a:ext uri="{FF2B5EF4-FFF2-40B4-BE49-F238E27FC236}">
                <a16:creationId xmlns:a16="http://schemas.microsoft.com/office/drawing/2014/main" id="{E4987DF1-0F26-9B1D-1F04-BEBC6F106E2B}"/>
              </a:ext>
            </a:extLst>
          </p:cNvPr>
          <p:cNvSpPr>
            <a:spLocks noGrp="1" noChangeArrowheads="1"/>
          </p:cNvSpPr>
          <p:nvPr>
            <p:ph idx="1"/>
          </p:nvPr>
        </p:nvSpPr>
        <p:spPr bwMode="auto">
          <a:xfrm>
            <a:off x="0" y="2483580"/>
            <a:ext cx="12353062" cy="267765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F88C5"/>
                </a:solidFill>
                <a:effectLst/>
                <a:latin typeface="Lato" panose="020F0502020204030203" pitchFamily="34" charset="0"/>
                <a:hlinkClick r:id="rId2"/>
              </a:rPr>
              <a:t>Attributes</a:t>
            </a:r>
            <a:r>
              <a:rPr kumimoji="0" lang="en-US" altLang="en-US" sz="2400" b="0" i="0" u="none" strike="noStrike" cap="none" normalizeH="0" baseline="0" dirty="0">
                <a:ln>
                  <a:noFill/>
                </a:ln>
                <a:solidFill>
                  <a:srgbClr val="000000"/>
                </a:solidFill>
                <a:effectLst/>
                <a:latin typeface="Lato" panose="020F0502020204030203" pitchFamily="34" charset="0"/>
              </a:rPr>
              <a:t> contain </a:t>
            </a:r>
            <a:r>
              <a:rPr kumimoji="0" lang="en-US" altLang="en-US" sz="2400" b="1" i="0" u="none" strike="noStrike" cap="none" normalizeH="0" baseline="0" dirty="0">
                <a:ln>
                  <a:noFill/>
                </a:ln>
                <a:solidFill>
                  <a:srgbClr val="000000"/>
                </a:solidFill>
                <a:effectLst/>
                <a:latin typeface="Lato" panose="020F0502020204030203" pitchFamily="34" charset="0"/>
              </a:rPr>
              <a:t>additional pieces of information</a:t>
            </a:r>
            <a:r>
              <a:rPr kumimoji="0" lang="en-US" altLang="en-US" sz="2400" b="0" i="0" u="none" strike="noStrike" cap="none" normalizeH="0" baseline="0" dirty="0">
                <a:ln>
                  <a:noFill/>
                </a:ln>
                <a:solidFill>
                  <a:srgbClr val="000000"/>
                </a:solidFill>
                <a:effectLst/>
                <a:latin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 Attributes take the form of an opening tag and additional info is </a:t>
            </a:r>
            <a:r>
              <a:rPr kumimoji="0" lang="en-US" altLang="en-US" sz="2400" b="1" i="0" u="none" strike="noStrike" cap="none" normalizeH="0" baseline="0" dirty="0">
                <a:ln>
                  <a:noFill/>
                </a:ln>
                <a:solidFill>
                  <a:srgbClr val="000000"/>
                </a:solidFill>
                <a:effectLst/>
                <a:latin typeface="Lato" panose="020F0502020204030203" pitchFamily="34" charset="0"/>
              </a:rPr>
              <a:t>placed inside</a:t>
            </a:r>
            <a:r>
              <a:rPr kumimoji="0" lang="en-US" altLang="en-US" sz="2400" b="0" i="0" u="none" strike="noStrike" cap="none" normalizeH="0" baseline="0" dirty="0">
                <a:ln>
                  <a:noFill/>
                </a:ln>
                <a:solidFill>
                  <a:srgbClr val="000000"/>
                </a:solidFill>
                <a:effectLst/>
                <a:latin typeface="Lato" panose="020F0502020204030203" pitchFamily="34"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An example of an attribute is: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err="1">
                <a:ln>
                  <a:noFill/>
                </a:ln>
                <a:solidFill>
                  <a:srgbClr val="C7254E"/>
                </a:solidFill>
                <a:effectLst/>
                <a:latin typeface="Courier New" panose="02070309020205020404" pitchFamily="49" charset="0"/>
                <a:cs typeface="Courier New" panose="02070309020205020404" pitchFamily="49" charset="0"/>
              </a:rPr>
              <a:t>img</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C7254E"/>
                </a:solidFill>
                <a:effectLst/>
                <a:latin typeface="Courier New" panose="02070309020205020404" pitchFamily="49" charset="0"/>
                <a:cs typeface="Courier New" panose="02070309020205020404" pitchFamily="49" charset="0"/>
              </a:rPr>
              <a:t>src</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="mydog.jpg" alt="A photo of my dog."&gt;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In this instance, the image source (</a:t>
            </a:r>
            <a:r>
              <a:rPr kumimoji="0" lang="en-US" altLang="en-US" sz="2400" b="0" i="0" u="none" strike="noStrike" cap="none" normalizeH="0" baseline="0" dirty="0" err="1">
                <a:ln>
                  <a:noFill/>
                </a:ln>
                <a:solidFill>
                  <a:srgbClr val="000000"/>
                </a:solidFill>
                <a:effectLst/>
                <a:latin typeface="Lato" panose="020F0502020204030203" pitchFamily="34" charset="0"/>
              </a:rPr>
              <a:t>src</a:t>
            </a:r>
            <a:r>
              <a:rPr kumimoji="0" lang="en-US" altLang="en-US" sz="2400" b="0" i="0" u="none" strike="noStrike" cap="none" normalizeH="0" baseline="0" dirty="0">
                <a:ln>
                  <a:noFill/>
                </a:ln>
                <a:solidFill>
                  <a:srgbClr val="000000"/>
                </a:solidFill>
                <a:effectLst/>
                <a:latin typeface="Lato" panose="020F0502020204030203" pitchFamily="34" charset="0"/>
              </a:rPr>
              <a:t>) and the alt text (alt) are attributes of the </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err="1">
                <a:ln>
                  <a:noFill/>
                </a:ln>
                <a:solidFill>
                  <a:srgbClr val="C7254E"/>
                </a:solidFill>
                <a:effectLst/>
                <a:latin typeface="Courier New" panose="02070309020205020404" pitchFamily="49" charset="0"/>
                <a:cs typeface="Courier New" panose="02070309020205020404" pitchFamily="49" charset="0"/>
              </a:rPr>
              <a:t>img</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&gt;</a:t>
            </a:r>
            <a:r>
              <a:rPr kumimoji="0" lang="en-US" altLang="en-US" sz="2400" b="0" i="0" u="none" strike="noStrike" cap="none" normalizeH="0" baseline="0" dirty="0">
                <a:ln>
                  <a:noFill/>
                </a:ln>
                <a:solidFill>
                  <a:srgbClr val="000000"/>
                </a:solidFill>
                <a:effectLst/>
                <a:latin typeface="Lato" panose="020F0502020204030203" pitchFamily="34" charset="0"/>
              </a:rPr>
              <a:t> tag.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Lato" panose="020F0502020204030203" pitchFamily="34" charset="0"/>
              </a:rPr>
            </a:br>
            <a:r>
              <a:rPr kumimoji="0" lang="en-US" altLang="en-US" sz="2400" b="0" i="0" u="none" strike="noStrike" cap="none" normalizeH="0" baseline="0" dirty="0">
                <a:ln>
                  <a:noFill/>
                </a:ln>
                <a:solidFill>
                  <a:srgbClr val="000000"/>
                </a:solidFill>
                <a:effectLst/>
                <a:latin typeface="Lato" panose="020F0502020204030203" pitchFamily="34" charset="0"/>
              </a:rPr>
              <a:t>&lt;input type=“text” &gt;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70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9F9D-8A7F-5ED0-2910-AE6E739825A1}"/>
              </a:ext>
            </a:extLst>
          </p:cNvPr>
          <p:cNvSpPr>
            <a:spLocks noGrp="1"/>
          </p:cNvSpPr>
          <p:nvPr>
            <p:ph type="title"/>
          </p:nvPr>
        </p:nvSpPr>
        <p:spPr/>
        <p:txBody>
          <a:bodyPr/>
          <a:lstStyle/>
          <a:p>
            <a:r>
              <a:rPr lang="en-US" b="1" i="0" dirty="0">
                <a:solidFill>
                  <a:srgbClr val="0A0A08"/>
                </a:solidFill>
                <a:effectLst/>
                <a:latin typeface="Lato" panose="020F0502020204030203" pitchFamily="34" charset="0"/>
              </a:rPr>
              <a:t>HTML Editors</a:t>
            </a:r>
            <a:br>
              <a:rPr lang="en-US" b="1" i="0" dirty="0">
                <a:solidFill>
                  <a:srgbClr val="0A0A08"/>
                </a:solidFill>
                <a:effectLst/>
                <a:latin typeface="Lato" panose="020F0502020204030203" pitchFamily="34" charset="0"/>
              </a:rPr>
            </a:br>
            <a:endParaRPr lang="en-IN" dirty="0"/>
          </a:p>
        </p:txBody>
      </p:sp>
      <p:sp>
        <p:nvSpPr>
          <p:cNvPr id="7" name="Content Placeholder 6">
            <a:extLst>
              <a:ext uri="{FF2B5EF4-FFF2-40B4-BE49-F238E27FC236}">
                <a16:creationId xmlns:a16="http://schemas.microsoft.com/office/drawing/2014/main" id="{15B53B69-F715-8F3D-AB45-3FA689E4406D}"/>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Now that we’ve gotten the basic theory out of the way. It’s time to </a:t>
            </a:r>
            <a:r>
              <a:rPr lang="en-US" b="1" i="0" dirty="0">
                <a:solidFill>
                  <a:srgbClr val="000000"/>
                </a:solidFill>
                <a:effectLst/>
                <a:latin typeface="Lato" panose="020F0502020204030203" pitchFamily="34" charset="0"/>
              </a:rPr>
              <a:t>learn how to build our first website</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First off, we must ensure that we have the right tools. Most important, we need an HTML editor.</a:t>
            </a:r>
          </a:p>
          <a:p>
            <a:pPr algn="l"/>
            <a:endParaRPr lang="en-US" dirty="0">
              <a:solidFill>
                <a:srgbClr val="000000"/>
              </a:solidFill>
              <a:latin typeface="Lato" panose="020F0502020204030203" pitchFamily="34" charset="0"/>
            </a:endParaRPr>
          </a:p>
          <a:p>
            <a:pPr algn="l"/>
            <a:r>
              <a:rPr lang="en-US" dirty="0">
                <a:solidFill>
                  <a:srgbClr val="000000"/>
                </a:solidFill>
                <a:latin typeface="Lato" panose="020F0502020204030203" pitchFamily="34" charset="0"/>
              </a:rPr>
              <a:t>Demo time with note pad</a:t>
            </a:r>
            <a:endParaRPr lang="en-US" b="0" i="0" dirty="0">
              <a:solidFill>
                <a:srgbClr val="000000"/>
              </a:solidFill>
              <a:effectLst/>
              <a:latin typeface="Lato" panose="020F0502020204030203" pitchFamily="34" charset="0"/>
            </a:endParaRPr>
          </a:p>
          <a:p>
            <a:br>
              <a:rPr lang="en-US" b="0" i="0" dirty="0">
                <a:solidFill>
                  <a:srgbClr val="000000"/>
                </a:solidFill>
                <a:effectLst/>
                <a:latin typeface="Lato" panose="020F0502020204030203" pitchFamily="34" charset="0"/>
              </a:rPr>
            </a:br>
            <a:endParaRPr lang="en-IN" dirty="0"/>
          </a:p>
        </p:txBody>
      </p:sp>
    </p:spTree>
    <p:extLst>
      <p:ext uri="{BB962C8B-B14F-4D97-AF65-F5344CB8AC3E}">
        <p14:creationId xmlns:p14="http://schemas.microsoft.com/office/powerpoint/2010/main" val="274390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screenshot of a computer&#10;&#10;Description automatically generated with medium confidence">
            <a:extLst>
              <a:ext uri="{FF2B5EF4-FFF2-40B4-BE49-F238E27FC236}">
                <a16:creationId xmlns:a16="http://schemas.microsoft.com/office/drawing/2014/main" id="{89E9C364-875A-5643-8DD4-87BD13A4A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279" y="0"/>
            <a:ext cx="7810021" cy="6718587"/>
          </a:xfrm>
          <a:prstGeom prst="rect">
            <a:avLst/>
          </a:prstGeom>
        </p:spPr>
      </p:pic>
    </p:spTree>
    <p:extLst>
      <p:ext uri="{BB962C8B-B14F-4D97-AF65-F5344CB8AC3E}">
        <p14:creationId xmlns:p14="http://schemas.microsoft.com/office/powerpoint/2010/main" val="21881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D6CA-9656-B70A-2660-C95EA07CADCC}"/>
              </a:ext>
            </a:extLst>
          </p:cNvPr>
          <p:cNvSpPr>
            <a:spLocks noGrp="1"/>
          </p:cNvSpPr>
          <p:nvPr>
            <p:ph type="title"/>
          </p:nvPr>
        </p:nvSpPr>
        <p:spPr/>
        <p:txBody>
          <a:bodyPr/>
          <a:lstStyle/>
          <a:p>
            <a:r>
              <a:rPr lang="en-IN" b="1" i="0" dirty="0">
                <a:solidFill>
                  <a:srgbClr val="0A0A08"/>
                </a:solidFill>
                <a:effectLst/>
                <a:latin typeface="Lato" panose="020F0502020204030203" pitchFamily="34" charset="0"/>
              </a:rPr>
              <a:t>The Anchor Tag</a:t>
            </a:r>
            <a:br>
              <a:rPr lang="en-IN" b="1" i="0" dirty="0">
                <a:solidFill>
                  <a:srgbClr val="0A0A08"/>
                </a:solidFill>
                <a:effectLst/>
                <a:latin typeface="Lato" panose="020F0502020204030203" pitchFamily="34" charset="0"/>
              </a:rPr>
            </a:br>
            <a:endParaRPr lang="en-IN" dirty="0"/>
          </a:p>
        </p:txBody>
      </p:sp>
      <p:sp>
        <p:nvSpPr>
          <p:cNvPr id="4" name="Rectangle 1">
            <a:extLst>
              <a:ext uri="{FF2B5EF4-FFF2-40B4-BE49-F238E27FC236}">
                <a16:creationId xmlns:a16="http://schemas.microsoft.com/office/drawing/2014/main" id="{4F30B3BE-BCB4-9B57-D00B-FCC83434C555}"/>
              </a:ext>
            </a:extLst>
          </p:cNvPr>
          <p:cNvSpPr>
            <a:spLocks noGrp="1" noChangeArrowheads="1"/>
          </p:cNvSpPr>
          <p:nvPr>
            <p:ph idx="1"/>
          </p:nvPr>
        </p:nvSpPr>
        <p:spPr bwMode="auto">
          <a:xfrm>
            <a:off x="186392" y="1536177"/>
            <a:ext cx="12005608" cy="378565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The &lt;a&gt; (or anchor) opening tag is written in the format: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a:ln>
                  <a:noFill/>
                </a:ln>
                <a:solidFill>
                  <a:srgbClr val="3F88C5"/>
                </a:solidFill>
                <a:effectLst/>
                <a:latin typeface="Courier New" panose="02070309020205020404" pitchFamily="49" charset="0"/>
                <a:cs typeface="Courier New" panose="02070309020205020404" pitchFamily="49" charset="0"/>
                <a:hlinkClick r:id="rId2"/>
              </a:rPr>
              <a:t>a </a:t>
            </a:r>
            <a:r>
              <a:rPr kumimoji="0" lang="en-US" altLang="en-US" sz="2400" b="0" i="0" u="none" strike="noStrike" cap="none" normalizeH="0" baseline="0" dirty="0" err="1">
                <a:ln>
                  <a:noFill/>
                </a:ln>
                <a:solidFill>
                  <a:srgbClr val="3F88C5"/>
                </a:solidFill>
                <a:effectLst/>
                <a:latin typeface="Courier New" panose="02070309020205020404" pitchFamily="49" charset="0"/>
                <a:cs typeface="Courier New" panose="02070309020205020404" pitchFamily="49" charset="0"/>
                <a:hlinkClick r:id="rId2"/>
              </a:rPr>
              <a:t>href</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3F88C5"/>
                </a:solidFill>
                <a:effectLst/>
                <a:latin typeface="Courier New" panose="02070309020205020404" pitchFamily="49" charset="0"/>
                <a:cs typeface="Courier New" panose="02070309020205020404" pitchFamily="49" charset="0"/>
                <a:hlinkClick r:id="rId3"/>
              </a:rPr>
              <a:t>https://blogging.com/how-to-start-a-blog/</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"&gt;Your Link Text Here &lt;/a&gt;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The </a:t>
            </a:r>
            <a:r>
              <a:rPr kumimoji="0" lang="en-US" altLang="en-US" sz="2400" b="1" i="0" u="none" strike="noStrike" cap="none" normalizeH="0" baseline="0" dirty="0">
                <a:ln>
                  <a:noFill/>
                </a:ln>
                <a:solidFill>
                  <a:srgbClr val="000000"/>
                </a:solidFill>
                <a:effectLst/>
                <a:latin typeface="Lato" panose="020F0502020204030203" pitchFamily="34" charset="0"/>
              </a:rPr>
              <a:t>first part</a:t>
            </a:r>
            <a:r>
              <a:rPr kumimoji="0" lang="en-US" altLang="en-US" sz="2400" b="0" i="0" u="none" strike="noStrike" cap="none" normalizeH="0" baseline="0" dirty="0">
                <a:ln>
                  <a:noFill/>
                </a:ln>
                <a:solidFill>
                  <a:srgbClr val="000000"/>
                </a:solidFill>
                <a:effectLst/>
                <a:latin typeface="Lato" panose="020F0502020204030203" pitchFamily="34" charset="0"/>
              </a:rPr>
              <a:t> of the attribute </a:t>
            </a:r>
            <a:r>
              <a:rPr kumimoji="0" lang="en-US" altLang="en-US" sz="2400" b="1" i="0" u="none" strike="noStrike" cap="none" normalizeH="0" baseline="0" dirty="0">
                <a:ln>
                  <a:noFill/>
                </a:ln>
                <a:solidFill>
                  <a:srgbClr val="000000"/>
                </a:solidFill>
                <a:effectLst/>
                <a:latin typeface="Lato" panose="020F0502020204030203" pitchFamily="34" charset="0"/>
              </a:rPr>
              <a:t>points to the page that will open</a:t>
            </a:r>
            <a:r>
              <a:rPr kumimoji="0" lang="en-US" altLang="en-US" sz="2400" b="0" i="0" u="none" strike="noStrike" cap="none" normalizeH="0" baseline="0" dirty="0">
                <a:ln>
                  <a:noFill/>
                </a:ln>
                <a:solidFill>
                  <a:srgbClr val="000000"/>
                </a:solidFill>
                <a:effectLst/>
                <a:latin typeface="Lato" panose="020F0502020204030203" pitchFamily="34" charset="0"/>
              </a:rPr>
              <a:t> once the link is clicked.</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Meanwhile, the </a:t>
            </a:r>
            <a:r>
              <a:rPr kumimoji="0" lang="en-US" altLang="en-US" sz="2400" b="1" i="0" u="none" strike="noStrike" cap="none" normalizeH="0" baseline="0" dirty="0">
                <a:ln>
                  <a:noFill/>
                </a:ln>
                <a:solidFill>
                  <a:srgbClr val="000000"/>
                </a:solidFill>
                <a:effectLst/>
                <a:latin typeface="Lato" panose="020F0502020204030203" pitchFamily="34" charset="0"/>
              </a:rPr>
              <a:t>second part</a:t>
            </a:r>
            <a:r>
              <a:rPr kumimoji="0" lang="en-US" altLang="en-US" sz="2400" b="0" i="0" u="none" strike="noStrike" cap="none" normalizeH="0" baseline="0" dirty="0">
                <a:ln>
                  <a:noFill/>
                </a:ln>
                <a:solidFill>
                  <a:srgbClr val="000000"/>
                </a:solidFill>
                <a:effectLst/>
                <a:latin typeface="Lato" panose="020F0502020204030203" pitchFamily="34" charset="0"/>
              </a:rPr>
              <a:t> of the attribute contains the </a:t>
            </a:r>
            <a:r>
              <a:rPr kumimoji="0" lang="en-US" altLang="en-US" sz="2400" b="1" i="0" u="none" strike="noStrike" cap="none" normalizeH="0" baseline="0" dirty="0">
                <a:ln>
                  <a:noFill/>
                </a:ln>
                <a:solidFill>
                  <a:srgbClr val="000000"/>
                </a:solidFill>
                <a:effectLst/>
                <a:latin typeface="Lato" panose="020F0502020204030203" pitchFamily="34" charset="0"/>
              </a:rPr>
              <a:t>text which will be displayed</a:t>
            </a:r>
            <a:r>
              <a:rPr kumimoji="0" lang="en-US" altLang="en-US" sz="2400" b="0" i="0" u="none" strike="noStrike" cap="none" normalizeH="0" baseline="0" dirty="0">
                <a:ln>
                  <a:noFill/>
                </a:ln>
                <a:solidFill>
                  <a:srgbClr val="000000"/>
                </a:solidFill>
                <a:effectLst/>
                <a:latin typeface="Lato" panose="020F0502020204030203" pitchFamily="34" charset="0"/>
              </a:rPr>
              <a:t>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 a visitor in order to entice them to click on that link.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Lato" panose="020F0502020204030203" pitchFamily="34" charset="0"/>
              </a:rPr>
              <a:t>Attribute for new page : Target=“_blank”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Demo time;</a:t>
            </a:r>
          </a:p>
        </p:txBody>
      </p:sp>
    </p:spTree>
    <p:extLst>
      <p:ext uri="{BB962C8B-B14F-4D97-AF65-F5344CB8AC3E}">
        <p14:creationId xmlns:p14="http://schemas.microsoft.com/office/powerpoint/2010/main" val="28268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4BDD-C118-B60E-D662-502FCF2AFC4B}"/>
              </a:ext>
            </a:extLst>
          </p:cNvPr>
          <p:cNvSpPr>
            <a:spLocks noGrp="1"/>
          </p:cNvSpPr>
          <p:nvPr>
            <p:ph type="title"/>
          </p:nvPr>
        </p:nvSpPr>
        <p:spPr/>
        <p:txBody>
          <a:bodyPr/>
          <a:lstStyle/>
          <a:p>
            <a:r>
              <a:rPr lang="en-IN" dirty="0"/>
              <a:t>The </a:t>
            </a:r>
            <a:r>
              <a:rPr lang="en-IN" dirty="0" err="1"/>
              <a:t>img</a:t>
            </a:r>
            <a:r>
              <a:rPr lang="en-IN" dirty="0"/>
              <a:t> tag</a:t>
            </a:r>
          </a:p>
        </p:txBody>
      </p:sp>
      <p:sp>
        <p:nvSpPr>
          <p:cNvPr id="4" name="Rectangle 1">
            <a:extLst>
              <a:ext uri="{FF2B5EF4-FFF2-40B4-BE49-F238E27FC236}">
                <a16:creationId xmlns:a16="http://schemas.microsoft.com/office/drawing/2014/main" id="{75FE0571-EB5F-FA43-E70C-582775855653}"/>
              </a:ext>
            </a:extLst>
          </p:cNvPr>
          <p:cNvSpPr>
            <a:spLocks noGrp="1" noChangeArrowheads="1"/>
          </p:cNvSpPr>
          <p:nvPr>
            <p:ph idx="1"/>
          </p:nvPr>
        </p:nvSpPr>
        <p:spPr bwMode="auto">
          <a:xfrm>
            <a:off x="251861" y="2513650"/>
            <a:ext cx="11688277" cy="230832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ato" panose="020F0502020204030203" pitchFamily="34" charset="0"/>
              </a:rPr>
              <a:t>The </a:t>
            </a:r>
            <a:r>
              <a:rPr kumimoji="0" lang="en-US" altLang="en-US" sz="2400" b="0" i="0" u="none" strike="noStrike" cap="none" normalizeH="0" baseline="0" dirty="0">
                <a:ln>
                  <a:noFill/>
                </a:ln>
                <a:solidFill>
                  <a:srgbClr val="3F88C5"/>
                </a:solidFill>
                <a:effectLst/>
                <a:latin typeface="Lato" panose="020F0502020204030203" pitchFamily="34" charset="0"/>
                <a:hlinkClick r:id="rId2"/>
              </a:rPr>
              <a:t>&lt;</a:t>
            </a:r>
            <a:r>
              <a:rPr kumimoji="0" lang="en-US" altLang="en-US" sz="2400" b="0" i="0" u="none" strike="noStrike" cap="none" normalizeH="0" baseline="0" dirty="0" err="1">
                <a:ln>
                  <a:noFill/>
                </a:ln>
                <a:solidFill>
                  <a:srgbClr val="3F88C5"/>
                </a:solidFill>
                <a:effectLst/>
                <a:latin typeface="Lato" panose="020F0502020204030203" pitchFamily="34" charset="0"/>
                <a:hlinkClick r:id="rId2"/>
              </a:rPr>
              <a:t>img</a:t>
            </a:r>
            <a:r>
              <a:rPr kumimoji="0" lang="en-US" altLang="en-US" sz="2400" b="0" i="0" u="none" strike="noStrike" cap="none" normalizeH="0" baseline="0" dirty="0">
                <a:ln>
                  <a:noFill/>
                </a:ln>
                <a:solidFill>
                  <a:srgbClr val="3F88C5"/>
                </a:solidFill>
                <a:effectLst/>
                <a:latin typeface="Lato" panose="020F0502020204030203" pitchFamily="34" charset="0"/>
                <a:hlinkClick r:id="rId2"/>
              </a:rPr>
              <a:t>&gt;</a:t>
            </a:r>
            <a:r>
              <a:rPr kumimoji="0" lang="en-US" altLang="en-US" sz="2400" b="0" i="0" u="none" strike="noStrike" cap="none" normalizeH="0" baseline="0" dirty="0">
                <a:ln>
                  <a:noFill/>
                </a:ln>
                <a:solidFill>
                  <a:srgbClr val="000000"/>
                </a:solidFill>
                <a:effectLst/>
                <a:latin typeface="Lato" panose="020F0502020204030203" pitchFamily="34" charset="0"/>
              </a:rPr>
              <a:t> tag normally is written as follows: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err="1">
                <a:ln>
                  <a:noFill/>
                </a:ln>
                <a:solidFill>
                  <a:srgbClr val="C7254E"/>
                </a:solidFill>
                <a:effectLst/>
                <a:latin typeface="Courier New" panose="02070309020205020404" pitchFamily="49" charset="0"/>
                <a:cs typeface="Courier New" panose="02070309020205020404" pitchFamily="49" charset="0"/>
              </a:rPr>
              <a:t>img</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C7254E"/>
                </a:solidFill>
                <a:effectLst/>
                <a:latin typeface="Courier New" panose="02070309020205020404" pitchFamily="49" charset="0"/>
                <a:cs typeface="Courier New" panose="02070309020205020404" pitchFamily="49" charset="0"/>
              </a:rPr>
              <a:t>src</a:t>
            </a:r>
            <a:r>
              <a:rPr kumimoji="0" lang="en-US" altLang="en-US" sz="2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="yourimage.jpg" alt="Describe the image" height="X" width="X"&gt;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C7254E"/>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95000"/>
                    <a:lumOff val="5000"/>
                  </a:schemeClr>
                </a:solidFill>
                <a:latin typeface="Courier New" panose="02070309020205020404" pitchFamily="49" charset="0"/>
                <a:cs typeface="Courier New" panose="02070309020205020404" pitchFamily="49" charset="0"/>
              </a:rPr>
              <a:t>The image tag is used to insert image in </a:t>
            </a:r>
            <a:r>
              <a:rPr lang="en-US" altLang="en-US" sz="2400" dirty="0" err="1">
                <a:solidFill>
                  <a:schemeClr val="tx1">
                    <a:lumMod val="95000"/>
                    <a:lumOff val="5000"/>
                  </a:schemeClr>
                </a:solidFill>
                <a:latin typeface="Courier New" panose="02070309020205020404" pitchFamily="49" charset="0"/>
                <a:cs typeface="Courier New" panose="02070309020205020404" pitchFamily="49" charset="0"/>
              </a:rPr>
              <a:t>wep</a:t>
            </a:r>
            <a:r>
              <a:rPr lang="en-US" altLang="en-US" sz="2400" dirty="0">
                <a:solidFill>
                  <a:schemeClr val="tx1">
                    <a:lumMod val="95000"/>
                    <a:lumOff val="5000"/>
                  </a:schemeClr>
                </a:solidFill>
                <a:latin typeface="Courier New" panose="02070309020205020404" pitchFamily="49" charset="0"/>
                <a:cs typeface="Courier New" panose="02070309020205020404" pitchFamily="49" charset="0"/>
              </a:rPr>
              <a:t> page;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95000"/>
                    <a:lumOff val="5000"/>
                  </a:schemeClr>
                </a:solidFill>
                <a:latin typeface="Courier New" panose="02070309020205020404" pitchFamily="49" charset="0"/>
                <a:cs typeface="Courier New" panose="02070309020205020404" pitchFamily="49" charset="0"/>
              </a:rPr>
              <a:t>Demo time;</a:t>
            </a:r>
            <a:endParaRPr kumimoji="0" lang="en-US" altLang="en-US" sz="2400" b="0" i="0" u="none" strike="noStrike" cap="none" normalizeH="0" baseline="0" dirty="0">
              <a:ln>
                <a:noFill/>
              </a:ln>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387027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4FCE-64C9-7980-42CD-0E6E736C6381}"/>
              </a:ext>
            </a:extLst>
          </p:cNvPr>
          <p:cNvSpPr>
            <a:spLocks noGrp="1"/>
          </p:cNvSpPr>
          <p:nvPr>
            <p:ph type="title"/>
          </p:nvPr>
        </p:nvSpPr>
        <p:spPr/>
        <p:txBody>
          <a:bodyPr/>
          <a:lstStyle/>
          <a:p>
            <a:r>
              <a:rPr lang="en-IN" dirty="0"/>
              <a:t>HTML FORM</a:t>
            </a:r>
          </a:p>
        </p:txBody>
      </p:sp>
      <p:sp>
        <p:nvSpPr>
          <p:cNvPr id="3" name="Content Placeholder 2">
            <a:extLst>
              <a:ext uri="{FF2B5EF4-FFF2-40B4-BE49-F238E27FC236}">
                <a16:creationId xmlns:a16="http://schemas.microsoft.com/office/drawing/2014/main" id="{2EEAAD71-8BC8-3AC7-0329-58C494F652D6}"/>
              </a:ext>
            </a:extLst>
          </p:cNvPr>
          <p:cNvSpPr>
            <a:spLocks noGrp="1"/>
          </p:cNvSpPr>
          <p:nvPr>
            <p:ph idx="1"/>
          </p:nvPr>
        </p:nvSpPr>
        <p:spPr/>
        <p:txBody>
          <a:bodyPr>
            <a:normAutofit lnSpcReduction="10000"/>
          </a:bodyPr>
          <a:lstStyle/>
          <a:p>
            <a:pPr marL="201168" lvl="1" indent="0">
              <a:buNone/>
            </a:pPr>
            <a:r>
              <a:rPr lang="en-IN" b="1" i="0" dirty="0">
                <a:solidFill>
                  <a:schemeClr val="tx1">
                    <a:lumMod val="95000"/>
                    <a:lumOff val="5000"/>
                  </a:schemeClr>
                </a:solidFill>
                <a:effectLst/>
                <a:latin typeface="Inter"/>
              </a:rPr>
              <a:t>&lt;form&gt;: The Form is HTML element which is required to GET the documents and information in different sections of html forms so that the data is more specific.</a:t>
            </a:r>
          </a:p>
          <a:p>
            <a:pPr marL="201168" lvl="1" indent="0">
              <a:buNone/>
            </a:pPr>
            <a:endParaRPr lang="en-IN" b="1" dirty="0">
              <a:solidFill>
                <a:schemeClr val="tx1">
                  <a:lumMod val="95000"/>
                  <a:lumOff val="5000"/>
                </a:schemeClr>
              </a:solidFill>
              <a:latin typeface="Inter"/>
            </a:endParaRPr>
          </a:p>
          <a:p>
            <a:pPr marL="201168" lvl="1" indent="0">
              <a:buNone/>
            </a:pPr>
            <a:r>
              <a:rPr lang="en-IN" b="1" dirty="0">
                <a:solidFill>
                  <a:schemeClr val="tx1">
                    <a:lumMod val="95000"/>
                    <a:lumOff val="5000"/>
                  </a:schemeClr>
                </a:solidFill>
                <a:latin typeface="Inter"/>
              </a:rPr>
              <a:t>TAGS IN HTML FORMS</a:t>
            </a:r>
          </a:p>
          <a:p>
            <a:pPr marL="201168" lvl="1" indent="0">
              <a:buNone/>
            </a:pPr>
            <a:r>
              <a:rPr lang="en-IN" b="1" i="0" dirty="0">
                <a:solidFill>
                  <a:schemeClr val="tx1">
                    <a:lumMod val="95000"/>
                    <a:lumOff val="5000"/>
                  </a:schemeClr>
                </a:solidFill>
                <a:effectLst/>
                <a:latin typeface="Inter"/>
              </a:rPr>
              <a:t>1- input – </a:t>
            </a:r>
            <a:r>
              <a:rPr lang="en-IN" b="1" dirty="0">
                <a:solidFill>
                  <a:schemeClr val="tx1">
                    <a:lumMod val="95000"/>
                    <a:lumOff val="5000"/>
                  </a:schemeClr>
                </a:solidFill>
                <a:latin typeface="Inter"/>
              </a:rPr>
              <a:t>self closing tag</a:t>
            </a:r>
          </a:p>
          <a:p>
            <a:pPr marL="201168" lvl="1" indent="0">
              <a:buNone/>
            </a:pPr>
            <a:r>
              <a:rPr lang="en-IN" b="1" i="0" dirty="0">
                <a:solidFill>
                  <a:schemeClr val="tx1">
                    <a:lumMod val="95000"/>
                    <a:lumOff val="5000"/>
                  </a:schemeClr>
                </a:solidFill>
                <a:effectLst/>
                <a:latin typeface="Inter"/>
              </a:rPr>
              <a:t>2- select – paired tag</a:t>
            </a:r>
          </a:p>
          <a:p>
            <a:pPr marL="201168" lvl="1" indent="0">
              <a:buNone/>
            </a:pPr>
            <a:r>
              <a:rPr lang="en-IN" b="1" dirty="0">
                <a:solidFill>
                  <a:schemeClr val="tx1">
                    <a:lumMod val="95000"/>
                    <a:lumOff val="5000"/>
                  </a:schemeClr>
                </a:solidFill>
                <a:latin typeface="Inter"/>
              </a:rPr>
              <a:t>3- label – paired tag </a:t>
            </a:r>
          </a:p>
          <a:p>
            <a:pPr marL="201168" lvl="1" indent="0">
              <a:buNone/>
            </a:pPr>
            <a:r>
              <a:rPr lang="en-IN" b="1" dirty="0">
                <a:solidFill>
                  <a:schemeClr val="tx1">
                    <a:lumMod val="95000"/>
                    <a:lumOff val="5000"/>
                  </a:schemeClr>
                </a:solidFill>
                <a:latin typeface="Inter"/>
              </a:rPr>
              <a:t>4- </a:t>
            </a:r>
            <a:r>
              <a:rPr lang="en-IN" b="1" dirty="0" err="1">
                <a:solidFill>
                  <a:schemeClr val="tx1">
                    <a:lumMod val="95000"/>
                    <a:lumOff val="5000"/>
                  </a:schemeClr>
                </a:solidFill>
                <a:latin typeface="Inter"/>
              </a:rPr>
              <a:t>textarea</a:t>
            </a:r>
            <a:r>
              <a:rPr lang="en-IN" b="1" dirty="0">
                <a:solidFill>
                  <a:schemeClr val="tx1">
                    <a:lumMod val="95000"/>
                    <a:lumOff val="5000"/>
                  </a:schemeClr>
                </a:solidFill>
                <a:latin typeface="Inter"/>
              </a:rPr>
              <a:t> - paired tag</a:t>
            </a:r>
          </a:p>
          <a:p>
            <a:pPr marL="201168" lvl="1" indent="0">
              <a:buNone/>
            </a:pPr>
            <a:r>
              <a:rPr lang="en-IN" b="1" dirty="0">
                <a:solidFill>
                  <a:schemeClr val="tx1">
                    <a:lumMod val="95000"/>
                    <a:lumOff val="5000"/>
                  </a:schemeClr>
                </a:solidFill>
                <a:latin typeface="Inter"/>
              </a:rPr>
              <a:t>5</a:t>
            </a:r>
            <a:r>
              <a:rPr lang="en-IN" b="1" i="0" dirty="0">
                <a:solidFill>
                  <a:schemeClr val="tx1">
                    <a:lumMod val="95000"/>
                    <a:lumOff val="5000"/>
                  </a:schemeClr>
                </a:solidFill>
                <a:effectLst/>
                <a:latin typeface="Inter"/>
              </a:rPr>
              <a:t>- button – </a:t>
            </a:r>
            <a:r>
              <a:rPr lang="en-IN" b="1" dirty="0">
                <a:solidFill>
                  <a:schemeClr val="tx1">
                    <a:lumMod val="95000"/>
                    <a:lumOff val="5000"/>
                  </a:schemeClr>
                </a:solidFill>
                <a:latin typeface="Inter"/>
              </a:rPr>
              <a:t>paired tag</a:t>
            </a:r>
            <a:endParaRPr lang="en-IN" b="1" i="0" dirty="0">
              <a:solidFill>
                <a:schemeClr val="tx1">
                  <a:lumMod val="95000"/>
                  <a:lumOff val="5000"/>
                </a:schemeClr>
              </a:solidFill>
              <a:effectLst/>
              <a:latin typeface="Inter"/>
            </a:endParaRPr>
          </a:p>
          <a:p>
            <a:pPr marL="201168" lvl="1" indent="0">
              <a:buNone/>
            </a:pPr>
            <a:endParaRPr lang="en-IN" dirty="0">
              <a:solidFill>
                <a:schemeClr val="tx1">
                  <a:lumMod val="95000"/>
                  <a:lumOff val="5000"/>
                </a:schemeClr>
              </a:solidFill>
            </a:endParaRPr>
          </a:p>
          <a:p>
            <a:pPr marL="201168" lvl="1" indent="0">
              <a:buNone/>
            </a:pPr>
            <a:endParaRPr lang="en-IN" dirty="0">
              <a:solidFill>
                <a:schemeClr val="tx1">
                  <a:lumMod val="95000"/>
                  <a:lumOff val="5000"/>
                </a:schemeClr>
              </a:solidFill>
            </a:endParaRPr>
          </a:p>
          <a:p>
            <a:pPr marL="201168" lvl="1" indent="0">
              <a:buNone/>
            </a:pPr>
            <a:r>
              <a:rPr lang="en-IN" dirty="0">
                <a:solidFill>
                  <a:schemeClr val="tx1">
                    <a:lumMod val="95000"/>
                    <a:lumOff val="5000"/>
                  </a:schemeClr>
                </a:solidFill>
              </a:rPr>
              <a:t>Demo;</a:t>
            </a:r>
          </a:p>
        </p:txBody>
      </p:sp>
    </p:spTree>
    <p:extLst>
      <p:ext uri="{BB962C8B-B14F-4D97-AF65-F5344CB8AC3E}">
        <p14:creationId xmlns:p14="http://schemas.microsoft.com/office/powerpoint/2010/main" val="129356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with medium confidence">
            <a:extLst>
              <a:ext uri="{FF2B5EF4-FFF2-40B4-BE49-F238E27FC236}">
                <a16:creationId xmlns:a16="http://schemas.microsoft.com/office/drawing/2014/main" id="{ED30F36E-2370-24AF-17BA-13B8C668A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1" y="511688"/>
            <a:ext cx="6437184" cy="5415900"/>
          </a:xfrm>
          <a:prstGeom prst="rect">
            <a:avLst/>
          </a:prstGeom>
        </p:spPr>
      </p:pic>
    </p:spTree>
    <p:extLst>
      <p:ext uri="{BB962C8B-B14F-4D97-AF65-F5344CB8AC3E}">
        <p14:creationId xmlns:p14="http://schemas.microsoft.com/office/powerpoint/2010/main" val="42062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2321-4E8E-8BB1-31EB-AB3FF7A88499}"/>
              </a:ext>
            </a:extLst>
          </p:cNvPr>
          <p:cNvSpPr>
            <a:spLocks noGrp="1"/>
          </p:cNvSpPr>
          <p:nvPr>
            <p:ph type="title"/>
          </p:nvPr>
        </p:nvSpPr>
        <p:spPr/>
        <p:txBody>
          <a:bodyPr/>
          <a:lstStyle/>
          <a:p>
            <a:r>
              <a:rPr lang="en-IN" dirty="0"/>
              <a:t>TODAY’S TOPIC(4 JUNE)</a:t>
            </a:r>
          </a:p>
        </p:txBody>
      </p:sp>
      <p:sp>
        <p:nvSpPr>
          <p:cNvPr id="3" name="Content Placeholder 2">
            <a:extLst>
              <a:ext uri="{FF2B5EF4-FFF2-40B4-BE49-F238E27FC236}">
                <a16:creationId xmlns:a16="http://schemas.microsoft.com/office/drawing/2014/main" id="{21EFA42D-421D-7397-09F5-F390E928E07B}"/>
              </a:ext>
            </a:extLst>
          </p:cNvPr>
          <p:cNvSpPr>
            <a:spLocks noGrp="1"/>
          </p:cNvSpPr>
          <p:nvPr>
            <p:ph idx="1"/>
          </p:nvPr>
        </p:nvSpPr>
        <p:spPr/>
        <p:txBody>
          <a:bodyPr/>
          <a:lstStyle/>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WHAT IS HTML FORM?(recap)</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FORM SYNTAX</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FORM ELEMENTS</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DEMO</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HTML List   -- - </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CLASS AND IDS</a:t>
            </a:r>
          </a:p>
          <a:p>
            <a:pPr marL="514350" indent="-514350">
              <a:buClr>
                <a:schemeClr val="tx1">
                  <a:lumMod val="95000"/>
                  <a:lumOff val="5000"/>
                </a:schemeClr>
              </a:buClr>
              <a:buFont typeface="+mj-lt"/>
              <a:buAutoNum type="romanLcPeriod"/>
            </a:pPr>
            <a:r>
              <a:rPr lang="en-IN" b="1" dirty="0">
                <a:solidFill>
                  <a:schemeClr val="tx1">
                    <a:lumMod val="95000"/>
                    <a:lumOff val="5000"/>
                  </a:schemeClr>
                </a:solidFill>
              </a:rPr>
              <a:t>LABEL AND DATALIST</a:t>
            </a:r>
          </a:p>
        </p:txBody>
      </p:sp>
    </p:spTree>
    <p:extLst>
      <p:ext uri="{BB962C8B-B14F-4D97-AF65-F5344CB8AC3E}">
        <p14:creationId xmlns:p14="http://schemas.microsoft.com/office/powerpoint/2010/main" val="34693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ALL I WANT YOUR TIME AND NO PRE-REQUISITES KNOWLEGDE.”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p>
        </p:txBody>
      </p:sp>
      <p:pic>
        <p:nvPicPr>
          <p:cNvPr id="5" name="Picture 4" descr="A screenshot of a computer&#10;&#10;Description automatically generated with low confidence">
            <a:extLst>
              <a:ext uri="{FF2B5EF4-FFF2-40B4-BE49-F238E27FC236}">
                <a16:creationId xmlns:a16="http://schemas.microsoft.com/office/drawing/2014/main" id="{D4F5120A-A533-FC1E-F6A3-25AA8AF0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755" y="3466971"/>
            <a:ext cx="3215919" cy="1486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008-0E33-BC9B-B71A-0F41D036A26C}"/>
              </a:ext>
            </a:extLst>
          </p:cNvPr>
          <p:cNvSpPr>
            <a:spLocks noGrp="1"/>
          </p:cNvSpPr>
          <p:nvPr>
            <p:ph type="title"/>
          </p:nvPr>
        </p:nvSpPr>
        <p:spPr/>
        <p:txBody>
          <a:bodyPr/>
          <a:lstStyle/>
          <a:p>
            <a:r>
              <a:rPr lang="en-US" b="1" i="0" dirty="0">
                <a:solidFill>
                  <a:srgbClr val="273239"/>
                </a:solidFill>
                <a:effectLst/>
                <a:latin typeface="Nunito" pitchFamily="2" charset="0"/>
              </a:rPr>
              <a:t>What is HTML &lt;form&gt;?</a:t>
            </a:r>
            <a:endParaRPr lang="en-IN" dirty="0"/>
          </a:p>
        </p:txBody>
      </p:sp>
      <p:sp>
        <p:nvSpPr>
          <p:cNvPr id="3" name="Content Placeholder 2">
            <a:extLst>
              <a:ext uri="{FF2B5EF4-FFF2-40B4-BE49-F238E27FC236}">
                <a16:creationId xmlns:a16="http://schemas.microsoft.com/office/drawing/2014/main" id="{DE9DBE83-B9E8-237E-DB95-B9E016734B19}"/>
              </a:ext>
            </a:extLst>
          </p:cNvPr>
          <p:cNvSpPr>
            <a:spLocks noGrp="1"/>
          </p:cNvSpPr>
          <p:nvPr>
            <p:ph idx="1"/>
          </p:nvPr>
        </p:nvSpPr>
        <p:spPr/>
        <p:txBody>
          <a:bodyPr>
            <a:normAutofit/>
          </a:bodyPr>
          <a:lstStyle/>
          <a:p>
            <a:pPr algn="l" fontAlgn="base"/>
            <a:r>
              <a:rPr lang="en-US" sz="2400" b="0" i="0" dirty="0">
                <a:solidFill>
                  <a:srgbClr val="273239"/>
                </a:solidFill>
                <a:effectLst/>
                <a:latin typeface="Nunito" pitchFamily="2" charset="0"/>
              </a:rPr>
              <a:t>&lt;form&gt; is an HTML element to collect input data containing interactive controls. It provides facilities to input text, number, values, email, password, and control fields such as checkboxes, radio buttons, submit buttons, etc., or in other words, form is a container that contains input elements like text, email, number, radio buttons, checkboxes, submit buttons, etc.</a:t>
            </a:r>
          </a:p>
          <a:p>
            <a:endParaRPr lang="en-IN" sz="2400" dirty="0"/>
          </a:p>
        </p:txBody>
      </p:sp>
    </p:spTree>
    <p:extLst>
      <p:ext uri="{BB962C8B-B14F-4D97-AF65-F5344CB8AC3E}">
        <p14:creationId xmlns:p14="http://schemas.microsoft.com/office/powerpoint/2010/main" val="2742587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CD5D0C20-D1E8-2723-5CC2-06BBA4548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34" y="124287"/>
            <a:ext cx="10452486" cy="6239081"/>
          </a:xfrm>
          <a:prstGeom prst="rect">
            <a:avLst/>
          </a:prstGeom>
        </p:spPr>
      </p:pic>
    </p:spTree>
    <p:extLst>
      <p:ext uri="{BB962C8B-B14F-4D97-AF65-F5344CB8AC3E}">
        <p14:creationId xmlns:p14="http://schemas.microsoft.com/office/powerpoint/2010/main" val="107702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31CD-F7FE-0C24-4603-887DB24D5E87}"/>
              </a:ext>
            </a:extLst>
          </p:cNvPr>
          <p:cNvSpPr>
            <a:spLocks noGrp="1"/>
          </p:cNvSpPr>
          <p:nvPr>
            <p:ph type="title"/>
          </p:nvPr>
        </p:nvSpPr>
        <p:spPr/>
        <p:txBody>
          <a:bodyPr/>
          <a:lstStyle/>
          <a:p>
            <a:r>
              <a:rPr lang="en-IN" dirty="0"/>
              <a:t>FORM Syntax</a:t>
            </a:r>
          </a:p>
        </p:txBody>
      </p:sp>
      <p:sp>
        <p:nvSpPr>
          <p:cNvPr id="4" name="Rectangle 1">
            <a:extLst>
              <a:ext uri="{FF2B5EF4-FFF2-40B4-BE49-F238E27FC236}">
                <a16:creationId xmlns:a16="http://schemas.microsoft.com/office/drawing/2014/main" id="{C13EBFF1-4372-E0C8-0952-813DE8F016E6}"/>
              </a:ext>
            </a:extLst>
          </p:cNvPr>
          <p:cNvSpPr>
            <a:spLocks noGrp="1" noChangeArrowheads="1"/>
          </p:cNvSpPr>
          <p:nvPr>
            <p:ph idx="1"/>
          </p:nvPr>
        </p:nvSpPr>
        <p:spPr bwMode="auto">
          <a:xfrm>
            <a:off x="1097280" y="3341048"/>
            <a:ext cx="9938618" cy="1295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273239"/>
                </a:solidFill>
                <a:effectLst/>
                <a:latin typeface="Nunito" pitchFamily="2" charset="0"/>
              </a:rPr>
              <a:t>Syntax:</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&lt;form&gt; &lt;!--form elements--&gt; &lt;/form&gt;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8774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D37F-A6E3-733E-1280-BA1391CCF3D6}"/>
              </a:ext>
            </a:extLst>
          </p:cNvPr>
          <p:cNvSpPr>
            <a:spLocks noGrp="1"/>
          </p:cNvSpPr>
          <p:nvPr>
            <p:ph type="title"/>
          </p:nvPr>
        </p:nvSpPr>
        <p:spPr/>
        <p:txBody>
          <a:bodyPr/>
          <a:lstStyle/>
          <a:p>
            <a:r>
              <a:rPr lang="en-IN" dirty="0"/>
              <a:t>FORM ELEMENTS</a:t>
            </a:r>
          </a:p>
        </p:txBody>
      </p:sp>
      <p:sp>
        <p:nvSpPr>
          <p:cNvPr id="3" name="Content Placeholder 2">
            <a:extLst>
              <a:ext uri="{FF2B5EF4-FFF2-40B4-BE49-F238E27FC236}">
                <a16:creationId xmlns:a16="http://schemas.microsoft.com/office/drawing/2014/main" id="{05D5258F-7DCD-08B2-C427-AA742D7F4F49}"/>
              </a:ext>
            </a:extLst>
          </p:cNvPr>
          <p:cNvSpPr>
            <a:spLocks noGrp="1"/>
          </p:cNvSpPr>
          <p:nvPr>
            <p:ph idx="1"/>
          </p:nvPr>
        </p:nvSpPr>
        <p:spPr>
          <a:xfrm>
            <a:off x="1097279" y="1926454"/>
            <a:ext cx="10665633" cy="4376692"/>
          </a:xfrm>
        </p:spPr>
        <p:txBody>
          <a:bodyPr>
            <a:normAutofit lnSpcReduction="10000"/>
          </a:bodyPr>
          <a:lstStyle/>
          <a:p>
            <a:pPr algn="l" fontAlgn="base">
              <a:buFont typeface="Arial" panose="020B0604020202020204" pitchFamily="34" charset="0"/>
              <a:buChar char="•"/>
            </a:pPr>
            <a:r>
              <a:rPr lang="en-US" sz="1400" b="1" i="0" dirty="0">
                <a:solidFill>
                  <a:srgbClr val="273239"/>
                </a:solidFill>
                <a:effectLst/>
                <a:latin typeface="Nunito" pitchFamily="2" charset="0"/>
              </a:rPr>
              <a:t>&lt;label&gt;: </a:t>
            </a:r>
            <a:r>
              <a:rPr lang="en-US" sz="1400" b="0" i="0" dirty="0">
                <a:solidFill>
                  <a:srgbClr val="273239"/>
                </a:solidFill>
                <a:effectLst/>
                <a:latin typeface="Nunito" pitchFamily="2" charset="0"/>
              </a:rPr>
              <a:t>It defines label for &lt;form&gt; elements.</a:t>
            </a:r>
          </a:p>
          <a:p>
            <a:pPr algn="l" fontAlgn="base">
              <a:buFont typeface="Arial" panose="020B0604020202020204" pitchFamily="34" charset="0"/>
              <a:buChar char="•"/>
            </a:pPr>
            <a:r>
              <a:rPr lang="en-US" sz="1400" b="1" i="0" dirty="0">
                <a:solidFill>
                  <a:srgbClr val="273239"/>
                </a:solidFill>
                <a:effectLst/>
                <a:latin typeface="Nunito" pitchFamily="2" charset="0"/>
              </a:rPr>
              <a:t>&lt;input&gt;: </a:t>
            </a:r>
            <a:r>
              <a:rPr lang="en-US" sz="1400" b="0" i="0" dirty="0">
                <a:solidFill>
                  <a:srgbClr val="273239"/>
                </a:solidFill>
                <a:effectLst/>
                <a:latin typeface="Nunito" pitchFamily="2" charset="0"/>
              </a:rPr>
              <a:t>It is used to get input data from the form in various types such as text, password, email, </a:t>
            </a:r>
            <a:r>
              <a:rPr lang="en-US" sz="1400" b="0" i="0" dirty="0" err="1">
                <a:solidFill>
                  <a:srgbClr val="273239"/>
                </a:solidFill>
                <a:effectLst/>
                <a:latin typeface="Nunito" pitchFamily="2" charset="0"/>
              </a:rPr>
              <a:t>etc</a:t>
            </a:r>
            <a:r>
              <a:rPr lang="en-US" sz="1400" b="0" i="0" dirty="0">
                <a:solidFill>
                  <a:srgbClr val="273239"/>
                </a:solidFill>
                <a:effectLst/>
                <a:latin typeface="Nunito" pitchFamily="2" charset="0"/>
              </a:rPr>
              <a:t> by changing its type.</a:t>
            </a:r>
          </a:p>
          <a:p>
            <a:pPr algn="l" fontAlgn="base">
              <a:buFont typeface="Arial" panose="020B0604020202020204" pitchFamily="34" charset="0"/>
              <a:buChar char="•"/>
            </a:pPr>
            <a:r>
              <a:rPr lang="en-US" sz="1400" b="1" i="0" dirty="0">
                <a:solidFill>
                  <a:srgbClr val="273239"/>
                </a:solidFill>
                <a:effectLst/>
                <a:latin typeface="Nunito" pitchFamily="2" charset="0"/>
              </a:rPr>
              <a:t>&lt;button&gt;: </a:t>
            </a:r>
            <a:r>
              <a:rPr lang="en-US" sz="1400" b="0" i="0" dirty="0">
                <a:solidFill>
                  <a:srgbClr val="273239"/>
                </a:solidFill>
                <a:effectLst/>
                <a:latin typeface="Nunito" pitchFamily="2" charset="0"/>
              </a:rPr>
              <a:t>It defines a clickable button to control other elements or execute a functionality.</a:t>
            </a:r>
          </a:p>
          <a:p>
            <a:pPr algn="l" fontAlgn="base">
              <a:buFont typeface="Arial" panose="020B0604020202020204" pitchFamily="34" charset="0"/>
              <a:buChar char="•"/>
            </a:pPr>
            <a:r>
              <a:rPr lang="en-US" sz="1400" b="1" i="0" dirty="0">
                <a:solidFill>
                  <a:srgbClr val="273239"/>
                </a:solidFill>
                <a:effectLst/>
                <a:latin typeface="Nunito" pitchFamily="2" charset="0"/>
              </a:rPr>
              <a:t>&lt;select&gt;: </a:t>
            </a:r>
            <a:r>
              <a:rPr lang="en-US" sz="1400" b="0" i="0" dirty="0">
                <a:solidFill>
                  <a:srgbClr val="273239"/>
                </a:solidFill>
                <a:effectLst/>
                <a:latin typeface="Nunito" pitchFamily="2" charset="0"/>
              </a:rPr>
              <a:t>It is used to create a drop-down list. </a:t>
            </a:r>
          </a:p>
          <a:p>
            <a:pPr algn="l" fontAlgn="base">
              <a:buFont typeface="Arial" panose="020B0604020202020204" pitchFamily="34" charset="0"/>
              <a:buChar char="•"/>
            </a:pPr>
            <a:r>
              <a:rPr lang="en-US" sz="1400" b="1" i="0" dirty="0">
                <a:solidFill>
                  <a:srgbClr val="273239"/>
                </a:solidFill>
                <a:effectLst/>
                <a:latin typeface="Nunito" pitchFamily="2" charset="0"/>
              </a:rPr>
              <a:t>&lt;</a:t>
            </a:r>
            <a:r>
              <a:rPr lang="en-US" sz="1400" b="1" i="0" dirty="0" err="1">
                <a:solidFill>
                  <a:srgbClr val="273239"/>
                </a:solidFill>
                <a:effectLst/>
                <a:latin typeface="Nunito" pitchFamily="2" charset="0"/>
              </a:rPr>
              <a:t>textarea</a:t>
            </a:r>
            <a:r>
              <a:rPr lang="en-US" sz="1400" b="1" i="0" dirty="0">
                <a:solidFill>
                  <a:srgbClr val="273239"/>
                </a:solidFill>
                <a:effectLst/>
                <a:latin typeface="Nunito" pitchFamily="2" charset="0"/>
              </a:rPr>
              <a:t>&gt;: </a:t>
            </a:r>
            <a:r>
              <a:rPr lang="en-US" sz="1400" b="0" i="0" dirty="0">
                <a:solidFill>
                  <a:srgbClr val="273239"/>
                </a:solidFill>
                <a:effectLst/>
                <a:latin typeface="Nunito" pitchFamily="2" charset="0"/>
              </a:rPr>
              <a:t>It is used to get input long text content.</a:t>
            </a:r>
          </a:p>
          <a:p>
            <a:pPr algn="l" fontAlgn="base">
              <a:buFont typeface="Arial" panose="020B0604020202020204" pitchFamily="34" charset="0"/>
              <a:buChar char="•"/>
            </a:pPr>
            <a:r>
              <a:rPr lang="en-US" sz="1400" b="1" i="0" dirty="0">
                <a:solidFill>
                  <a:srgbClr val="273239"/>
                </a:solidFill>
                <a:effectLst/>
                <a:latin typeface="Nunito" pitchFamily="2" charset="0"/>
              </a:rPr>
              <a:t>&lt;</a:t>
            </a:r>
            <a:r>
              <a:rPr lang="en-US" sz="1400" b="1" i="0" dirty="0" err="1">
                <a:solidFill>
                  <a:srgbClr val="273239"/>
                </a:solidFill>
                <a:effectLst/>
                <a:latin typeface="Nunito" pitchFamily="2" charset="0"/>
              </a:rPr>
              <a:t>fieldset</a:t>
            </a:r>
            <a:r>
              <a:rPr lang="en-US" sz="1400" b="1" i="0" dirty="0">
                <a:solidFill>
                  <a:srgbClr val="273239"/>
                </a:solidFill>
                <a:effectLst/>
                <a:latin typeface="Nunito" pitchFamily="2" charset="0"/>
              </a:rPr>
              <a:t>&gt;: </a:t>
            </a:r>
            <a:r>
              <a:rPr lang="en-US" sz="1400" b="0" i="0" dirty="0">
                <a:solidFill>
                  <a:srgbClr val="273239"/>
                </a:solidFill>
                <a:effectLst/>
                <a:latin typeface="Nunito" pitchFamily="2" charset="0"/>
              </a:rPr>
              <a:t>It is used to draw a box around other form elements and group the related data.</a:t>
            </a:r>
          </a:p>
          <a:p>
            <a:pPr algn="l" fontAlgn="base">
              <a:buFont typeface="Arial" panose="020B0604020202020204" pitchFamily="34" charset="0"/>
              <a:buChar char="•"/>
            </a:pPr>
            <a:r>
              <a:rPr lang="en-US" sz="1400" b="1" i="0" dirty="0">
                <a:solidFill>
                  <a:srgbClr val="273239"/>
                </a:solidFill>
                <a:effectLst/>
                <a:latin typeface="Nunito" pitchFamily="2" charset="0"/>
              </a:rPr>
              <a:t>&lt;legend&gt;: </a:t>
            </a:r>
            <a:r>
              <a:rPr lang="en-US" sz="1400" b="0" i="0" dirty="0">
                <a:solidFill>
                  <a:srgbClr val="273239"/>
                </a:solidFill>
                <a:effectLst/>
                <a:latin typeface="Nunito" pitchFamily="2" charset="0"/>
              </a:rPr>
              <a:t>It defines a caption for </a:t>
            </a:r>
            <a:r>
              <a:rPr lang="en-US" sz="1400" b="0" i="0" dirty="0" err="1">
                <a:solidFill>
                  <a:srgbClr val="273239"/>
                </a:solidFill>
                <a:effectLst/>
                <a:latin typeface="Nunito" pitchFamily="2" charset="0"/>
              </a:rPr>
              <a:t>fieldset</a:t>
            </a:r>
            <a:r>
              <a:rPr lang="en-US" sz="1400" b="0" i="0" dirty="0">
                <a:solidFill>
                  <a:srgbClr val="273239"/>
                </a:solidFill>
                <a:effectLst/>
                <a:latin typeface="Nunito" pitchFamily="2" charset="0"/>
              </a:rPr>
              <a:t> elements.</a:t>
            </a:r>
          </a:p>
          <a:p>
            <a:pPr algn="l" fontAlgn="base">
              <a:buFont typeface="Arial" panose="020B0604020202020204" pitchFamily="34" charset="0"/>
              <a:buChar char="•"/>
            </a:pPr>
            <a:r>
              <a:rPr lang="en-US" sz="1400" b="1" i="0" dirty="0">
                <a:solidFill>
                  <a:srgbClr val="273239"/>
                </a:solidFill>
                <a:effectLst/>
                <a:latin typeface="Nunito" pitchFamily="2" charset="0"/>
              </a:rPr>
              <a:t>&lt;</a:t>
            </a:r>
            <a:r>
              <a:rPr lang="en-US" sz="1400" b="1" i="0" dirty="0" err="1">
                <a:solidFill>
                  <a:srgbClr val="273239"/>
                </a:solidFill>
                <a:effectLst/>
                <a:latin typeface="Nunito" pitchFamily="2" charset="0"/>
              </a:rPr>
              <a:t>datalist</a:t>
            </a:r>
            <a:r>
              <a:rPr lang="en-US" sz="1400" b="1" i="0" dirty="0">
                <a:solidFill>
                  <a:srgbClr val="273239"/>
                </a:solidFill>
                <a:effectLst/>
                <a:latin typeface="Nunito" pitchFamily="2" charset="0"/>
              </a:rPr>
              <a:t>&gt;: </a:t>
            </a:r>
            <a:r>
              <a:rPr lang="en-US" sz="1400" b="0" i="0" dirty="0">
                <a:solidFill>
                  <a:srgbClr val="273239"/>
                </a:solidFill>
                <a:effectLst/>
                <a:latin typeface="Nunito" pitchFamily="2" charset="0"/>
              </a:rPr>
              <a:t>It is used to specify pre-defined list options for input controls.</a:t>
            </a:r>
          </a:p>
          <a:p>
            <a:pPr algn="l" fontAlgn="base">
              <a:buFont typeface="Arial" panose="020B0604020202020204" pitchFamily="34" charset="0"/>
              <a:buChar char="•"/>
            </a:pPr>
            <a:r>
              <a:rPr lang="en-US" sz="1400" b="1" i="0" dirty="0">
                <a:solidFill>
                  <a:srgbClr val="273239"/>
                </a:solidFill>
                <a:effectLst/>
                <a:latin typeface="Nunito" pitchFamily="2" charset="0"/>
              </a:rPr>
              <a:t>&lt;output&gt;: </a:t>
            </a:r>
            <a:r>
              <a:rPr lang="en-US" sz="1400" b="0" i="0" dirty="0">
                <a:solidFill>
                  <a:srgbClr val="273239"/>
                </a:solidFill>
                <a:effectLst/>
                <a:latin typeface="Nunito" pitchFamily="2" charset="0"/>
              </a:rPr>
              <a:t>It displays the output of performed calculations.</a:t>
            </a:r>
          </a:p>
          <a:p>
            <a:pPr algn="l" fontAlgn="base">
              <a:buFont typeface="Arial" panose="020B0604020202020204" pitchFamily="34" charset="0"/>
              <a:buChar char="•"/>
            </a:pPr>
            <a:r>
              <a:rPr lang="en-US" sz="1400" b="1" i="0" dirty="0">
                <a:solidFill>
                  <a:srgbClr val="273239"/>
                </a:solidFill>
                <a:effectLst/>
                <a:latin typeface="Nunito" pitchFamily="2" charset="0"/>
              </a:rPr>
              <a:t>&lt;option&gt;: </a:t>
            </a:r>
            <a:r>
              <a:rPr lang="en-US" sz="1400" b="0" i="0" dirty="0">
                <a:solidFill>
                  <a:srgbClr val="273239"/>
                </a:solidFill>
                <a:effectLst/>
                <a:latin typeface="Nunito" pitchFamily="2" charset="0"/>
              </a:rPr>
              <a:t>It is used to define options in a drop-down list.</a:t>
            </a:r>
          </a:p>
          <a:p>
            <a:pPr algn="l" fontAlgn="base">
              <a:buFont typeface="Arial" panose="020B0604020202020204" pitchFamily="34" charset="0"/>
              <a:buChar char="•"/>
            </a:pPr>
            <a:r>
              <a:rPr lang="en-US" sz="1400" b="1" i="0" dirty="0">
                <a:solidFill>
                  <a:srgbClr val="273239"/>
                </a:solidFill>
                <a:effectLst/>
                <a:latin typeface="Nunito" pitchFamily="2" charset="0"/>
              </a:rPr>
              <a:t>&lt;</a:t>
            </a:r>
            <a:r>
              <a:rPr lang="en-US" sz="1400" b="1" i="0" dirty="0" err="1">
                <a:solidFill>
                  <a:srgbClr val="273239"/>
                </a:solidFill>
                <a:effectLst/>
                <a:latin typeface="Nunito" pitchFamily="2" charset="0"/>
              </a:rPr>
              <a:t>optgroup</a:t>
            </a:r>
            <a:r>
              <a:rPr lang="en-US" sz="1400" b="1" i="0" dirty="0">
                <a:solidFill>
                  <a:srgbClr val="273239"/>
                </a:solidFill>
                <a:effectLst/>
                <a:latin typeface="Nunito" pitchFamily="2" charset="0"/>
              </a:rPr>
              <a:t>&gt;: </a:t>
            </a:r>
            <a:r>
              <a:rPr lang="en-US" sz="1400" b="0" i="0" dirty="0">
                <a:solidFill>
                  <a:srgbClr val="273239"/>
                </a:solidFill>
                <a:effectLst/>
                <a:latin typeface="Nunito" pitchFamily="2" charset="0"/>
              </a:rPr>
              <a:t>It is used to define group-related options in a drop-down list.</a:t>
            </a:r>
          </a:p>
        </p:txBody>
      </p:sp>
    </p:spTree>
    <p:extLst>
      <p:ext uri="{BB962C8B-B14F-4D97-AF65-F5344CB8AC3E}">
        <p14:creationId xmlns:p14="http://schemas.microsoft.com/office/powerpoint/2010/main" val="729640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9538-C9A8-25FF-51D4-4A0856357793}"/>
              </a:ext>
            </a:extLst>
          </p:cNvPr>
          <p:cNvSpPr>
            <a:spLocks noGrp="1"/>
          </p:cNvSpPr>
          <p:nvPr>
            <p:ph type="title"/>
          </p:nvPr>
        </p:nvSpPr>
        <p:spPr/>
        <p:txBody>
          <a:bodyPr/>
          <a:lstStyle/>
          <a:p>
            <a:r>
              <a:rPr lang="en-IN" dirty="0"/>
              <a:t>HTML List</a:t>
            </a:r>
          </a:p>
        </p:txBody>
      </p:sp>
      <p:sp>
        <p:nvSpPr>
          <p:cNvPr id="3" name="Content Placeholder 2">
            <a:extLst>
              <a:ext uri="{FF2B5EF4-FFF2-40B4-BE49-F238E27FC236}">
                <a16:creationId xmlns:a16="http://schemas.microsoft.com/office/drawing/2014/main" id="{8A3D6E98-4056-D518-F657-150CD4DC453B}"/>
              </a:ext>
            </a:extLst>
          </p:cNvPr>
          <p:cNvSpPr>
            <a:spLocks noGrp="1"/>
          </p:cNvSpPr>
          <p:nvPr>
            <p:ph idx="1"/>
          </p:nvPr>
        </p:nvSpPr>
        <p:spPr/>
        <p:txBody>
          <a:bodyPr>
            <a:normAutofit/>
          </a:bodyPr>
          <a:lstStyle/>
          <a:p>
            <a:r>
              <a:rPr lang="en-IN" dirty="0"/>
              <a:t>Listing in html is done in two ways</a:t>
            </a:r>
          </a:p>
          <a:p>
            <a:pPr marL="457200" indent="-457200">
              <a:buClr>
                <a:schemeClr val="tx1">
                  <a:lumMod val="95000"/>
                  <a:lumOff val="5000"/>
                </a:schemeClr>
              </a:buClr>
              <a:buFont typeface="+mj-lt"/>
              <a:buAutoNum type="arabicPeriod"/>
            </a:pPr>
            <a:r>
              <a:rPr lang="en-IN" dirty="0"/>
              <a:t>Ordered List – the list of items are arranged in some specified order. And the tag used for ordered list is &lt;</a:t>
            </a:r>
            <a:r>
              <a:rPr lang="en-IN" dirty="0" err="1"/>
              <a:t>ol</a:t>
            </a:r>
            <a:r>
              <a:rPr lang="en-IN" dirty="0"/>
              <a:t>&gt;&lt;/</a:t>
            </a:r>
            <a:r>
              <a:rPr lang="en-IN" dirty="0" err="1"/>
              <a:t>ol</a:t>
            </a:r>
            <a:r>
              <a:rPr lang="en-IN" dirty="0"/>
              <a:t>&gt; tag</a:t>
            </a:r>
          </a:p>
          <a:p>
            <a:pPr marL="0" indent="0">
              <a:buClr>
                <a:schemeClr val="tx1">
                  <a:lumMod val="95000"/>
                  <a:lumOff val="5000"/>
                </a:schemeClr>
              </a:buClr>
              <a:buNone/>
            </a:pPr>
            <a:r>
              <a:rPr lang="en-IN" dirty="0"/>
              <a:t>	syntax &lt;</a:t>
            </a:r>
            <a:r>
              <a:rPr lang="en-IN" dirty="0" err="1"/>
              <a:t>ol</a:t>
            </a:r>
            <a:r>
              <a:rPr lang="en-IN" dirty="0"/>
              <a:t> type=“1”&gt; list tags li &lt;/</a:t>
            </a:r>
            <a:r>
              <a:rPr lang="en-IN" dirty="0" err="1"/>
              <a:t>ol</a:t>
            </a:r>
            <a:r>
              <a:rPr lang="en-IN" dirty="0"/>
              <a:t>&gt;</a:t>
            </a:r>
          </a:p>
          <a:p>
            <a:pPr marL="0" indent="0">
              <a:buClr>
                <a:schemeClr val="tx1">
                  <a:lumMod val="95000"/>
                  <a:lumOff val="5000"/>
                </a:schemeClr>
              </a:buClr>
              <a:buNone/>
            </a:pPr>
            <a:r>
              <a:rPr lang="en-IN" dirty="0"/>
              <a:t>2.   Unordered list- the list of items are arranged in NO specified order. And the tag used for unordered list is </a:t>
            </a:r>
            <a:r>
              <a:rPr lang="en-IN" dirty="0" err="1"/>
              <a:t>ul</a:t>
            </a:r>
            <a:r>
              <a:rPr lang="en-IN" dirty="0"/>
              <a:t> tag</a:t>
            </a:r>
          </a:p>
          <a:p>
            <a:pPr marL="0" indent="0">
              <a:buClr>
                <a:schemeClr val="tx1">
                  <a:lumMod val="95000"/>
                  <a:lumOff val="5000"/>
                </a:schemeClr>
              </a:buClr>
              <a:buNone/>
            </a:pPr>
            <a:r>
              <a:rPr lang="en-IN" dirty="0"/>
              <a:t>	syntax &lt;</a:t>
            </a:r>
            <a:r>
              <a:rPr lang="en-IN" dirty="0" err="1"/>
              <a:t>ul</a:t>
            </a:r>
            <a:r>
              <a:rPr lang="en-IN" dirty="0"/>
              <a:t> type=“disc”&gt; list tags li &lt;/</a:t>
            </a:r>
            <a:r>
              <a:rPr lang="en-IN" dirty="0" err="1"/>
              <a:t>ul</a:t>
            </a:r>
            <a:r>
              <a:rPr lang="en-IN" dirty="0"/>
              <a:t>&gt;</a:t>
            </a:r>
          </a:p>
          <a:p>
            <a:pPr marL="0" indent="0">
              <a:buClr>
                <a:schemeClr val="tx1">
                  <a:lumMod val="95000"/>
                  <a:lumOff val="5000"/>
                </a:schemeClr>
              </a:buClr>
              <a:buNone/>
            </a:pPr>
            <a:r>
              <a:rPr lang="en-IN" dirty="0"/>
              <a:t>DEMO ;</a:t>
            </a:r>
          </a:p>
        </p:txBody>
      </p:sp>
    </p:spTree>
    <p:extLst>
      <p:ext uri="{BB962C8B-B14F-4D97-AF65-F5344CB8AC3E}">
        <p14:creationId xmlns:p14="http://schemas.microsoft.com/office/powerpoint/2010/main" val="211204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D62A-607B-B729-5A75-46C3DD85495C}"/>
              </a:ext>
            </a:extLst>
          </p:cNvPr>
          <p:cNvSpPr>
            <a:spLocks noGrp="1"/>
          </p:cNvSpPr>
          <p:nvPr>
            <p:ph type="title"/>
          </p:nvPr>
        </p:nvSpPr>
        <p:spPr/>
        <p:txBody>
          <a:bodyPr/>
          <a:lstStyle/>
          <a:p>
            <a:r>
              <a:rPr lang="en-IN" dirty="0"/>
              <a:t>CLASS AND IDS</a:t>
            </a:r>
          </a:p>
        </p:txBody>
      </p:sp>
      <p:sp>
        <p:nvSpPr>
          <p:cNvPr id="4" name="Rectangle 1">
            <a:extLst>
              <a:ext uri="{FF2B5EF4-FFF2-40B4-BE49-F238E27FC236}">
                <a16:creationId xmlns:a16="http://schemas.microsoft.com/office/drawing/2014/main" id="{2AEE6FBC-DBA5-5763-599B-DE273D649379}"/>
              </a:ext>
            </a:extLst>
          </p:cNvPr>
          <p:cNvSpPr>
            <a:spLocks noChangeArrowheads="1"/>
          </p:cNvSpPr>
          <p:nvPr/>
        </p:nvSpPr>
        <p:spPr bwMode="auto">
          <a:xfrm>
            <a:off x="1097280" y="3473692"/>
            <a:ext cx="9897687" cy="1631216"/>
          </a:xfrm>
          <a:prstGeom prst="rect">
            <a:avLst/>
          </a:prstGeom>
          <a:solidFill>
            <a:srgbClr val="1D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Verdana" panose="020B0604030504040204" pitchFamily="34" charset="0"/>
              </a:rPr>
              <a:t>The </a:t>
            </a:r>
            <a:r>
              <a:rPr kumimoji="0" lang="en-US" altLang="en-US" sz="2000" b="0" i="0" u="none" strike="noStrike" cap="none" normalizeH="0" baseline="0" dirty="0">
                <a:ln>
                  <a:noFill/>
                </a:ln>
                <a:solidFill>
                  <a:srgbClr val="FF9999"/>
                </a:solidFill>
                <a:effectLst/>
                <a:latin typeface="Consolas" panose="020B0609020204030204" pitchFamily="49" charset="0"/>
              </a:rPr>
              <a:t>id</a:t>
            </a:r>
            <a:r>
              <a:rPr kumimoji="0" lang="en-US" altLang="en-US" sz="2000" b="0" i="0" u="none" strike="noStrike" cap="none" normalizeH="0" baseline="0" dirty="0">
                <a:ln>
                  <a:noFill/>
                </a:ln>
                <a:solidFill>
                  <a:srgbClr val="DDDDDD"/>
                </a:solidFill>
                <a:effectLst/>
                <a:latin typeface="Verdana" panose="020B0604030504040204" pitchFamily="34" charset="0"/>
              </a:rPr>
              <a:t> attribute specifies a unique id for an HTML element. The value of the </a:t>
            </a:r>
            <a:r>
              <a:rPr kumimoji="0" lang="en-US" altLang="en-US" sz="2000" b="0" i="0" u="none" strike="noStrike" cap="none" normalizeH="0" baseline="0" dirty="0">
                <a:ln>
                  <a:noFill/>
                </a:ln>
                <a:solidFill>
                  <a:srgbClr val="FF9999"/>
                </a:solidFill>
                <a:effectLst/>
                <a:latin typeface="Consolas" panose="020B0609020204030204" pitchFamily="49" charset="0"/>
              </a:rPr>
              <a:t>id</a:t>
            </a:r>
            <a:r>
              <a:rPr kumimoji="0" lang="en-US" altLang="en-US" sz="2000" b="0" i="0" u="none" strike="noStrike" cap="none" normalizeH="0" baseline="0" dirty="0">
                <a:ln>
                  <a:noFill/>
                </a:ln>
                <a:solidFill>
                  <a:srgbClr val="DDDDDD"/>
                </a:solidFill>
                <a:effectLst/>
                <a:latin typeface="Verdana" panose="020B0604030504040204" pitchFamily="34" charset="0"/>
              </a:rPr>
              <a:t> attribute must be unique within the HTML document.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Verdana" panose="020B0604030504040204" pitchFamily="34" charset="0"/>
              </a:rPr>
              <a:t>The </a:t>
            </a:r>
            <a:r>
              <a:rPr kumimoji="0" lang="en-US" altLang="en-US" sz="2000" b="0" i="0" u="none" strike="noStrike" cap="none" normalizeH="0" baseline="0" dirty="0">
                <a:ln>
                  <a:noFill/>
                </a:ln>
                <a:solidFill>
                  <a:srgbClr val="FF9999"/>
                </a:solidFill>
                <a:effectLst/>
                <a:latin typeface="Consolas" panose="020B0609020204030204" pitchFamily="49" charset="0"/>
              </a:rPr>
              <a:t>id</a:t>
            </a:r>
            <a:r>
              <a:rPr kumimoji="0" lang="en-US" altLang="en-US" sz="2000" b="0" i="0" u="none" strike="noStrike" cap="none" normalizeH="0" baseline="0" dirty="0">
                <a:ln>
                  <a:noFill/>
                </a:ln>
                <a:solidFill>
                  <a:srgbClr val="DDDDDD"/>
                </a:solidFill>
                <a:effectLst/>
                <a:latin typeface="Verdana" panose="020B0604030504040204" pitchFamily="34" charset="0"/>
              </a:rPr>
              <a:t> attribute is used to point to a specific style declaration in a style sheet. It is also used by JavaScript to access and manipulate the element with the specific id.</a:t>
            </a:r>
            <a:endParaRPr kumimoji="0" lang="en-US" altLang="en-US" sz="12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447606A3-9828-5CD2-AF1D-65BBC15DA797}"/>
              </a:ext>
            </a:extLst>
          </p:cNvPr>
          <p:cNvSpPr>
            <a:spLocks noGrp="1" noChangeArrowheads="1"/>
          </p:cNvSpPr>
          <p:nvPr>
            <p:ph idx="1"/>
          </p:nvPr>
        </p:nvSpPr>
        <p:spPr bwMode="auto">
          <a:xfrm>
            <a:off x="1097280" y="2401794"/>
            <a:ext cx="9897687" cy="707886"/>
          </a:xfrm>
          <a:prstGeom prst="rect">
            <a:avLst/>
          </a:prstGeom>
          <a:solidFill>
            <a:srgbClr val="1D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Verdana" panose="020B0604030504040204" pitchFamily="34" charset="0"/>
              </a:rPr>
              <a:t>The HTML </a:t>
            </a:r>
            <a:r>
              <a:rPr kumimoji="0" lang="en-US" altLang="en-US" sz="2000" b="0" i="0" u="none" strike="noStrike" cap="none" normalizeH="0" baseline="0" dirty="0">
                <a:ln>
                  <a:noFill/>
                </a:ln>
                <a:solidFill>
                  <a:srgbClr val="FF9999"/>
                </a:solidFill>
                <a:effectLst/>
                <a:latin typeface="Consolas" panose="020B0609020204030204" pitchFamily="49" charset="0"/>
              </a:rPr>
              <a:t>class</a:t>
            </a:r>
            <a:r>
              <a:rPr kumimoji="0" lang="en-US" altLang="en-US" sz="2000" b="0" i="0" u="none" strike="noStrike" cap="none" normalizeH="0" baseline="0" dirty="0">
                <a:ln>
                  <a:noFill/>
                </a:ln>
                <a:solidFill>
                  <a:srgbClr val="DDDDDD"/>
                </a:solidFill>
                <a:effectLst/>
                <a:latin typeface="Verdana" panose="020B0604030504040204" pitchFamily="34" charset="0"/>
              </a:rPr>
              <a:t> attribute is used to specify a class for an HTML element.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latin typeface="Verdana" panose="020B0604030504040204" pitchFamily="34" charset="0"/>
              </a:rPr>
              <a:t>Multiple HTML elements can share the same class.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025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005C-7591-CA03-DA22-EE4E05325142}"/>
              </a:ext>
            </a:extLst>
          </p:cNvPr>
          <p:cNvSpPr>
            <a:spLocks noGrp="1"/>
          </p:cNvSpPr>
          <p:nvPr>
            <p:ph type="title"/>
          </p:nvPr>
        </p:nvSpPr>
        <p:spPr/>
        <p:txBody>
          <a:bodyPr/>
          <a:lstStyle/>
          <a:p>
            <a:r>
              <a:rPr lang="en-IN" dirty="0"/>
              <a:t>LABELS </a:t>
            </a:r>
          </a:p>
        </p:txBody>
      </p:sp>
      <p:sp>
        <p:nvSpPr>
          <p:cNvPr id="4" name="Rectangle 1">
            <a:extLst>
              <a:ext uri="{FF2B5EF4-FFF2-40B4-BE49-F238E27FC236}">
                <a16:creationId xmlns:a16="http://schemas.microsoft.com/office/drawing/2014/main" id="{FFEA7AC5-F2EC-EBE6-126B-3EF6B29A8375}"/>
              </a:ext>
            </a:extLst>
          </p:cNvPr>
          <p:cNvSpPr>
            <a:spLocks noGrp="1" noChangeArrowheads="1"/>
          </p:cNvSpPr>
          <p:nvPr>
            <p:ph idx="1"/>
          </p:nvPr>
        </p:nvSpPr>
        <p:spPr bwMode="auto">
          <a:xfrm>
            <a:off x="1097280" y="1902624"/>
            <a:ext cx="9820102" cy="4216539"/>
          </a:xfrm>
          <a:prstGeom prst="rect">
            <a:avLst/>
          </a:prstGeom>
          <a:solidFill>
            <a:srgbClr val="1B1B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FFFF"/>
                </a:solidFill>
                <a:effectLst/>
                <a:latin typeface="Inter"/>
              </a:rPr>
              <a:t>The </a:t>
            </a:r>
            <a:r>
              <a:rPr kumimoji="0" lang="en-US" altLang="en-US" sz="2800" b="1" i="0" u="none" strike="noStrike" cap="none" normalizeH="0" baseline="0" dirty="0">
                <a:ln>
                  <a:noFill/>
                </a:ln>
                <a:solidFill>
                  <a:srgbClr val="FFFFFF"/>
                </a:solidFill>
                <a:effectLst/>
                <a:latin typeface="var(--font-code)"/>
              </a:rPr>
              <a:t>&lt;label&gt;</a:t>
            </a:r>
            <a:r>
              <a:rPr kumimoji="0" lang="en-US" altLang="en-US" sz="4000" b="0" i="0" u="none" strike="noStrike" cap="none" normalizeH="0" baseline="0" dirty="0">
                <a:ln>
                  <a:noFill/>
                </a:ln>
                <a:solidFill>
                  <a:srgbClr val="FFFFFF"/>
                </a:solidFill>
                <a:effectLst/>
                <a:latin typeface="Inter"/>
              </a:rPr>
              <a:t> </a:t>
            </a:r>
            <a:r>
              <a:rPr kumimoji="0" lang="en-US" altLang="en-US" sz="4000" b="0" i="0" u="sng" strike="noStrike" cap="none" normalizeH="0" baseline="0" dirty="0">
                <a:ln>
                  <a:noFill/>
                </a:ln>
                <a:solidFill>
                  <a:schemeClr val="tx1"/>
                </a:solidFill>
                <a:effectLst/>
                <a:latin typeface="Inter"/>
                <a:hlinkClick r:id="rId2"/>
              </a:rPr>
              <a:t>HTML</a:t>
            </a:r>
            <a:r>
              <a:rPr kumimoji="0" lang="en-US" altLang="en-US" sz="4000" b="0" i="0" u="none" strike="noStrike" cap="none" normalizeH="0" baseline="0" dirty="0">
                <a:ln>
                  <a:noFill/>
                </a:ln>
                <a:solidFill>
                  <a:srgbClr val="FFFFFF"/>
                </a:solidFill>
                <a:effectLst/>
                <a:latin typeface="Inter"/>
              </a:rPr>
              <a:t> element represents a caption for an item in a user interface</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0000"/>
                </a:highlight>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highlight>
                  <a:srgbClr val="FFFF00"/>
                </a:highlight>
                <a:latin typeface="Arial" panose="020B0604020202020204" pitchFamily="34" charset="0"/>
              </a:rPr>
              <a:t>&lt;label for="cheese"&gt;Do you like cheese?&lt;/label&gt;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chemeClr val="tx1"/>
                </a:solidFill>
                <a:effectLst/>
                <a:highlight>
                  <a:srgbClr val="FFFF00"/>
                </a:highlight>
                <a:latin typeface="Arial" panose="020B0604020202020204" pitchFamily="34" charset="0"/>
              </a:rPr>
              <a:t>&lt;</a:t>
            </a:r>
            <a:r>
              <a:rPr kumimoji="0" lang="en-US" altLang="en-US" sz="3600" b="0" i="0" u="none" strike="noStrike" cap="none" normalizeH="0" baseline="0" dirty="0">
                <a:ln>
                  <a:noFill/>
                </a:ln>
                <a:solidFill>
                  <a:schemeClr val="tx1"/>
                </a:solidFill>
                <a:effectLst/>
                <a:highlight>
                  <a:srgbClr val="FFFF00"/>
                </a:highlight>
                <a:latin typeface="Arial" panose="020B0604020202020204" pitchFamily="34" charset="0"/>
              </a:rPr>
              <a:t>input type="checkbox" name="cheese" id="cheese"&gt;&lt;/div&gt;</a:t>
            </a:r>
          </a:p>
        </p:txBody>
      </p:sp>
    </p:spTree>
    <p:extLst>
      <p:ext uri="{BB962C8B-B14F-4D97-AF65-F5344CB8AC3E}">
        <p14:creationId xmlns:p14="http://schemas.microsoft.com/office/powerpoint/2010/main" val="379597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1EB9-73B3-E444-5104-D2287B0C825A}"/>
              </a:ext>
            </a:extLst>
          </p:cNvPr>
          <p:cNvSpPr>
            <a:spLocks noGrp="1"/>
          </p:cNvSpPr>
          <p:nvPr>
            <p:ph type="title"/>
          </p:nvPr>
        </p:nvSpPr>
        <p:spPr/>
        <p:txBody>
          <a:bodyPr/>
          <a:lstStyle/>
          <a:p>
            <a:r>
              <a:rPr lang="en-IN" dirty="0"/>
              <a:t>DATALIST</a:t>
            </a:r>
          </a:p>
        </p:txBody>
      </p:sp>
      <p:sp>
        <p:nvSpPr>
          <p:cNvPr id="3" name="Content Placeholder 2">
            <a:extLst>
              <a:ext uri="{FF2B5EF4-FFF2-40B4-BE49-F238E27FC236}">
                <a16:creationId xmlns:a16="http://schemas.microsoft.com/office/drawing/2014/main" id="{F45F8086-6175-EE58-40C8-8CC128AB207F}"/>
              </a:ext>
            </a:extLst>
          </p:cNvPr>
          <p:cNvSpPr>
            <a:spLocks noGrp="1"/>
          </p:cNvSpPr>
          <p:nvPr>
            <p:ph idx="1"/>
          </p:nvPr>
        </p:nvSpPr>
        <p:spPr/>
        <p:txBody>
          <a:bodyPr>
            <a:normAutofit fontScale="92500" lnSpcReduction="10000"/>
          </a:bodyPr>
          <a:lstStyle/>
          <a:p>
            <a:pPr algn="l"/>
            <a:r>
              <a:rPr lang="en-IN" sz="3500" b="0" i="0" dirty="0">
                <a:solidFill>
                  <a:schemeClr val="tx1">
                    <a:lumMod val="95000"/>
                    <a:lumOff val="5000"/>
                  </a:schemeClr>
                </a:solidFill>
                <a:effectLst/>
                <a:latin typeface="Verdana" panose="020B0604030504040204" pitchFamily="34" charset="0"/>
              </a:rPr>
              <a:t>A </a:t>
            </a:r>
            <a:r>
              <a:rPr lang="en-IN" sz="3500" b="0" i="0" dirty="0" err="1">
                <a:solidFill>
                  <a:schemeClr val="tx1">
                    <a:lumMod val="95000"/>
                    <a:lumOff val="5000"/>
                  </a:schemeClr>
                </a:solidFill>
                <a:effectLst/>
                <a:latin typeface="Verdana" panose="020B0604030504040204" pitchFamily="34" charset="0"/>
              </a:rPr>
              <a:t>datalist</a:t>
            </a:r>
            <a:r>
              <a:rPr lang="en-IN" sz="3500" b="0" i="0" dirty="0">
                <a:solidFill>
                  <a:schemeClr val="tx1">
                    <a:lumMod val="95000"/>
                    <a:lumOff val="5000"/>
                  </a:schemeClr>
                </a:solidFill>
                <a:effectLst/>
                <a:latin typeface="Verdana" panose="020B0604030504040204" pitchFamily="34" charset="0"/>
              </a:rPr>
              <a:t> with pre-defined options (connected to an &lt;input&gt; element):</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="browser"&gt;</a:t>
            </a:r>
            <a:r>
              <a:rPr lang="en-IN" b="0" i="0" dirty="0">
                <a:solidFill>
                  <a:schemeClr val="tx1">
                    <a:lumMod val="95000"/>
                    <a:lumOff val="5000"/>
                  </a:schemeClr>
                </a:solidFill>
                <a:effectLst/>
                <a:latin typeface="Consolas" panose="020B0609020204030204" pitchFamily="49" charset="0"/>
              </a:rPr>
              <a:t>Choose your browser from the list:&lt;/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b="0" i="0" dirty="0">
                <a:solidFill>
                  <a:srgbClr val="FFFFFF"/>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list</a:t>
            </a:r>
            <a:r>
              <a:rPr lang="en-IN" b="0" i="0" dirty="0">
                <a:solidFill>
                  <a:srgbClr val="0000CD"/>
                </a:solidFill>
                <a:effectLst/>
                <a:latin typeface="Consolas" panose="020B0609020204030204" pitchFamily="49" charset="0"/>
              </a:rPr>
              <a:t>="browsers"</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="browser"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="browser"&gt;</a:t>
            </a:r>
            <a:br>
              <a:rPr lang="en-IN" b="0" i="0" dirty="0">
                <a:solidFill>
                  <a:srgbClr val="FFFFFF"/>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datalist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="browsers"&gt;</a:t>
            </a:r>
            <a:br>
              <a:rPr lang="en-IN" b="0" i="0" dirty="0">
                <a:solidFill>
                  <a:srgbClr val="FFFFFF"/>
                </a:solidFill>
                <a:effectLst/>
                <a:latin typeface="Consolas" panose="020B0609020204030204" pitchFamily="49" charset="0"/>
              </a:rPr>
            </a:br>
            <a:r>
              <a:rPr lang="en-IN" b="0" i="0" dirty="0">
                <a:solidFill>
                  <a:srgbClr val="FFFFFF"/>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="Edge"&gt;</a:t>
            </a:r>
            <a:br>
              <a:rPr lang="en-IN" b="0" i="0" dirty="0">
                <a:solidFill>
                  <a:srgbClr val="FFFFFF"/>
                </a:solidFill>
                <a:effectLst/>
                <a:latin typeface="Consolas" panose="020B0609020204030204" pitchFamily="49" charset="0"/>
              </a:rPr>
            </a:br>
            <a:r>
              <a:rPr lang="en-IN" b="0" i="0" dirty="0">
                <a:solidFill>
                  <a:srgbClr val="FFFFFF"/>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="Firefox"&gt;</a:t>
            </a:r>
            <a:br>
              <a:rPr lang="en-IN" b="0" i="0" dirty="0">
                <a:solidFill>
                  <a:srgbClr val="FFFFFF"/>
                </a:solidFill>
                <a:effectLst/>
                <a:latin typeface="Consolas" panose="020B0609020204030204" pitchFamily="49" charset="0"/>
              </a:rPr>
            </a:br>
            <a:r>
              <a:rPr lang="en-IN" b="0" i="0" dirty="0">
                <a:solidFill>
                  <a:srgbClr val="FFFFFF"/>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="Chrome"&gt;</a:t>
            </a:r>
            <a:br>
              <a:rPr lang="en-IN" b="0" i="0" dirty="0">
                <a:solidFill>
                  <a:srgbClr val="FFFFFF"/>
                </a:solidFill>
                <a:effectLst/>
                <a:latin typeface="Consolas" panose="020B0609020204030204" pitchFamily="49" charset="0"/>
              </a:rPr>
            </a:br>
            <a:r>
              <a:rPr lang="en-IN" b="0" i="0" dirty="0">
                <a:solidFill>
                  <a:srgbClr val="FFFFFF"/>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="Opera"&gt;</a:t>
            </a:r>
            <a:br>
              <a:rPr lang="en-IN" b="0" i="0" dirty="0">
                <a:solidFill>
                  <a:srgbClr val="FFFFFF"/>
                </a:solidFill>
                <a:effectLst/>
                <a:latin typeface="Consolas" panose="020B0609020204030204" pitchFamily="49" charset="0"/>
              </a:rPr>
            </a:br>
            <a:r>
              <a:rPr lang="en-IN" b="0" i="0" dirty="0">
                <a:solidFill>
                  <a:srgbClr val="FFFFFF"/>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="Safari"&gt;</a:t>
            </a:r>
            <a:br>
              <a:rPr lang="en-IN" b="0" i="0" dirty="0">
                <a:solidFill>
                  <a:srgbClr val="FFFFFF"/>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datalist</a:t>
            </a:r>
            <a:r>
              <a:rPr lang="en-IN" b="0" i="0" dirty="0">
                <a:solidFill>
                  <a:srgbClr val="0000CD"/>
                </a:solidFill>
                <a:effectLst/>
                <a:latin typeface="Consolas" panose="020B0609020204030204" pitchFamily="49" charset="0"/>
              </a:rPr>
              <a:t>&gt;</a:t>
            </a:r>
            <a:endParaRPr lang="en-IN" b="0" i="0" dirty="0">
              <a:solidFill>
                <a:srgbClr val="FFFFFF"/>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6777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5CCC-C4AB-302C-5A83-431FCAD66778}"/>
              </a:ext>
            </a:extLst>
          </p:cNvPr>
          <p:cNvSpPr>
            <a:spLocks noGrp="1"/>
          </p:cNvSpPr>
          <p:nvPr>
            <p:ph type="title"/>
          </p:nvPr>
        </p:nvSpPr>
        <p:spPr/>
        <p:txBody>
          <a:bodyPr/>
          <a:lstStyle/>
          <a:p>
            <a:r>
              <a:rPr lang="en-IN" dirty="0"/>
              <a:t>THE FRONT-END</a:t>
            </a:r>
          </a:p>
        </p:txBody>
      </p:sp>
      <p:sp>
        <p:nvSpPr>
          <p:cNvPr id="3" name="Content Placeholder 2">
            <a:extLst>
              <a:ext uri="{FF2B5EF4-FFF2-40B4-BE49-F238E27FC236}">
                <a16:creationId xmlns:a16="http://schemas.microsoft.com/office/drawing/2014/main" id="{E328C4BA-847F-5A82-EAB3-A4637E759609}"/>
              </a:ext>
            </a:extLst>
          </p:cNvPr>
          <p:cNvSpPr>
            <a:spLocks noGrp="1"/>
          </p:cNvSpPr>
          <p:nvPr>
            <p:ph idx="1"/>
          </p:nvPr>
        </p:nvSpPr>
        <p:spPr/>
        <p:txBody>
          <a:bodyPr/>
          <a:lstStyle/>
          <a:p>
            <a:r>
              <a:rPr lang="en-IN" dirty="0"/>
              <a:t>1 WHAT YOU KNOW??</a:t>
            </a:r>
          </a:p>
          <a:p>
            <a:endParaRPr lang="en-IN" dirty="0"/>
          </a:p>
          <a:p>
            <a:endParaRPr lang="en-IN" dirty="0"/>
          </a:p>
          <a:p>
            <a:r>
              <a:rPr lang="en-IN" dirty="0"/>
              <a:t>2 WHAT IT IS….</a:t>
            </a:r>
          </a:p>
        </p:txBody>
      </p:sp>
    </p:spTree>
    <p:extLst>
      <p:ext uri="{BB962C8B-B14F-4D97-AF65-F5344CB8AC3E}">
        <p14:creationId xmlns:p14="http://schemas.microsoft.com/office/powerpoint/2010/main" val="105327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65D7-C40F-D8FA-E100-8058799D6890}"/>
              </a:ext>
            </a:extLst>
          </p:cNvPr>
          <p:cNvSpPr>
            <a:spLocks noGrp="1"/>
          </p:cNvSpPr>
          <p:nvPr>
            <p:ph type="title"/>
          </p:nvPr>
        </p:nvSpPr>
        <p:spPr/>
        <p:txBody>
          <a:bodyPr/>
          <a:lstStyle/>
          <a:p>
            <a:r>
              <a:rPr lang="en-IN" dirty="0"/>
              <a:t>THE HTML</a:t>
            </a:r>
          </a:p>
        </p:txBody>
      </p:sp>
      <p:sp>
        <p:nvSpPr>
          <p:cNvPr id="3" name="Content Placeholder 2">
            <a:extLst>
              <a:ext uri="{FF2B5EF4-FFF2-40B4-BE49-F238E27FC236}">
                <a16:creationId xmlns:a16="http://schemas.microsoft.com/office/drawing/2014/main" id="{8C4F3CBF-A135-989C-3F6D-CEC33A26CBC2}"/>
              </a:ext>
            </a:extLst>
          </p:cNvPr>
          <p:cNvSpPr>
            <a:spLocks noGrp="1"/>
          </p:cNvSpPr>
          <p:nvPr>
            <p:ph idx="1"/>
          </p:nvPr>
        </p:nvSpPr>
        <p:spPr>
          <a:xfrm>
            <a:off x="1097280" y="2054935"/>
            <a:ext cx="10058400" cy="3760891"/>
          </a:xfrm>
        </p:spPr>
        <p:txBody>
          <a:bodyPr>
            <a:normAutofit fontScale="92500" lnSpcReduction="10000"/>
          </a:bodyPr>
          <a:lstStyle/>
          <a:p>
            <a:pPr algn="l"/>
            <a:r>
              <a:rPr lang="en-US" sz="2400" i="0" dirty="0">
                <a:solidFill>
                  <a:srgbClr val="FFFFFF"/>
                </a:solidFill>
                <a:effectLst/>
                <a:highlight>
                  <a:srgbClr val="000000"/>
                </a:highlight>
                <a:latin typeface="Inter"/>
              </a:rPr>
              <a:t>HTML (</a:t>
            </a:r>
            <a:r>
              <a:rPr lang="en-US" sz="2400" i="0" dirty="0" err="1">
                <a:solidFill>
                  <a:srgbClr val="FFFFFF"/>
                </a:solidFill>
                <a:effectLst/>
                <a:highlight>
                  <a:srgbClr val="000000"/>
                </a:highlight>
                <a:latin typeface="Inter"/>
              </a:rPr>
              <a:t>HyperText</a:t>
            </a:r>
            <a:r>
              <a:rPr lang="en-US" sz="2400" i="0" dirty="0">
                <a:solidFill>
                  <a:srgbClr val="FFFFFF"/>
                </a:solidFill>
                <a:effectLst/>
                <a:highlight>
                  <a:srgbClr val="000000"/>
                </a:highlight>
                <a:latin typeface="Inter"/>
              </a:rPr>
              <a:t> Markup Language) is the most basic building block of the Web. It defines the meaning and structure of web content. Other technologies besides HTML are generally used to describe a web page's appearance/presentation (</a:t>
            </a:r>
            <a:r>
              <a:rPr lang="en-US" sz="2400" i="0" u="sng" dirty="0">
                <a:solidFill>
                  <a:srgbClr val="FFFFFF"/>
                </a:solidFill>
                <a:effectLst/>
                <a:highlight>
                  <a:srgbClr val="000000"/>
                </a:highlight>
                <a:latin typeface="Inter"/>
                <a:hlinkClick r:id="rId2"/>
              </a:rPr>
              <a:t>CSS</a:t>
            </a:r>
            <a:r>
              <a:rPr lang="en-US" sz="2400" i="0" dirty="0">
                <a:solidFill>
                  <a:srgbClr val="FFFFFF"/>
                </a:solidFill>
                <a:effectLst/>
                <a:highlight>
                  <a:srgbClr val="000000"/>
                </a:highlight>
                <a:latin typeface="Inter"/>
              </a:rPr>
              <a:t>) or functionality/behavior (</a:t>
            </a:r>
            <a:r>
              <a:rPr lang="en-US" sz="2400" i="0" u="sng" dirty="0">
                <a:solidFill>
                  <a:srgbClr val="FFFFFF"/>
                </a:solidFill>
                <a:effectLst/>
                <a:highlight>
                  <a:srgbClr val="000000"/>
                </a:highlight>
                <a:latin typeface="Inter"/>
                <a:hlinkClick r:id="rId3"/>
              </a:rPr>
              <a:t>JavaScript</a:t>
            </a:r>
            <a:r>
              <a:rPr lang="en-US" sz="2400" i="0" dirty="0">
                <a:solidFill>
                  <a:srgbClr val="FFFFFF"/>
                </a:solidFill>
                <a:effectLst/>
                <a:highlight>
                  <a:srgbClr val="000000"/>
                </a:highlight>
                <a:latin typeface="Inter"/>
              </a:rPr>
              <a:t>).</a:t>
            </a:r>
          </a:p>
          <a:p>
            <a:pPr algn="l"/>
            <a:endParaRPr lang="en-US" sz="2800" i="0" dirty="0">
              <a:solidFill>
                <a:srgbClr val="FFFFFF"/>
              </a:solidFill>
              <a:effectLst/>
              <a:highlight>
                <a:srgbClr val="000000"/>
              </a:highlight>
              <a:latin typeface="Inter"/>
            </a:endParaRPr>
          </a:p>
          <a:p>
            <a:pPr algn="l"/>
            <a:r>
              <a:rPr lang="en-US" sz="2400" i="0" dirty="0">
                <a:solidFill>
                  <a:srgbClr val="FFFFFF"/>
                </a:solidFill>
                <a:effectLst/>
                <a:highlight>
                  <a:srgbClr val="000000"/>
                </a:highlight>
                <a:latin typeface="Inter"/>
              </a:rPr>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endParaRPr lang="en-IN" sz="2400" dirty="0">
              <a:highlight>
                <a:srgbClr val="000000"/>
              </a:highlight>
            </a:endParaRPr>
          </a:p>
        </p:txBody>
      </p:sp>
    </p:spTree>
    <p:extLst>
      <p:ext uri="{BB962C8B-B14F-4D97-AF65-F5344CB8AC3E}">
        <p14:creationId xmlns:p14="http://schemas.microsoft.com/office/powerpoint/2010/main" val="349012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006-8714-6659-D05A-FF825C8C47A4}"/>
              </a:ext>
            </a:extLst>
          </p:cNvPr>
          <p:cNvSpPr>
            <a:spLocks noGrp="1"/>
          </p:cNvSpPr>
          <p:nvPr>
            <p:ph type="title"/>
          </p:nvPr>
        </p:nvSpPr>
        <p:spPr/>
        <p:txBody>
          <a:bodyPr/>
          <a:lstStyle/>
          <a:p>
            <a:r>
              <a:rPr lang="en-IN" dirty="0"/>
              <a:t>HEAD AND BODY</a:t>
            </a:r>
          </a:p>
        </p:txBody>
      </p:sp>
      <p:sp>
        <p:nvSpPr>
          <p:cNvPr id="4" name="Rectangle 1">
            <a:extLst>
              <a:ext uri="{FF2B5EF4-FFF2-40B4-BE49-F238E27FC236}">
                <a16:creationId xmlns:a16="http://schemas.microsoft.com/office/drawing/2014/main" id="{77E88188-8213-7701-F48C-74A43510652E}"/>
              </a:ext>
            </a:extLst>
          </p:cNvPr>
          <p:cNvSpPr>
            <a:spLocks noGrp="1" noChangeArrowheads="1"/>
          </p:cNvSpPr>
          <p:nvPr>
            <p:ph idx="1"/>
          </p:nvPr>
        </p:nvSpPr>
        <p:spPr bwMode="auto">
          <a:xfrm>
            <a:off x="729449" y="2003512"/>
            <a:ext cx="10365271" cy="1323439"/>
          </a:xfrm>
          <a:prstGeom prst="rect">
            <a:avLst/>
          </a:prstGeom>
          <a:solidFill>
            <a:srgbClr val="1D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DDDD"/>
                </a:solidFill>
                <a:effectLst/>
                <a:latin typeface="Verdana" panose="020B0604030504040204" pitchFamily="34" charset="0"/>
              </a:rPr>
              <a:t>The </a:t>
            </a:r>
            <a:r>
              <a:rPr kumimoji="0" lang="en-US" altLang="en-US" sz="1400" b="0" i="0" u="none" strike="noStrike" cap="none" normalizeH="0" baseline="0" dirty="0">
                <a:ln>
                  <a:noFill/>
                </a:ln>
                <a:solidFill>
                  <a:srgbClr val="FF9999"/>
                </a:solidFill>
                <a:effectLst/>
                <a:latin typeface="Consolas" panose="020B0609020204030204" pitchFamily="49" charset="0"/>
              </a:rPr>
              <a:t>&lt;head&gt;</a:t>
            </a:r>
            <a:r>
              <a:rPr kumimoji="0" lang="en-US" altLang="en-US" sz="1400" b="0" i="0" u="none" strike="noStrike" cap="none" normalizeH="0" baseline="0" dirty="0">
                <a:ln>
                  <a:noFill/>
                </a:ln>
                <a:solidFill>
                  <a:srgbClr val="DDDDDD"/>
                </a:solidFill>
                <a:effectLst/>
                <a:latin typeface="Verdana" panose="020B0604030504040204" pitchFamily="34" charset="0"/>
              </a:rPr>
              <a:t> element is a container for metadata (data about data) and is placed between the </a:t>
            </a:r>
            <a:r>
              <a:rPr kumimoji="0" lang="en-US" altLang="en-US" sz="1400" b="0" i="0" u="none" strike="noStrike" cap="none" normalizeH="0" baseline="0" dirty="0">
                <a:ln>
                  <a:noFill/>
                </a:ln>
                <a:solidFill>
                  <a:srgbClr val="FF9999"/>
                </a:solidFill>
                <a:effectLst/>
                <a:latin typeface="Consolas" panose="020B0609020204030204" pitchFamily="49" charset="0"/>
              </a:rPr>
              <a:t>&lt;html&gt;</a:t>
            </a:r>
            <a:r>
              <a:rPr kumimoji="0" lang="en-US" altLang="en-US" sz="1400" b="0" i="0" u="none" strike="noStrike" cap="none" normalizeH="0" baseline="0" dirty="0">
                <a:ln>
                  <a:noFill/>
                </a:ln>
                <a:solidFill>
                  <a:srgbClr val="DDDDDD"/>
                </a:solidFill>
                <a:effectLst/>
                <a:latin typeface="Verdana" panose="020B0604030504040204" pitchFamily="34" charset="0"/>
              </a:rPr>
              <a:t> tag and the </a:t>
            </a:r>
            <a:r>
              <a:rPr kumimoji="0" lang="en-US" altLang="en-US" sz="1400" b="0" i="0" u="none" strike="noStrike" cap="none" normalizeH="0" baseline="0" dirty="0">
                <a:ln>
                  <a:noFill/>
                </a:ln>
                <a:solidFill>
                  <a:srgbClr val="FF9999"/>
                </a:solidFill>
                <a:effectLst/>
                <a:latin typeface="Consolas" panose="020B0609020204030204" pitchFamily="49" charset="0"/>
              </a:rPr>
              <a:t>&lt;body&gt;</a:t>
            </a:r>
            <a:r>
              <a:rPr kumimoji="0" lang="en-US" altLang="en-US" sz="1400" b="0" i="0" u="none" strike="noStrike" cap="none" normalizeH="0" baseline="0" dirty="0">
                <a:ln>
                  <a:noFill/>
                </a:ln>
                <a:solidFill>
                  <a:srgbClr val="DDDDDD"/>
                </a:solidFill>
                <a:effectLst/>
                <a:latin typeface="Verdana" panose="020B0604030504040204" pitchFamily="34" charset="0"/>
              </a:rPr>
              <a:t>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DDDD"/>
                </a:solidFill>
                <a:effectLst/>
                <a:latin typeface="Verdana" panose="020B0604030504040204" pitchFamily="34" charset="0"/>
              </a:rPr>
              <a:t>HTML metadata is data about the HTML document. Metadata is not displayed.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DDDDD"/>
                </a:solidFill>
                <a:latin typeface="Verdana" panose="020B060403050404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DDDD"/>
                </a:solidFill>
                <a:effectLst/>
                <a:latin typeface="Verdana" panose="020B0604030504040204" pitchFamily="34" charset="0"/>
              </a:rPr>
              <a:t>Metadata typically define the document title, character set, styles, scripts, and other meta information.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6678367-07F5-943D-89E5-A519B042AEB9}"/>
              </a:ext>
            </a:extLst>
          </p:cNvPr>
          <p:cNvSpPr>
            <a:spLocks noChangeArrowheads="1"/>
          </p:cNvSpPr>
          <p:nvPr/>
        </p:nvSpPr>
        <p:spPr bwMode="auto">
          <a:xfrm>
            <a:off x="729449" y="3531050"/>
            <a:ext cx="10733102" cy="1174640"/>
          </a:xfrm>
          <a:prstGeom prst="rect">
            <a:avLst/>
          </a:prstGeom>
          <a:solidFill>
            <a:srgbClr val="1D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DDDDD"/>
                </a:solidFill>
                <a:effectLst/>
                <a:latin typeface="Segoe UI" panose="020B0502040204020203" pitchFamily="34" charset="0"/>
                <a:cs typeface="Segoe UI" panose="020B0502040204020203" pitchFamily="34" charset="0"/>
              </a:rPr>
              <a:t>The HTML &lt;title&gt;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DDDD"/>
                </a:solidFill>
                <a:effectLst/>
                <a:latin typeface="Verdana" panose="020B0604030504040204" pitchFamily="34" charset="0"/>
              </a:rPr>
              <a:t>The </a:t>
            </a:r>
            <a:r>
              <a:rPr kumimoji="0" lang="en-US" altLang="en-US" sz="1100" b="0" i="0" u="none" strike="noStrike" cap="none" normalizeH="0" baseline="0" dirty="0">
                <a:ln>
                  <a:noFill/>
                </a:ln>
                <a:solidFill>
                  <a:srgbClr val="FF9999"/>
                </a:solidFill>
                <a:effectLst/>
                <a:latin typeface="Consolas" panose="020B0609020204030204" pitchFamily="49" charset="0"/>
              </a:rPr>
              <a:t>&lt;title&gt;</a:t>
            </a:r>
            <a:r>
              <a:rPr kumimoji="0" lang="en-US" altLang="en-US" sz="1100" b="0" i="0" u="none" strike="noStrike" cap="none" normalizeH="0" baseline="0" dirty="0">
                <a:ln>
                  <a:noFill/>
                </a:ln>
                <a:solidFill>
                  <a:srgbClr val="DDDDDD"/>
                </a:solidFill>
                <a:effectLst/>
                <a:latin typeface="Verdana" panose="020B0604030504040204" pitchFamily="34" charset="0"/>
              </a:rPr>
              <a:t> element defines the title of the document. The title must be text-only, and it is shown in the browser's title bar or in the page's tab.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DDDD"/>
                </a:solidFill>
                <a:effectLst/>
                <a:latin typeface="Verdana" panose="020B0604030504040204" pitchFamily="34" charset="0"/>
              </a:rPr>
              <a:t>The </a:t>
            </a:r>
            <a:r>
              <a:rPr kumimoji="0" lang="en-US" altLang="en-US" sz="1100" b="0" i="0" u="none" strike="noStrike" cap="none" normalizeH="0" baseline="0" dirty="0">
                <a:ln>
                  <a:noFill/>
                </a:ln>
                <a:solidFill>
                  <a:srgbClr val="FF9999"/>
                </a:solidFill>
                <a:effectLst/>
                <a:latin typeface="Consolas" panose="020B0609020204030204" pitchFamily="49" charset="0"/>
              </a:rPr>
              <a:t>&lt;title&gt;</a:t>
            </a:r>
            <a:r>
              <a:rPr kumimoji="0" lang="en-US" altLang="en-US" sz="1100" b="0" i="0" u="none" strike="noStrike" cap="none" normalizeH="0" baseline="0" dirty="0">
                <a:ln>
                  <a:noFill/>
                </a:ln>
                <a:solidFill>
                  <a:srgbClr val="DDDDDD"/>
                </a:solidFill>
                <a:effectLst/>
                <a:latin typeface="Verdana" panose="020B0604030504040204" pitchFamily="34" charset="0"/>
              </a:rPr>
              <a:t> element is required in HTML documents!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DDDD"/>
                </a:solidFill>
                <a:effectLst/>
                <a:latin typeface="Verdana" panose="020B0604030504040204" pitchFamily="34" charset="0"/>
              </a:rPr>
              <a:t>The content of a page title is very important for search engine optimization (SEO)! The page title is used by search engine algorithms to decide the order when listing pages in search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858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945A-54FE-6D05-90BF-00BA1EC0F74A}"/>
              </a:ext>
            </a:extLst>
          </p:cNvPr>
          <p:cNvSpPr>
            <a:spLocks noGrp="1"/>
          </p:cNvSpPr>
          <p:nvPr>
            <p:ph type="title"/>
          </p:nvPr>
        </p:nvSpPr>
        <p:spPr/>
        <p:txBody>
          <a:bodyPr/>
          <a:lstStyle/>
          <a:p>
            <a:r>
              <a:rPr lang="en-IN" dirty="0"/>
              <a:t>Meta Tag</a:t>
            </a:r>
          </a:p>
        </p:txBody>
      </p:sp>
      <p:sp>
        <p:nvSpPr>
          <p:cNvPr id="4" name="Rectangle 1">
            <a:extLst>
              <a:ext uri="{FF2B5EF4-FFF2-40B4-BE49-F238E27FC236}">
                <a16:creationId xmlns:a16="http://schemas.microsoft.com/office/drawing/2014/main" id="{863B61B0-C798-54B3-BEC3-548C3AA60F24}"/>
              </a:ext>
            </a:extLst>
          </p:cNvPr>
          <p:cNvSpPr>
            <a:spLocks noGrp="1" noChangeArrowheads="1"/>
          </p:cNvSpPr>
          <p:nvPr>
            <p:ph idx="1"/>
          </p:nvPr>
        </p:nvSpPr>
        <p:spPr bwMode="auto">
          <a:xfrm>
            <a:off x="938814" y="1918259"/>
            <a:ext cx="10314371" cy="3816429"/>
          </a:xfrm>
          <a:prstGeom prst="rect">
            <a:avLst/>
          </a:prstGeom>
          <a:solidFill>
            <a:srgbClr val="1D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DDDD"/>
                </a:solidFill>
                <a:effectLst/>
                <a:latin typeface="Verdana" panose="020B0604030504040204" pitchFamily="34" charset="0"/>
              </a:rPr>
              <a:t>The </a:t>
            </a:r>
            <a:r>
              <a:rPr kumimoji="0" lang="en-US" altLang="en-US" sz="1800" b="0" i="0" u="none" strike="noStrike" cap="none" normalizeH="0" baseline="0" dirty="0">
                <a:ln>
                  <a:noFill/>
                </a:ln>
                <a:solidFill>
                  <a:srgbClr val="FF9999"/>
                </a:solidFill>
                <a:effectLst/>
                <a:latin typeface="Consolas" panose="020B0609020204030204" pitchFamily="49" charset="0"/>
              </a:rPr>
              <a:t>&lt;meta&gt;</a:t>
            </a:r>
            <a:r>
              <a:rPr kumimoji="0" lang="en-US" altLang="en-US" sz="1800" b="0" i="0" u="none" strike="noStrike" cap="none" normalizeH="0" baseline="0" dirty="0">
                <a:ln>
                  <a:noFill/>
                </a:ln>
                <a:solidFill>
                  <a:srgbClr val="DDDDDD"/>
                </a:solidFill>
                <a:effectLst/>
                <a:latin typeface="Verdana" panose="020B0604030504040204" pitchFamily="34" charset="0"/>
              </a:rPr>
              <a:t> tag defines metadata about an HTML document. Metadata is data (information) about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9999"/>
                </a:solidFill>
                <a:effectLst/>
                <a:latin typeface="Consolas" panose="020B0609020204030204" pitchFamily="49" charset="0"/>
              </a:rPr>
              <a:t>&lt;meta&gt;</a:t>
            </a:r>
            <a:r>
              <a:rPr kumimoji="0" lang="en-US" altLang="en-US" sz="1800" b="0" i="0" u="none" strike="noStrike" cap="none" normalizeH="0" baseline="0" dirty="0">
                <a:ln>
                  <a:noFill/>
                </a:ln>
                <a:solidFill>
                  <a:srgbClr val="DDDDDD"/>
                </a:solidFill>
                <a:effectLst/>
                <a:latin typeface="Verdana" panose="020B0604030504040204" pitchFamily="34" charset="0"/>
              </a:rPr>
              <a:t> tags always go inside the &lt;head&gt; element, and are typically used to specify character set, page description, keywords, author of the document, and viewport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DDDD"/>
                </a:solidFill>
                <a:effectLst/>
                <a:latin typeface="Verdana" panose="020B0604030504040204" pitchFamily="34" charset="0"/>
              </a:rPr>
              <a:t>Metadata will not be displayed on the page, but is machine </a:t>
            </a:r>
            <a:r>
              <a:rPr kumimoji="0" lang="en-US" altLang="en-US" sz="1800" b="0" i="0" u="none" strike="noStrike" cap="none" normalizeH="0" baseline="0" dirty="0" err="1">
                <a:ln>
                  <a:noFill/>
                </a:ln>
                <a:solidFill>
                  <a:srgbClr val="DDDDDD"/>
                </a:solidFill>
                <a:effectLst/>
                <a:latin typeface="Verdana" panose="020B0604030504040204" pitchFamily="34" charset="0"/>
              </a:rPr>
              <a:t>parsable</a:t>
            </a:r>
            <a:r>
              <a:rPr kumimoji="0" lang="en-US" altLang="en-US" sz="1800" b="0" i="0" u="none" strike="noStrike" cap="none" normalizeH="0" baseline="0" dirty="0">
                <a:ln>
                  <a:noFill/>
                </a:ln>
                <a:solidFill>
                  <a:srgbClr val="DDDDDD"/>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DDDD"/>
                </a:solidFill>
                <a:effectLst/>
                <a:latin typeface="Verdana" panose="020B0604030504040204" pitchFamily="34" charset="0"/>
              </a:rPr>
              <a:t>Metadata is used by browsers (how to display content or reload page), search engines (keywords), and other web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DDDDD"/>
                </a:solidFill>
                <a:effectLst/>
                <a:latin typeface="Verdana" panose="020B0604030504040204" pitchFamily="34" charset="0"/>
              </a:rPr>
              <a:t>There is a method to let web designers take control over the viewport (the user's visible area of a web page), through the </a:t>
            </a:r>
            <a:r>
              <a:rPr kumimoji="0" lang="en-US" altLang="en-US" sz="1800" b="0" i="0" u="none" strike="noStrike" cap="none" normalizeH="0" baseline="0" dirty="0">
                <a:ln>
                  <a:noFill/>
                </a:ln>
                <a:solidFill>
                  <a:srgbClr val="FF9999"/>
                </a:solidFill>
                <a:effectLst/>
                <a:latin typeface="Consolas" panose="020B0609020204030204" pitchFamily="49" charset="0"/>
              </a:rPr>
              <a:t>&lt;meta&gt;</a:t>
            </a:r>
            <a:r>
              <a:rPr kumimoji="0" lang="en-US" altLang="en-US" sz="1800" b="0" i="0" u="none" strike="noStrike" cap="none" normalizeH="0" baseline="0" dirty="0">
                <a:ln>
                  <a:noFill/>
                </a:ln>
                <a:solidFill>
                  <a:srgbClr val="DDDDDD"/>
                </a:solidFill>
                <a:effectLst/>
                <a:latin typeface="Verdana" panose="020B0604030504040204" pitchFamily="34" charset="0"/>
              </a:rPr>
              <a:t> tag (See "Setting The Viewport" example below).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5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7972-6B94-E9A7-926E-8613EA40236A}"/>
              </a:ext>
            </a:extLst>
          </p:cNvPr>
          <p:cNvSpPr>
            <a:spLocks noGrp="1"/>
          </p:cNvSpPr>
          <p:nvPr>
            <p:ph type="title"/>
          </p:nvPr>
        </p:nvSpPr>
        <p:spPr/>
        <p:txBody>
          <a:bodyPr/>
          <a:lstStyle/>
          <a:p>
            <a:r>
              <a:rPr lang="en-IN" dirty="0"/>
              <a:t>THE HTML ELEMENTS</a:t>
            </a:r>
          </a:p>
        </p:txBody>
      </p:sp>
      <p:sp>
        <p:nvSpPr>
          <p:cNvPr id="3" name="Content Placeholder 2">
            <a:extLst>
              <a:ext uri="{FF2B5EF4-FFF2-40B4-BE49-F238E27FC236}">
                <a16:creationId xmlns:a16="http://schemas.microsoft.com/office/drawing/2014/main" id="{D5DA7107-0F10-D453-DEB9-D4DC45154200}"/>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DDDDDD"/>
                </a:solidFill>
                <a:effectLst/>
                <a:highlight>
                  <a:srgbClr val="000000"/>
                </a:highlight>
                <a:latin typeface="Segoe UI" panose="020B0502040204020203" pitchFamily="34" charset="0"/>
                <a:cs typeface="Segoe UI" panose="020B0502040204020203" pitchFamily="34" charset="0"/>
              </a:rPr>
              <a:t>HTML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rgbClr val="DDDDDD"/>
              </a:solidFill>
              <a:effectLst/>
              <a:highlight>
                <a:srgbClr val="000000"/>
              </a:highligh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highlight>
                  <a:srgbClr val="000000"/>
                </a:highlight>
                <a:latin typeface="Verdana" panose="020B0604030504040204" pitchFamily="34" charset="0"/>
              </a:rPr>
              <a:t>The HTML </a:t>
            </a:r>
            <a:r>
              <a:rPr kumimoji="0" lang="en-US" altLang="en-US" sz="2000" b="1" i="0" u="none" strike="noStrike" cap="none" normalizeH="0" baseline="0" dirty="0">
                <a:ln>
                  <a:noFill/>
                </a:ln>
                <a:solidFill>
                  <a:srgbClr val="DDDDDD"/>
                </a:solidFill>
                <a:effectLst/>
                <a:highlight>
                  <a:srgbClr val="000000"/>
                </a:highlight>
                <a:latin typeface="Verdana" panose="020B0604030504040204" pitchFamily="34" charset="0"/>
              </a:rPr>
              <a:t>element</a:t>
            </a:r>
            <a:r>
              <a:rPr kumimoji="0" lang="en-US" altLang="en-US" sz="2000" b="0" i="0" u="none" strike="noStrike" cap="none" normalizeH="0" baseline="0" dirty="0">
                <a:ln>
                  <a:noFill/>
                </a:ln>
                <a:solidFill>
                  <a:srgbClr val="DDDDDD"/>
                </a:solidFill>
                <a:effectLst/>
                <a:highlight>
                  <a:srgbClr val="000000"/>
                </a:highlight>
                <a:latin typeface="Verdana" panose="020B0604030504040204" pitchFamily="34" charset="0"/>
              </a:rPr>
              <a:t> is everything from the start tag to the end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err="1">
                <a:ln>
                  <a:noFill/>
                </a:ln>
                <a:solidFill>
                  <a:srgbClr val="FF9999"/>
                </a:solidFill>
                <a:effectLst/>
                <a:highlight>
                  <a:srgbClr val="000000"/>
                </a:highlight>
                <a:latin typeface="Verdana" panose="020B0604030504040204" pitchFamily="34" charset="0"/>
              </a:rPr>
              <a:t>tagname</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r>
              <a:rPr kumimoji="0" lang="en-US" altLang="en-US" sz="3200" b="0" i="0" u="none" strike="noStrike" cap="none" normalizeH="0" baseline="0" dirty="0">
                <a:ln>
                  <a:noFill/>
                </a:ln>
                <a:solidFill>
                  <a:srgbClr val="DDDDDD"/>
                </a:solidFill>
                <a:effectLst/>
                <a:highlight>
                  <a:srgbClr val="000000"/>
                </a:highlight>
                <a:latin typeface="Verdana" panose="020B0604030504040204" pitchFamily="34" charset="0"/>
              </a:rPr>
              <a:t>Content goes here...</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a:ln>
                  <a:noFill/>
                </a:ln>
                <a:solidFill>
                  <a:srgbClr val="FF9999"/>
                </a:solidFill>
                <a:effectLst/>
                <a:highlight>
                  <a:srgbClr val="000000"/>
                </a:highlight>
                <a:latin typeface="Verdana" panose="020B0604030504040204" pitchFamily="34" charset="0"/>
              </a:rPr>
              <a:t>/</a:t>
            </a:r>
            <a:r>
              <a:rPr kumimoji="0" lang="en-US" altLang="en-US" sz="3200" b="0" i="0" u="none" strike="noStrike" cap="none" normalizeH="0" baseline="0" dirty="0" err="1">
                <a:ln>
                  <a:noFill/>
                </a:ln>
                <a:solidFill>
                  <a:srgbClr val="FF9999"/>
                </a:solidFill>
                <a:effectLst/>
                <a:highlight>
                  <a:srgbClr val="000000"/>
                </a:highlight>
                <a:latin typeface="Verdana" panose="020B0604030504040204" pitchFamily="34" charset="0"/>
              </a:rPr>
              <a:t>tagname</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endParaRPr kumimoji="0" lang="en-US" altLang="en-US" sz="1200" b="0" i="0" u="none" strike="noStrike" cap="none" normalizeH="0" baseline="0" dirty="0">
              <a:ln>
                <a:noFill/>
              </a:ln>
              <a:solidFill>
                <a:schemeClr val="tx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DDDDD"/>
                </a:solidFill>
                <a:effectLst/>
                <a:highlight>
                  <a:srgbClr val="000000"/>
                </a:highlight>
                <a:latin typeface="Verdana" panose="020B0604030504040204" pitchFamily="34" charset="0"/>
              </a:rPr>
              <a:t>Examples of some HTML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a:ln>
                  <a:noFill/>
                </a:ln>
                <a:solidFill>
                  <a:srgbClr val="FF9999"/>
                </a:solidFill>
                <a:effectLst/>
                <a:highlight>
                  <a:srgbClr val="000000"/>
                </a:highlight>
                <a:latin typeface="Verdana" panose="020B0604030504040204" pitchFamily="34" charset="0"/>
              </a:rPr>
              <a:t>h1</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r>
              <a:rPr kumimoji="0" lang="en-US" altLang="en-US" sz="3200" b="0" i="0" u="none" strike="noStrike" cap="none" normalizeH="0" baseline="0" dirty="0">
                <a:ln>
                  <a:noFill/>
                </a:ln>
                <a:solidFill>
                  <a:srgbClr val="DDDDDD"/>
                </a:solidFill>
                <a:effectLst/>
                <a:highlight>
                  <a:srgbClr val="000000"/>
                </a:highlight>
                <a:latin typeface="Verdana" panose="020B0604030504040204" pitchFamily="34" charset="0"/>
              </a:rPr>
              <a:t>My First Heading</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a:ln>
                  <a:noFill/>
                </a:ln>
                <a:solidFill>
                  <a:srgbClr val="FF9999"/>
                </a:solidFill>
                <a:effectLst/>
                <a:highlight>
                  <a:srgbClr val="000000"/>
                </a:highlight>
                <a:latin typeface="Verdana" panose="020B0604030504040204" pitchFamily="34" charset="0"/>
              </a:rPr>
              <a:t>/h1</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a:ln>
                  <a:noFill/>
                </a:ln>
                <a:solidFill>
                  <a:srgbClr val="FF9999"/>
                </a:solidFill>
                <a:effectLst/>
                <a:highlight>
                  <a:srgbClr val="000000"/>
                </a:highlight>
                <a:latin typeface="Verdana" panose="020B0604030504040204" pitchFamily="34" charset="0"/>
              </a:rPr>
              <a:t>p</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r>
              <a:rPr kumimoji="0" lang="en-US" altLang="en-US" sz="3200" b="0" i="0" u="none" strike="noStrike" cap="none" normalizeH="0" baseline="0" dirty="0">
                <a:ln>
                  <a:noFill/>
                </a:ln>
                <a:solidFill>
                  <a:srgbClr val="DDDDDD"/>
                </a:solidFill>
                <a:effectLst/>
                <a:highlight>
                  <a:srgbClr val="000000"/>
                </a:highlight>
                <a:latin typeface="Verdana" panose="020B0604030504040204" pitchFamily="34" charset="0"/>
              </a:rPr>
              <a:t>My first paragraph.</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&lt;</a:t>
            </a:r>
            <a:r>
              <a:rPr kumimoji="0" lang="en-US" altLang="en-US" sz="3200" b="0" i="0" u="none" strike="noStrike" cap="none" normalizeH="0" baseline="0" dirty="0">
                <a:ln>
                  <a:noFill/>
                </a:ln>
                <a:solidFill>
                  <a:srgbClr val="FF9999"/>
                </a:solidFill>
                <a:effectLst/>
                <a:highlight>
                  <a:srgbClr val="000000"/>
                </a:highlight>
                <a:latin typeface="Verdana" panose="020B0604030504040204" pitchFamily="34" charset="0"/>
              </a:rPr>
              <a:t>/p</a:t>
            </a:r>
            <a:r>
              <a:rPr kumimoji="0" lang="en-US" altLang="en-US" sz="3200" b="0" i="0" u="none" strike="noStrike" cap="none" normalizeH="0" baseline="0" dirty="0">
                <a:ln>
                  <a:noFill/>
                </a:ln>
                <a:solidFill>
                  <a:srgbClr val="88CCBB"/>
                </a:solidFill>
                <a:effectLst/>
                <a:highlight>
                  <a:srgbClr val="000000"/>
                </a:highlight>
                <a:latin typeface="Verdana" panose="020B0604030504040204" pitchFamily="34" charset="0"/>
              </a:rPr>
              <a:t>&gt;</a:t>
            </a:r>
            <a:endParaRPr kumimoji="0" lang="en-US" altLang="en-US" sz="3600" b="0" i="0" u="none" strike="noStrike" cap="none" normalizeH="0" baseline="0" dirty="0">
              <a:ln>
                <a:noFill/>
              </a:ln>
              <a:solidFill>
                <a:schemeClr val="tx1"/>
              </a:solidFill>
              <a:effectLst/>
              <a:highlight>
                <a:srgbClr val="000000"/>
              </a:highlight>
              <a:latin typeface="Arial" panose="020B0604020202020204" pitchFamily="34" charset="0"/>
            </a:endParaRPr>
          </a:p>
          <a:p>
            <a:endParaRPr lang="en-IN" dirty="0">
              <a:highlight>
                <a:srgbClr val="000000"/>
              </a:highlight>
            </a:endParaRPr>
          </a:p>
        </p:txBody>
      </p:sp>
    </p:spTree>
    <p:extLst>
      <p:ext uri="{BB962C8B-B14F-4D97-AF65-F5344CB8AC3E}">
        <p14:creationId xmlns:p14="http://schemas.microsoft.com/office/powerpoint/2010/main" val="143918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731-8014-5F16-8A0F-6C9D5273E3EB}"/>
              </a:ext>
            </a:extLst>
          </p:cNvPr>
          <p:cNvSpPr>
            <a:spLocks noGrp="1"/>
          </p:cNvSpPr>
          <p:nvPr>
            <p:ph type="title"/>
          </p:nvPr>
        </p:nvSpPr>
        <p:spPr>
          <a:xfrm>
            <a:off x="1066800" y="683767"/>
            <a:ext cx="10058400" cy="1450757"/>
          </a:xfrm>
        </p:spPr>
        <p:txBody>
          <a:bodyPr>
            <a:normAutofit fontScale="90000"/>
          </a:bodyPr>
          <a:lstStyle/>
          <a:p>
            <a:r>
              <a:rPr kumimoji="0" lang="en-US" altLang="en-US" sz="4800" b="1" i="0" u="none" strike="noStrike" cap="none" normalizeH="0" baseline="0" dirty="0">
                <a:ln>
                  <a:noFill/>
                </a:ln>
                <a:solidFill>
                  <a:srgbClr val="0A0A08"/>
                </a:solidFill>
                <a:effectLst/>
                <a:latin typeface="Lato" panose="020F0502020204030203" pitchFamily="34" charset="0"/>
              </a:rPr>
              <a:t>How to Add HTML Headings To Your Web Page</a:t>
            </a:r>
            <a:br>
              <a:rPr kumimoji="0" lang="en-US" altLang="en-US" sz="4800" b="1" i="0" u="none" strike="noStrike" cap="none" normalizeH="0" baseline="0" dirty="0">
                <a:ln>
                  <a:noFill/>
                </a:ln>
                <a:solidFill>
                  <a:srgbClr val="0A0A08"/>
                </a:solidFill>
                <a:effectLst/>
                <a:latin typeface="Lato" panose="020F0502020204030203" pitchFamily="34" charset="0"/>
              </a:rPr>
            </a:br>
            <a:endParaRPr lang="en-IN" dirty="0"/>
          </a:p>
        </p:txBody>
      </p:sp>
      <p:sp>
        <p:nvSpPr>
          <p:cNvPr id="4" name="Rectangle 1">
            <a:extLst>
              <a:ext uri="{FF2B5EF4-FFF2-40B4-BE49-F238E27FC236}">
                <a16:creationId xmlns:a16="http://schemas.microsoft.com/office/drawing/2014/main" id="{1D16D6B0-3015-7C3F-739E-1103B97BC345}"/>
              </a:ext>
            </a:extLst>
          </p:cNvPr>
          <p:cNvSpPr>
            <a:spLocks noGrp="1" noChangeArrowheads="1"/>
          </p:cNvSpPr>
          <p:nvPr>
            <p:ph idx="1"/>
          </p:nvPr>
        </p:nvSpPr>
        <p:spPr bwMode="auto">
          <a:xfrm>
            <a:off x="1183218" y="2134524"/>
            <a:ext cx="10058400" cy="215443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ato" panose="020F0502020204030203" pitchFamily="34" charset="0"/>
              </a:rPr>
              <a:t>In HTML, </a:t>
            </a:r>
            <a:r>
              <a:rPr kumimoji="0" lang="en-US" altLang="en-US" sz="1400" b="0" i="0" u="none" strike="noStrike" cap="none" normalizeH="0" baseline="0" dirty="0">
                <a:ln>
                  <a:noFill/>
                </a:ln>
                <a:solidFill>
                  <a:srgbClr val="3F88C5"/>
                </a:solidFill>
                <a:effectLst/>
                <a:latin typeface="Lato" panose="020F0502020204030203" pitchFamily="34" charset="0"/>
                <a:hlinkClick r:id="rId2"/>
              </a:rPr>
              <a:t>headings</a:t>
            </a:r>
            <a:r>
              <a:rPr kumimoji="0" lang="en-US" altLang="en-US" sz="1400" b="0" i="0" u="none" strike="noStrike" cap="none" normalizeH="0" baseline="0" dirty="0">
                <a:ln>
                  <a:noFill/>
                </a:ln>
                <a:solidFill>
                  <a:srgbClr val="000000"/>
                </a:solidFill>
                <a:effectLst/>
                <a:latin typeface="Lato" panose="020F0502020204030203" pitchFamily="34" charset="0"/>
              </a:rPr>
              <a:t> are written in the following elements: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&lt;h1&gt;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&lt;h2&gt;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&lt;h3&gt;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&lt;h4&gt;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1828800" marR="0" lvl="4"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&lt;h5&gt;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1828800" marR="0" lvl="4"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&lt;h6&gt;</a:t>
            </a:r>
            <a:endParaRPr kumimoji="0" lang="en-US" altLang="en-US" sz="1400" b="0" i="0" u="none" strike="noStrike" cap="none" normalizeH="0" baseline="0" dirty="0">
              <a:ln>
                <a:noFill/>
              </a:ln>
              <a:solidFill>
                <a:srgbClr val="00000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ato" panose="020F0502020204030203" pitchFamily="34" charset="0"/>
              </a:rPr>
              <a:t>As you might have guessed </a:t>
            </a: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&lt;h1&gt;</a:t>
            </a:r>
            <a:r>
              <a:rPr kumimoji="0" lang="en-US" altLang="en-US" sz="1400" b="0" i="0" u="none" strike="noStrike" cap="none" normalizeH="0" baseline="0" dirty="0">
                <a:ln>
                  <a:noFill/>
                </a:ln>
                <a:solidFill>
                  <a:srgbClr val="000000"/>
                </a:solidFill>
                <a:effectLst/>
                <a:latin typeface="Lato" panose="020F0502020204030203" pitchFamily="34" charset="0"/>
              </a:rPr>
              <a:t> and </a:t>
            </a:r>
            <a:r>
              <a:rPr kumimoji="0" lang="en-US" altLang="en-US" sz="1400" b="0" i="0" u="none" strike="noStrike" cap="none" normalizeH="0" baseline="0" dirty="0">
                <a:ln>
                  <a:noFill/>
                </a:ln>
                <a:solidFill>
                  <a:srgbClr val="C7254E"/>
                </a:solidFill>
                <a:effectLst/>
                <a:latin typeface="Courier New" panose="02070309020205020404" pitchFamily="49" charset="0"/>
                <a:cs typeface="Courier New" panose="02070309020205020404" pitchFamily="49" charset="0"/>
              </a:rPr>
              <a:t>&lt;h2&gt;</a:t>
            </a:r>
            <a:r>
              <a:rPr kumimoji="0" lang="en-US" altLang="en-US" sz="1400" b="0" i="0" u="none" strike="noStrike" cap="none" normalizeH="0" baseline="0" dirty="0">
                <a:ln>
                  <a:noFill/>
                </a:ln>
                <a:solidFill>
                  <a:srgbClr val="000000"/>
                </a:solidFill>
                <a:effectLst/>
                <a:latin typeface="Lato" panose="020F0502020204030203" pitchFamily="34" charset="0"/>
              </a:rPr>
              <a:t> should be used for the most important titles,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ato" panose="020F0502020204030203" pitchFamily="34" charset="0"/>
              </a:rPr>
              <a:t>while the remaining tags should be used for sub-headings and less important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ato" panose="020F0502020204030203" pitchFamily="34"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470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9005-F852-C298-3090-B4B016AE33DA}"/>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8FBD56FC-B0FE-96B3-F90B-D74D6996FAC3}"/>
              </a:ext>
            </a:extLst>
          </p:cNvPr>
          <p:cNvSpPr>
            <a:spLocks noGrp="1"/>
          </p:cNvSpPr>
          <p:nvPr>
            <p:ph idx="1"/>
          </p:nvPr>
        </p:nvSpPr>
        <p:spPr/>
        <p:txBody>
          <a:bodyPr/>
          <a:lstStyle/>
          <a:p>
            <a:r>
              <a:rPr lang="en-US" b="0" dirty="0">
                <a:solidFill>
                  <a:schemeClr val="tx1">
                    <a:lumMod val="95000"/>
                    <a:lumOff val="5000"/>
                  </a:schemeClr>
                </a:solidFill>
                <a:effectLst/>
                <a:latin typeface="Consolas" panose="020B0609020204030204" pitchFamily="49" charset="0"/>
              </a:rPr>
              <a:t>&lt;!-- paired tag --&gt;</a:t>
            </a:r>
          </a:p>
          <a:p>
            <a:r>
              <a:rPr lang="en-US" b="0" dirty="0">
                <a:solidFill>
                  <a:schemeClr val="tx1">
                    <a:lumMod val="95000"/>
                    <a:lumOff val="5000"/>
                  </a:schemeClr>
                </a:solidFill>
                <a:effectLst/>
                <a:latin typeface="Consolas" panose="020B0609020204030204" pitchFamily="49" charset="0"/>
              </a:rPr>
              <a:t>&lt;div&gt;  This is my first html class &lt;/div&gt;</a:t>
            </a:r>
          </a:p>
          <a:p>
            <a:br>
              <a:rPr lang="en-US" b="0" dirty="0">
                <a:solidFill>
                  <a:schemeClr val="tx1">
                    <a:lumMod val="95000"/>
                    <a:lumOff val="5000"/>
                  </a:schemeClr>
                </a:solidFill>
                <a:effectLst/>
                <a:latin typeface="Consolas" panose="020B0609020204030204" pitchFamily="49" charset="0"/>
              </a:rPr>
            </a:br>
            <a:r>
              <a:rPr lang="en-US" b="0" dirty="0">
                <a:solidFill>
                  <a:schemeClr val="tx1">
                    <a:lumMod val="95000"/>
                    <a:lumOff val="5000"/>
                  </a:schemeClr>
                </a:solidFill>
                <a:effectLst/>
                <a:latin typeface="Consolas" panose="020B0609020204030204" pitchFamily="49" charset="0"/>
              </a:rPr>
              <a:t>&lt;!-- self closing tag --&gt;</a:t>
            </a:r>
          </a:p>
          <a:p>
            <a:r>
              <a:rPr lang="en-US" b="0" dirty="0">
                <a:solidFill>
                  <a:schemeClr val="tx1">
                    <a:lumMod val="95000"/>
                    <a:lumOff val="5000"/>
                  </a:schemeClr>
                </a:solidFill>
                <a:effectLst/>
                <a:latin typeface="Consolas" panose="020B0609020204030204" pitchFamily="49" charset="0"/>
              </a:rPr>
              <a:t>  &lt;input type="text"&gt; </a:t>
            </a:r>
          </a:p>
          <a:p>
            <a:endParaRPr lang="en-IN" dirty="0"/>
          </a:p>
        </p:txBody>
      </p:sp>
    </p:spTree>
    <p:extLst>
      <p:ext uri="{BB962C8B-B14F-4D97-AF65-F5344CB8AC3E}">
        <p14:creationId xmlns:p14="http://schemas.microsoft.com/office/powerpoint/2010/main" val="23676680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{A7A4BDBC-BD21-4B49-A8AB-6812E7FB5F08}tf56160789_win32</Template>
  <TotalTime>5745</TotalTime>
  <Words>1659</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Bookman Old Style</vt:lpstr>
      <vt:lpstr>Calibri</vt:lpstr>
      <vt:lpstr>Consolas</vt:lpstr>
      <vt:lpstr>Courier New</vt:lpstr>
      <vt:lpstr>Franklin Gothic Book</vt:lpstr>
      <vt:lpstr>Inter</vt:lpstr>
      <vt:lpstr>Lato</vt:lpstr>
      <vt:lpstr>Nunito</vt:lpstr>
      <vt:lpstr>Segoe UI</vt:lpstr>
      <vt:lpstr>var(--font-code)</vt:lpstr>
      <vt:lpstr>Verdana</vt:lpstr>
      <vt:lpstr>1_RetrospectVTI</vt:lpstr>
      <vt:lpstr>Full Front-End Course </vt:lpstr>
      <vt:lpstr>ALL I WANT YOUR TIME AND NO PRE-REQUISITES KNOWLEGDE.”</vt:lpstr>
      <vt:lpstr>THE FRONT-END</vt:lpstr>
      <vt:lpstr>THE HTML</vt:lpstr>
      <vt:lpstr>HEAD AND BODY</vt:lpstr>
      <vt:lpstr>Meta Tag</vt:lpstr>
      <vt:lpstr>THE HTML ELEMENTS</vt:lpstr>
      <vt:lpstr>How to Add HTML Headings To Your Web Page </vt:lpstr>
      <vt:lpstr>Examples</vt:lpstr>
      <vt:lpstr>Today’s Topic</vt:lpstr>
      <vt:lpstr>What Are HTML Tags? </vt:lpstr>
      <vt:lpstr>What are HTML Attributes? </vt:lpstr>
      <vt:lpstr>HTML Editors </vt:lpstr>
      <vt:lpstr>PowerPoint Presentation</vt:lpstr>
      <vt:lpstr>The Anchor Tag </vt:lpstr>
      <vt:lpstr>The img tag</vt:lpstr>
      <vt:lpstr>HTML FORM</vt:lpstr>
      <vt:lpstr>PowerPoint Presentation</vt:lpstr>
      <vt:lpstr>TODAY’S TOPIC(4 JUNE)</vt:lpstr>
      <vt:lpstr>What is HTML &lt;form&gt;?</vt:lpstr>
      <vt:lpstr>PowerPoint Presentation</vt:lpstr>
      <vt:lpstr>FORM Syntax</vt:lpstr>
      <vt:lpstr>FORM ELEMENTS</vt:lpstr>
      <vt:lpstr>HTML List</vt:lpstr>
      <vt:lpstr>CLASS AND IDS</vt:lpstr>
      <vt:lpstr>LABELS </vt:lpstr>
      <vt:lpstr>DATALIST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Front-End Course</dc:title>
  <dc:creator>VIVEKANAND OJHA</dc:creator>
  <cp:lastModifiedBy>VIVEKANAND OJHA</cp:lastModifiedBy>
  <cp:revision>3</cp:revision>
  <dcterms:created xsi:type="dcterms:W3CDTF">2023-05-29T16:08:02Z</dcterms:created>
  <dcterms:modified xsi:type="dcterms:W3CDTF">2023-06-05T01:57:57Z</dcterms:modified>
</cp:coreProperties>
</file>