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</p:sldIdLst>
  <p:sldSz cx="9144000" cy="5143500" type="screen16x9"/>
  <p:notesSz cx="7772400" cy="100584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9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" Type="http://schemas.openxmlformats.org/officeDocument/2006/relationships/slide" Target="slides/slide1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6836AF43-98CF-4273-9D23-6A2EC516983D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260831C9-FEE2-4F7C-B002-15EA26225206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D4ECF517-8A0F-4DDE-90E8-840D00059BD9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4C124149-2BD6-4045-8C2C-13D056A42DC5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9A5ED31F-CA34-4AA3-98B5-ECC39B5018EA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035B351A-C8F6-43F1-8B02-79021FC267AD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78028F99-DB81-4A95-B22D-5775B4C3E3A1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933529DD-8428-45C6-B4EF-DB15EFCF0402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EFC65498-738B-413A-A074-72C1ED192B8C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9FFC5269-A6FE-499D-A823-F0A9E3BF2B35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1847232C-0A28-4C43-A977-1D34EF7D9C46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5E85DE7F-E0F0-4181-B75B-577B6328C167}" type="slidenum">
              <a:t>‹#›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ACEF8EF8-F7C1-4617-A51D-4A26B53C6639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0CA11AF9-871E-4585-8BC1-86FF4C41B908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6B121245-4284-46B8-A8D8-031A3CDA5E4F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371F58B5-F780-4FC5-95A5-7ADF377148DC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67A4020A-3468-4DA1-88B8-220603A8D0C6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686A92E-E1AA-4AE2-A5E9-4CA643AC5C93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90D09F69-7F84-4C69-B470-9B4D213E2C08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5F27F50-A2B1-4C35-BB4C-8103854C9F35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EB678DBB-7785-4D93-B3C2-EDAC36DAD82F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1039C80-891D-4C5A-B7A3-66CC4D2EBF7C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7AB1D6C-1AB0-4389-8B7C-340F41E7A26F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19E65716-FFF8-4E0D-B054-90E4D7C18023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_rels/slideMaster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4.xml"/><Relationship Id="rId13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ftr" idx="1"/>
          </p:nvPr>
        </p:nvSpPr>
        <p:spPr>
          <a:xfrm>
            <a:off x="3108960" y="4783320"/>
            <a:ext cx="2925360" cy="256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Noto Serif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Noto Serif"/>
              </a:rPr>
              <a:t> 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sldNum" idx="2"/>
          </p:nvPr>
        </p:nvSpPr>
        <p:spPr>
          <a:xfrm>
            <a:off x="6583680" y="4783320"/>
            <a:ext cx="2102400" cy="256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chemeClr val="dk1">
                    <a:tint val="75000"/>
                  </a:schemeClr>
                </a:solidFill>
                <a:latin typeface="Noto Serif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7F1D9359-4B47-4AEE-9693-671174EC0441}" type="slidenum">
              <a:rPr lang="en-US" sz="1400" b="0" strike="noStrike" spc="-1">
                <a:solidFill>
                  <a:schemeClr val="dk1">
                    <a:tint val="75000"/>
                  </a:schemeClr>
                </a:solidFill>
                <a:latin typeface="Noto Serif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latin typeface="Noto Serif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457200" y="4783320"/>
            <a:ext cx="2102400" cy="256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Noto Serif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Noto Serif"/>
              </a:rPr>
              <a:t> 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Noto Sans"/>
              </a:rPr>
              <a:t>Click to edit the title text format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0616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Noto Sans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Noto Sans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Noto Sans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Noto Sans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Noto Sans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Noto Sans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Noto Sans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4"/>
          </p:nvPr>
        </p:nvSpPr>
        <p:spPr>
          <a:xfrm>
            <a:off x="3108960" y="4783320"/>
            <a:ext cx="2925360" cy="256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Noto Serif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Noto Serif"/>
              </a:rPr>
              <a:t>&lt;footer&gt;</a:t>
            </a:r>
          </a:p>
        </p:txBody>
      </p:sp>
      <p:sp>
        <p:nvSpPr>
          <p:cNvPr id="42" name="PlaceHolder 2"/>
          <p:cNvSpPr>
            <a:spLocks noGrp="1"/>
          </p:cNvSpPr>
          <p:nvPr>
            <p:ph type="sldNum" idx="5"/>
          </p:nvPr>
        </p:nvSpPr>
        <p:spPr>
          <a:xfrm>
            <a:off x="6583680" y="4783320"/>
            <a:ext cx="2102400" cy="256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chemeClr val="dk1">
                    <a:tint val="75000"/>
                  </a:schemeClr>
                </a:solidFill>
                <a:latin typeface="Noto Serif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3F57FDBF-CC7D-4A60-BAE8-D0197D2B14EC}" type="slidenum">
              <a:rPr lang="en-US" sz="1400" b="0" strike="noStrike" spc="-1">
                <a:solidFill>
                  <a:schemeClr val="dk1">
                    <a:tint val="75000"/>
                  </a:schemeClr>
                </a:solidFill>
                <a:latin typeface="Noto Serif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latin typeface="Noto Serif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6"/>
          </p:nvPr>
        </p:nvSpPr>
        <p:spPr>
          <a:xfrm>
            <a:off x="457200" y="4783320"/>
            <a:ext cx="2102400" cy="256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Noto Serif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Noto Serif"/>
              </a:rPr>
              <a:t>&lt;date/time&gt;</a:t>
            </a: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Noto Sans"/>
              </a:rPr>
              <a:t>Click to edit the title text format</a:t>
            </a: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0616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Noto Sans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Noto Sans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Noto Sans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Noto Sans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Noto Sans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Noto Sans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Noto Sans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2417040" y="1536840"/>
            <a:ext cx="4898160" cy="123156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pos="0" algn="l"/>
              </a:tabLst>
            </a:pPr>
            <a:r>
              <a:rPr lang="en-US" sz="4000" b="0" strike="noStrike" spc="-1" dirty="0" err="1">
                <a:solidFill>
                  <a:schemeClr val="dk1"/>
                </a:solidFill>
                <a:latin typeface="Arial"/>
              </a:rPr>
              <a:t>Название</a:t>
            </a:r>
            <a:r>
              <a:rPr lang="en-US" sz="4000" b="0" strike="noStrike" spc="-197" dirty="0">
                <a:solidFill>
                  <a:schemeClr val="dk1"/>
                </a:solidFill>
                <a:latin typeface="Arial"/>
              </a:rPr>
              <a:t> </a:t>
            </a:r>
            <a:r>
              <a:rPr lang="en-US" sz="4000" b="0" strike="noStrike" spc="-12" dirty="0" err="1">
                <a:solidFill>
                  <a:schemeClr val="dk1"/>
                </a:solidFill>
                <a:latin typeface="Arial"/>
              </a:rPr>
              <a:t>проекта</a:t>
            </a:r>
            <a:endParaRPr lang="en-US" sz="4000" b="0" strike="noStrike" spc="-1" dirty="0">
              <a:solidFill>
                <a:srgbClr val="000000"/>
              </a:solidFill>
              <a:latin typeface="Noto Sans"/>
            </a:endParaRPr>
          </a:p>
        </p:txBody>
      </p:sp>
      <p:pic>
        <p:nvPicPr>
          <p:cNvPr id="84" name="object 4"/>
          <p:cNvPicPr/>
          <p:nvPr/>
        </p:nvPicPr>
        <p:blipFill>
          <a:blip r:embed="rId2"/>
          <a:stretch/>
        </p:blipFill>
        <p:spPr>
          <a:xfrm>
            <a:off x="7423200" y="115920"/>
            <a:ext cx="1376640" cy="1654200"/>
          </a:xfrm>
          <a:prstGeom prst="rect">
            <a:avLst/>
          </a:prstGeom>
          <a:ln w="0">
            <a:noFill/>
          </a:ln>
        </p:spPr>
      </p:pic>
      <p:sp>
        <p:nvSpPr>
          <p:cNvPr id="85" name="object 5"/>
          <p:cNvSpPr/>
          <p:nvPr/>
        </p:nvSpPr>
        <p:spPr>
          <a:xfrm>
            <a:off x="984240" y="2513160"/>
            <a:ext cx="7340400" cy="622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US" sz="2000" b="0" strike="noStrike" spc="-1" dirty="0" err="1">
                <a:solidFill>
                  <a:srgbClr val="595959"/>
                </a:solidFill>
                <a:latin typeface="Arial"/>
              </a:rPr>
              <a:t>Одним</a:t>
            </a:r>
            <a:r>
              <a:rPr lang="en-US" sz="2000" b="0" strike="noStrike" spc="-60" dirty="0">
                <a:solidFill>
                  <a:srgbClr val="595959"/>
                </a:solidFill>
                <a:latin typeface="Arial"/>
              </a:rPr>
              <a:t> </a:t>
            </a:r>
            <a:r>
              <a:rPr lang="en-US" sz="2000" b="0" strike="noStrike" spc="-1" dirty="0" err="1">
                <a:solidFill>
                  <a:srgbClr val="595959"/>
                </a:solidFill>
                <a:latin typeface="Arial"/>
              </a:rPr>
              <a:t>предложением</a:t>
            </a:r>
            <a:r>
              <a:rPr lang="en-US" sz="2000" b="0" strike="noStrike" spc="-60" dirty="0">
                <a:solidFill>
                  <a:srgbClr val="595959"/>
                </a:solidFill>
                <a:latin typeface="Arial"/>
              </a:rPr>
              <a:t> </a:t>
            </a:r>
            <a:r>
              <a:rPr lang="en-US" sz="2000" b="0" strike="noStrike" spc="-1" dirty="0" err="1">
                <a:solidFill>
                  <a:srgbClr val="595959"/>
                </a:solidFill>
                <a:latin typeface="Arial"/>
              </a:rPr>
              <a:t>описание</a:t>
            </a:r>
            <a:r>
              <a:rPr lang="en-US" sz="2000" b="0" strike="noStrike" spc="-55" dirty="0">
                <a:solidFill>
                  <a:srgbClr val="595959"/>
                </a:solidFill>
                <a:latin typeface="Arial"/>
              </a:rPr>
              <a:t> </a:t>
            </a:r>
            <a:r>
              <a:rPr lang="en-US" sz="2000" b="0" strike="noStrike" spc="-1" dirty="0" err="1">
                <a:solidFill>
                  <a:srgbClr val="595959"/>
                </a:solidFill>
                <a:latin typeface="Arial"/>
              </a:rPr>
              <a:t>проекта</a:t>
            </a:r>
            <a:r>
              <a:rPr lang="en-US" sz="2000" b="0" strike="noStrike" spc="-60" dirty="0">
                <a:solidFill>
                  <a:srgbClr val="595959"/>
                </a:solidFill>
                <a:latin typeface="Arial"/>
              </a:rPr>
              <a:t> </a:t>
            </a:r>
            <a:r>
              <a:rPr lang="en-US" sz="2000" b="0" strike="noStrike" spc="-1" dirty="0">
                <a:solidFill>
                  <a:srgbClr val="595959"/>
                </a:solidFill>
                <a:latin typeface="Arial"/>
              </a:rPr>
              <a:t>/</a:t>
            </a:r>
            <a:r>
              <a:rPr lang="en-US" sz="2000" b="0" strike="noStrike" spc="-66" dirty="0">
                <a:solidFill>
                  <a:srgbClr val="595959"/>
                </a:solidFill>
                <a:latin typeface="Arial"/>
              </a:rPr>
              <a:t> </a:t>
            </a:r>
            <a:r>
              <a:rPr lang="en-US" sz="2000" b="0" strike="noStrike" spc="-1" dirty="0" err="1">
                <a:solidFill>
                  <a:srgbClr val="595959"/>
                </a:solidFill>
                <a:latin typeface="Arial"/>
              </a:rPr>
              <a:t>ключевая</a:t>
            </a:r>
            <a:r>
              <a:rPr lang="en-US" sz="2000" b="0" strike="noStrike" spc="-52" dirty="0">
                <a:solidFill>
                  <a:srgbClr val="595959"/>
                </a:solidFill>
                <a:latin typeface="Arial"/>
              </a:rPr>
              <a:t> </a:t>
            </a:r>
            <a:r>
              <a:rPr lang="en-US" sz="2000" b="0" strike="noStrike" spc="-12" dirty="0" err="1">
                <a:solidFill>
                  <a:srgbClr val="595959"/>
                </a:solidFill>
                <a:latin typeface="Arial"/>
              </a:rPr>
              <a:t>ценность</a:t>
            </a:r>
            <a:endParaRPr lang="en-US" sz="2000" b="0" strike="noStrike" spc="-1" dirty="0">
              <a:solidFill>
                <a:srgbClr val="000000"/>
              </a:solidFill>
              <a:latin typeface="Noto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390600" y="511200"/>
            <a:ext cx="7051680" cy="87120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pos="0" algn="l"/>
              </a:tabLst>
            </a:pPr>
            <a:r>
              <a:rPr lang="en-US" sz="2500" b="0" strike="noStrike" spc="-1">
                <a:solidFill>
                  <a:schemeClr val="dk1"/>
                </a:solidFill>
                <a:latin typeface="Arial"/>
              </a:rPr>
              <a:t>Инвестиционный</a:t>
            </a:r>
            <a:r>
              <a:rPr lang="en-US" sz="2500" b="0" strike="noStrike" spc="-151">
                <a:solidFill>
                  <a:schemeClr val="dk1"/>
                </a:solidFill>
                <a:latin typeface="Arial"/>
              </a:rPr>
              <a:t> </a:t>
            </a:r>
            <a:r>
              <a:rPr lang="en-US" sz="2500" b="0" strike="noStrike" spc="-12">
                <a:solidFill>
                  <a:schemeClr val="dk1"/>
                </a:solidFill>
                <a:latin typeface="Arial"/>
              </a:rPr>
              <a:t>раунд</a:t>
            </a:r>
            <a:endParaRPr lang="en-US" sz="25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03" name="object 3"/>
          <p:cNvSpPr/>
          <p:nvPr/>
        </p:nvSpPr>
        <p:spPr>
          <a:xfrm>
            <a:off x="390600" y="1231560"/>
            <a:ext cx="8295840" cy="18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Объем</a:t>
            </a:r>
            <a:r>
              <a:rPr lang="en-US" sz="1100" b="0" strike="noStrike" spc="-41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необходимых</a:t>
            </a:r>
            <a:r>
              <a:rPr lang="en-US" sz="1100" b="0" strike="noStrike" spc="-4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инвестиций,</a:t>
            </a:r>
            <a:r>
              <a:rPr lang="en-US" sz="1100" b="0" strike="noStrike" spc="-52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куда</a:t>
            </a:r>
            <a:r>
              <a:rPr lang="en-US" sz="1100" b="0" strike="noStrike" spc="-41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будут</a:t>
            </a:r>
            <a:r>
              <a:rPr lang="en-US" sz="1100" b="0" strike="noStrike" spc="-4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направлены</a:t>
            </a:r>
            <a:r>
              <a:rPr lang="en-US" sz="1100" b="0" strike="noStrike" spc="-4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2">
                <a:solidFill>
                  <a:srgbClr val="000000"/>
                </a:solidFill>
                <a:latin typeface="Arial"/>
              </a:rPr>
              <a:t>средства</a:t>
            </a: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390600" y="511200"/>
            <a:ext cx="7051680" cy="87120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pos="0" algn="l"/>
              </a:tabLst>
            </a:pPr>
            <a:r>
              <a:rPr lang="en-US" sz="2500" b="0" strike="noStrike" spc="-12">
                <a:solidFill>
                  <a:schemeClr val="dk1"/>
                </a:solidFill>
                <a:latin typeface="Arial"/>
              </a:rPr>
              <a:t>Roadmap</a:t>
            </a:r>
            <a:endParaRPr lang="en-US" sz="25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05" name="object 3"/>
          <p:cNvSpPr/>
          <p:nvPr/>
        </p:nvSpPr>
        <p:spPr>
          <a:xfrm>
            <a:off x="390600" y="1231560"/>
            <a:ext cx="8295840" cy="18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Цели</a:t>
            </a:r>
            <a:r>
              <a:rPr lang="en-US" sz="1100" b="0" strike="noStrike" spc="-35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проекта,</a:t>
            </a:r>
            <a:r>
              <a:rPr lang="en-US" sz="1100" b="0" strike="noStrike" spc="-41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2">
                <a:solidFill>
                  <a:srgbClr val="000000"/>
                </a:solidFill>
                <a:latin typeface="Arial"/>
              </a:rPr>
              <a:t>дедлайны</a:t>
            </a: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390600" y="511200"/>
            <a:ext cx="7051680" cy="87120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pos="0" algn="l"/>
              </a:tabLst>
            </a:pPr>
            <a:r>
              <a:rPr lang="en-US" sz="2500" b="0" strike="noStrike" spc="-12">
                <a:solidFill>
                  <a:schemeClr val="dk1"/>
                </a:solidFill>
                <a:latin typeface="Arial"/>
              </a:rPr>
              <a:t>Контакты</a:t>
            </a:r>
            <a:endParaRPr lang="en-US" sz="25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07" name="object 3"/>
          <p:cNvSpPr/>
          <p:nvPr/>
        </p:nvSpPr>
        <p:spPr>
          <a:xfrm>
            <a:off x="504720" y="1383840"/>
            <a:ext cx="8181720" cy="765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354960" indent="-342360">
              <a:lnSpc>
                <a:spcPct val="100000"/>
              </a:lnSpc>
              <a:spcBef>
                <a:spcPts val="99"/>
              </a:spcBef>
              <a:buClr>
                <a:srgbClr val="595959"/>
              </a:buClr>
              <a:buSzPct val="164000"/>
              <a:buFont typeface="Symbol"/>
              <a:buChar char=""/>
              <a:tabLst>
                <a:tab pos="354960" algn="l"/>
              </a:tabLst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ссылки</a:t>
            </a:r>
            <a:r>
              <a:rPr lang="en-US" sz="1100" b="0" strike="noStrike" spc="-4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на</a:t>
            </a:r>
            <a:r>
              <a:rPr lang="en-US" sz="1100" b="0" strike="noStrike" spc="-41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социальные</a:t>
            </a:r>
            <a:r>
              <a:rPr lang="en-US" sz="1100" b="0" strike="noStrike" spc="-35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сети</a:t>
            </a:r>
            <a:r>
              <a:rPr lang="en-US" sz="1100" b="0" strike="noStrike" spc="-4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(LinkedIn,</a:t>
            </a:r>
            <a:r>
              <a:rPr lang="en-US" sz="1100" b="0" strike="noStrike" spc="-4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Facebook,</a:t>
            </a:r>
            <a:r>
              <a:rPr lang="en-US" sz="1100" b="0" strike="noStrike" spc="-52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2">
                <a:solidFill>
                  <a:srgbClr val="000000"/>
                </a:solidFill>
                <a:latin typeface="Arial"/>
              </a:rPr>
              <a:t>Telegram)</a:t>
            </a: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  <a:p>
            <a:pPr marL="354960" indent="-342360">
              <a:lnSpc>
                <a:spcPct val="100000"/>
              </a:lnSpc>
              <a:spcBef>
                <a:spcPts val="286"/>
              </a:spcBef>
              <a:buClr>
                <a:srgbClr val="595959"/>
              </a:buClr>
              <a:buSzPct val="164000"/>
              <a:buFont typeface="Symbol"/>
              <a:buChar char=""/>
              <a:tabLst>
                <a:tab pos="354960" algn="l"/>
              </a:tabLst>
            </a:pPr>
            <a:r>
              <a:rPr lang="en-US" sz="1100" b="0" strike="noStrike" spc="-12">
                <a:solidFill>
                  <a:srgbClr val="000000"/>
                </a:solidFill>
                <a:latin typeface="Arial"/>
              </a:rPr>
              <a:t>Телефон</a:t>
            </a: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  <a:p>
            <a:pPr marL="354960" indent="-342360">
              <a:lnSpc>
                <a:spcPct val="100000"/>
              </a:lnSpc>
              <a:spcBef>
                <a:spcPts val="170"/>
              </a:spcBef>
              <a:buClr>
                <a:srgbClr val="595959"/>
              </a:buClr>
              <a:buSzPct val="164000"/>
              <a:buFont typeface="Symbol"/>
              <a:buChar char=""/>
              <a:tabLst>
                <a:tab pos="354960" algn="l"/>
              </a:tabLst>
            </a:pPr>
            <a:r>
              <a:rPr lang="en-US" sz="1100" b="0" strike="noStrike" spc="-21">
                <a:solidFill>
                  <a:srgbClr val="000000"/>
                </a:solidFill>
                <a:latin typeface="Arial"/>
              </a:rPr>
              <a:t>Почта</a:t>
            </a: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  <a:p>
            <a:pPr marL="354960" indent="-342360">
              <a:lnSpc>
                <a:spcPct val="100000"/>
              </a:lnSpc>
              <a:spcBef>
                <a:spcPts val="190"/>
              </a:spcBef>
              <a:buClr>
                <a:srgbClr val="595959"/>
              </a:buClr>
              <a:buSzPct val="164000"/>
              <a:buFont typeface="Symbol"/>
              <a:buChar char=""/>
              <a:tabLst>
                <a:tab pos="354960" algn="l"/>
              </a:tabLst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Ссылка</a:t>
            </a:r>
            <a:r>
              <a:rPr lang="en-US" sz="1100" b="0" strike="noStrike" spc="-2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на</a:t>
            </a:r>
            <a:r>
              <a:rPr lang="en-US" sz="1100" b="0" strike="noStrike" spc="-2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сайт</a:t>
            </a:r>
            <a:r>
              <a:rPr lang="en-US" sz="1100" b="0" strike="noStrike" spc="-2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2">
                <a:solidFill>
                  <a:srgbClr val="000000"/>
                </a:solidFill>
                <a:latin typeface="Arial"/>
              </a:rPr>
              <a:t>проекта</a:t>
            </a: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57200"/>
            <a:ext cx="4572000" cy="914400"/>
          </a:xfrm>
        </p:spPr>
        <p:txBody>
          <a:bodyPr/>
          <a:lstStyle/>
          <a:p>
            <a:r>
              <a:rPr sz="2500">
                <a:latin typeface="Arial"/>
              </a:rPr>
              <a:t>Название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914400" y="1143000"/>
            <a:ext cx="6400800" cy="3657600"/>
          </a:xfrm>
        </p:spPr>
        <p:txBody>
          <a:bodyPr/>
          <a:lstStyle/>
          <a:p>
            <a:r>
              <a:rPr sz="1100">
                <a:latin typeface="Arial"/>
              </a:rPr>
              <a:t>vfafdv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57200"/>
            <a:ext cx="4572000" cy="914400"/>
          </a:xfrm>
        </p:spPr>
        <p:txBody>
          <a:bodyPr/>
          <a:lstStyle/>
          <a:p>
            <a:r>
              <a:rPr sz="2500">
                <a:latin typeface="Arial"/>
              </a:rPr>
              <a:t>Проблема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914400" y="1143000"/>
            <a:ext cx="6400800" cy="3657600"/>
          </a:xfrm>
        </p:spPr>
        <p:txBody>
          <a:bodyPr/>
          <a:lstStyle/>
          <a:p>
            <a:r>
              <a:rPr sz="1100">
                <a:latin typeface="Arial"/>
              </a:rPr>
              <a:t>adfdvfad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57200"/>
            <a:ext cx="4572000" cy="914400"/>
          </a:xfrm>
        </p:spPr>
        <p:txBody>
          <a:bodyPr/>
          <a:lstStyle/>
          <a:p>
            <a:r>
              <a:rPr sz="2500">
                <a:latin typeface="Arial"/>
              </a:rPr>
              <a:t>Описание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914400" y="1143000"/>
            <a:ext cx="6400800" cy="3657600"/>
          </a:xfrm>
        </p:spPr>
        <p:txBody>
          <a:bodyPr/>
          <a:lstStyle/>
          <a:p>
            <a:r>
              <a:rPr sz="1100">
                <a:latin typeface="Arial"/>
              </a:rPr>
              <a:t>vfadvdv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57200"/>
            <a:ext cx="4572000" cy="914400"/>
          </a:xfrm>
        </p:spPr>
        <p:txBody>
          <a:bodyPr/>
          <a:lstStyle/>
          <a:p>
            <a:r>
              <a:rPr sz="2500">
                <a:latin typeface="Arial"/>
              </a:rPr>
              <a:t>Решение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914400" y="1143000"/>
            <a:ext cx="6400800" cy="3657600"/>
          </a:xfrm>
        </p:spPr>
        <p:txBody>
          <a:bodyPr/>
          <a:lstStyle/>
          <a:p>
            <a:r>
              <a:rPr sz="1100">
                <a:latin typeface="Arial"/>
              </a:rPr>
              <a:t>davdfvdav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57200"/>
            <a:ext cx="4572000" cy="914400"/>
          </a:xfrm>
        </p:spPr>
        <p:txBody>
          <a:bodyPr/>
          <a:lstStyle/>
          <a:p>
            <a:r>
              <a:rPr sz="2500">
                <a:latin typeface="Arial"/>
              </a:rPr>
              <a:t>Размер рынка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914400" y="1143000"/>
            <a:ext cx="6400800" cy="3657600"/>
          </a:xfrm>
        </p:spPr>
        <p:txBody>
          <a:bodyPr/>
          <a:lstStyle/>
          <a:p>
            <a:r>
              <a:rPr sz="1100">
                <a:latin typeface="Arial"/>
              </a:rPr>
              <a:t>adfvdavdafv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57200"/>
            <a:ext cx="4572000" cy="914400"/>
          </a:xfrm>
        </p:spPr>
        <p:txBody>
          <a:bodyPr/>
          <a:lstStyle/>
          <a:p>
            <a:r>
              <a:rPr sz="2500">
                <a:latin typeface="Arial"/>
              </a:rPr>
              <a:t>Конкуренты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914400" y="1143000"/>
            <a:ext cx="6400800" cy="3657600"/>
          </a:xfrm>
        </p:spPr>
        <p:txBody>
          <a:bodyPr/>
          <a:lstStyle/>
          <a:p>
            <a:r>
              <a:rPr sz="1100">
                <a:latin typeface="Arial"/>
              </a:rPr>
              <a:t>dafvfdavvad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57200"/>
            <a:ext cx="4572000" cy="914400"/>
          </a:xfrm>
        </p:spPr>
        <p:txBody>
          <a:bodyPr/>
          <a:lstStyle/>
          <a:p>
            <a:r>
              <a:rPr sz="2500">
                <a:latin typeface="Arial"/>
              </a:rPr>
              <a:t>Бизнес модель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914400" y="1143000"/>
            <a:ext cx="6400800" cy="3657600"/>
          </a:xfrm>
        </p:spPr>
        <p:txBody>
          <a:bodyPr/>
          <a:lstStyle/>
          <a:p>
            <a:r>
              <a:rPr sz="1100">
                <a:latin typeface="Arial"/>
              </a:rPr>
              <a:t>vadfvadfv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390600" y="511200"/>
            <a:ext cx="7051680" cy="347782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pos="0" algn="l"/>
              </a:tabLst>
            </a:pPr>
            <a:r>
              <a:rPr lang="en-US" sz="2500" b="0" strike="noStrike" spc="-12" dirty="0" err="1">
                <a:solidFill>
                  <a:schemeClr val="dk1"/>
                </a:solidFill>
                <a:latin typeface="Arial"/>
              </a:rPr>
              <a:t>Проблема</a:t>
            </a:r>
            <a:endParaRPr lang="en-US" sz="2500" b="0" strike="noStrike" spc="-1" dirty="0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87" name="object 3"/>
          <p:cNvSpPr/>
          <p:nvPr/>
        </p:nvSpPr>
        <p:spPr>
          <a:xfrm>
            <a:off x="390600" y="2256797"/>
            <a:ext cx="8295840" cy="18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US" sz="1100" b="0" strike="noStrike" spc="-1" dirty="0" err="1">
                <a:solidFill>
                  <a:srgbClr val="000000"/>
                </a:solidFill>
                <a:latin typeface="Arial"/>
              </a:rPr>
              <a:t>Описание</a:t>
            </a:r>
            <a:r>
              <a:rPr lang="en-US" sz="1100" b="0" strike="noStrike" spc="-46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 dirty="0" err="1">
                <a:solidFill>
                  <a:srgbClr val="000000"/>
                </a:solidFill>
                <a:latin typeface="Arial"/>
              </a:rPr>
              <a:t>проблемы</a:t>
            </a:r>
            <a:r>
              <a:rPr lang="en-US" sz="1100" b="0" strike="noStrike" spc="-1" dirty="0">
                <a:solidFill>
                  <a:srgbClr val="000000"/>
                </a:solidFill>
                <a:latin typeface="Arial"/>
              </a:rPr>
              <a:t>,</a:t>
            </a:r>
            <a:r>
              <a:rPr lang="en-US" sz="1100" b="0" strike="noStrike" spc="-52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 dirty="0" err="1">
                <a:solidFill>
                  <a:srgbClr val="000000"/>
                </a:solidFill>
                <a:latin typeface="Arial"/>
              </a:rPr>
              <a:t>которую</a:t>
            </a:r>
            <a:r>
              <a:rPr lang="en-US" sz="1100" b="0" strike="noStrike" spc="-46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 dirty="0" err="1">
                <a:solidFill>
                  <a:srgbClr val="000000"/>
                </a:solidFill>
                <a:latin typeface="Arial"/>
              </a:rPr>
              <a:t>решает</a:t>
            </a:r>
            <a:r>
              <a:rPr lang="en-US" sz="1100" b="0" strike="noStrike" spc="-46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 dirty="0" err="1">
                <a:solidFill>
                  <a:srgbClr val="000000"/>
                </a:solidFill>
                <a:latin typeface="Arial"/>
              </a:rPr>
              <a:t>проект</a:t>
            </a:r>
            <a:r>
              <a:rPr lang="en-US" sz="1100" b="0" strike="noStrike" spc="-1" dirty="0">
                <a:solidFill>
                  <a:srgbClr val="000000"/>
                </a:solidFill>
                <a:latin typeface="Arial"/>
              </a:rPr>
              <a:t>,</a:t>
            </a:r>
            <a:r>
              <a:rPr lang="en-US" sz="1100" b="0" strike="noStrike" spc="-52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 dirty="0" err="1">
                <a:solidFill>
                  <a:srgbClr val="000000"/>
                </a:solidFill>
                <a:latin typeface="Arial"/>
              </a:rPr>
              <a:t>целевая</a:t>
            </a:r>
            <a:r>
              <a:rPr lang="en-US" sz="1100" b="0" strike="noStrike" spc="-46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2" dirty="0" err="1">
                <a:solidFill>
                  <a:srgbClr val="000000"/>
                </a:solidFill>
                <a:latin typeface="Arial"/>
              </a:rPr>
              <a:t>аудитория</a:t>
            </a:r>
            <a:endParaRPr lang="en-US" sz="1100" b="0" strike="noStrike" spc="-1" dirty="0">
              <a:solidFill>
                <a:srgbClr val="000000"/>
              </a:solidFill>
              <a:latin typeface="Noto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57200"/>
            <a:ext cx="4572000" cy="914400"/>
          </a:xfrm>
        </p:spPr>
        <p:txBody>
          <a:bodyPr/>
          <a:lstStyle/>
          <a:p>
            <a:r>
              <a:rPr sz="2500">
                <a:latin typeface="Arial"/>
              </a:rPr>
              <a:t>Трекшн и финансы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914400" y="1143000"/>
            <a:ext cx="6400800" cy="3657600"/>
          </a:xfrm>
        </p:spPr>
        <p:txBody>
          <a:bodyPr/>
          <a:lstStyle/>
          <a:p>
            <a:r>
              <a:rPr sz="1100">
                <a:latin typeface="Arial"/>
              </a:rPr>
              <a:t>avdfvdfv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57200"/>
            <a:ext cx="4572000" cy="914400"/>
          </a:xfrm>
        </p:spPr>
        <p:txBody>
          <a:bodyPr/>
          <a:lstStyle/>
          <a:p>
            <a:r>
              <a:rPr sz="2500">
                <a:latin typeface="Arial"/>
              </a:rPr>
              <a:t>Команда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914400" y="1143000"/>
            <a:ext cx="6400800" cy="3657600"/>
          </a:xfrm>
        </p:spPr>
        <p:txBody>
          <a:bodyPr/>
          <a:lstStyle/>
          <a:p>
            <a:r>
              <a:rPr sz="1100">
                <a:latin typeface="Arial"/>
              </a:rPr>
              <a:t>vdafvdafvadfv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57200"/>
            <a:ext cx="4572000" cy="914400"/>
          </a:xfrm>
        </p:spPr>
        <p:txBody>
          <a:bodyPr/>
          <a:lstStyle/>
          <a:p>
            <a:r>
              <a:rPr sz="2500">
                <a:latin typeface="Arial"/>
              </a:rPr>
              <a:t>Бекграунд, текущие инвесторы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914400" y="1143000"/>
            <a:ext cx="6400800" cy="3657600"/>
          </a:xfrm>
        </p:spPr>
        <p:txBody>
          <a:bodyPr/>
          <a:lstStyle/>
          <a:p>
            <a:r>
              <a:rPr sz="1100">
                <a:latin typeface="Arial"/>
              </a:rPr>
              <a:t>afdvadf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57200"/>
            <a:ext cx="4572000" cy="914400"/>
          </a:xfrm>
        </p:spPr>
        <p:txBody>
          <a:bodyPr/>
          <a:lstStyle/>
          <a:p>
            <a:r>
              <a:rPr sz="2500">
                <a:latin typeface="Arial"/>
              </a:rPr>
              <a:t>Объем необходимых инвестиций, куда будут направлены средства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914400" y="1143000"/>
            <a:ext cx="6400800" cy="3657600"/>
          </a:xfrm>
        </p:spPr>
        <p:txBody>
          <a:bodyPr/>
          <a:lstStyle/>
          <a:p>
            <a:r>
              <a:rPr sz="1100">
                <a:latin typeface="Arial"/>
              </a:rPr>
              <a:t>vadfvadfv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57200"/>
            <a:ext cx="4572000" cy="914400"/>
          </a:xfrm>
        </p:spPr>
        <p:txBody>
          <a:bodyPr/>
          <a:lstStyle/>
          <a:p>
            <a:r>
              <a:rPr sz="2500">
                <a:latin typeface="Arial"/>
              </a:rPr>
              <a:t>Роадмап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914400" y="1143000"/>
            <a:ext cx="6400800" cy="3657600"/>
          </a:xfrm>
        </p:spPr>
        <p:txBody>
          <a:bodyPr/>
          <a:lstStyle/>
          <a:p>
            <a:r>
              <a:rPr sz="1100">
                <a:latin typeface="Arial"/>
              </a:rPr>
              <a:t>avdfvafd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57200"/>
            <a:ext cx="4572000" cy="914400"/>
          </a:xfrm>
        </p:spPr>
        <p:txBody>
          <a:bodyPr/>
          <a:lstStyle/>
          <a:p>
            <a:r>
              <a:rPr sz="2500">
                <a:latin typeface="Arial"/>
              </a:rPr>
              <a:t>Контактная информация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914400" y="1143000"/>
            <a:ext cx="6400800" cy="3657600"/>
          </a:xfrm>
        </p:spPr>
        <p:txBody>
          <a:bodyPr/>
          <a:lstStyle/>
          <a:p>
            <a:r>
              <a:rPr sz="1100">
                <a:latin typeface="Arial"/>
              </a:rPr>
              <a:t>vadfvadfva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858" y="294686"/>
            <a:ext cx="815142" cy="114531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390600" y="511200"/>
            <a:ext cx="7051680" cy="87120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pos="0" algn="l"/>
              </a:tabLst>
            </a:pPr>
            <a:r>
              <a:rPr lang="en-US" sz="2500" b="0" strike="noStrike" spc="-1">
                <a:solidFill>
                  <a:schemeClr val="dk1"/>
                </a:solidFill>
                <a:latin typeface="Arial"/>
              </a:rPr>
              <a:t>Описание</a:t>
            </a:r>
            <a:r>
              <a:rPr lang="en-US" sz="2500" b="0" strike="noStrike" spc="-66">
                <a:solidFill>
                  <a:schemeClr val="dk1"/>
                </a:solidFill>
                <a:latin typeface="Arial"/>
              </a:rPr>
              <a:t> </a:t>
            </a:r>
            <a:r>
              <a:rPr lang="en-US" sz="2500" b="0" strike="noStrike" spc="-1">
                <a:solidFill>
                  <a:schemeClr val="dk1"/>
                </a:solidFill>
                <a:latin typeface="Arial"/>
              </a:rPr>
              <a:t>и</a:t>
            </a:r>
            <a:r>
              <a:rPr lang="en-US" sz="2500" b="0" strike="noStrike" spc="-60">
                <a:solidFill>
                  <a:schemeClr val="dk1"/>
                </a:solidFill>
                <a:latin typeface="Arial"/>
              </a:rPr>
              <a:t> </a:t>
            </a:r>
            <a:r>
              <a:rPr lang="en-US" sz="2500" b="0" strike="noStrike" spc="-1">
                <a:solidFill>
                  <a:schemeClr val="dk1"/>
                </a:solidFill>
                <a:latin typeface="Arial"/>
              </a:rPr>
              <a:t>ценностное</a:t>
            </a:r>
            <a:r>
              <a:rPr lang="en-US" sz="2500" b="0" strike="noStrike" spc="-60">
                <a:solidFill>
                  <a:schemeClr val="dk1"/>
                </a:solidFill>
                <a:latin typeface="Arial"/>
              </a:rPr>
              <a:t> </a:t>
            </a:r>
            <a:r>
              <a:rPr lang="en-US" sz="2500" b="0" strike="noStrike" spc="-1">
                <a:solidFill>
                  <a:schemeClr val="dk1"/>
                </a:solidFill>
                <a:latin typeface="Arial"/>
              </a:rPr>
              <a:t>предложение</a:t>
            </a:r>
            <a:r>
              <a:rPr lang="en-US" sz="2500" b="0" strike="noStrike" spc="-60">
                <a:solidFill>
                  <a:schemeClr val="dk1"/>
                </a:solidFill>
                <a:latin typeface="Arial"/>
              </a:rPr>
              <a:t> </a:t>
            </a:r>
            <a:r>
              <a:rPr lang="en-US" sz="2500" b="0" strike="noStrike" spc="-12">
                <a:solidFill>
                  <a:schemeClr val="dk1"/>
                </a:solidFill>
                <a:latin typeface="Arial"/>
              </a:rPr>
              <a:t>стартапа</a:t>
            </a:r>
            <a:endParaRPr lang="en-US" sz="25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390600" y="1414440"/>
            <a:ext cx="8295840" cy="2926080"/>
          </a:xfrm>
          <a:prstGeom prst="rect">
            <a:avLst/>
          </a:prstGeom>
          <a:noFill/>
          <a:ln w="0">
            <a:noFill/>
          </a:ln>
        </p:spPr>
        <p:txBody>
          <a:bodyPr lIns="0" tIns="3348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264"/>
              </a:spcBef>
              <a:buNone/>
              <a:tabLst>
                <a:tab pos="0" algn="l"/>
              </a:tabLst>
            </a:pPr>
            <a:r>
              <a:rPr lang="en-US" sz="1100" b="0" strike="noStrike" spc="-12">
                <a:solidFill>
                  <a:schemeClr val="dk1"/>
                </a:solidFill>
                <a:latin typeface="Arial"/>
              </a:rPr>
              <a:t>Например:</a:t>
            </a: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  <a:p>
            <a:pPr marL="171360" indent="0">
              <a:lnSpc>
                <a:spcPct val="100000"/>
              </a:lnSpc>
              <a:spcBef>
                <a:spcPts val="170"/>
              </a:spcBef>
              <a:buNone/>
              <a:tabLst>
                <a:tab pos="0" algn="l"/>
              </a:tabLst>
            </a:pP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Everytalent</a:t>
            </a:r>
            <a:r>
              <a:rPr lang="en-US" sz="1100" b="0" strike="noStrike" spc="-46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-</a:t>
            </a:r>
            <a:r>
              <a:rPr lang="en-US" sz="1100" b="0" strike="noStrike" spc="-35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2">
                <a:solidFill>
                  <a:schemeClr val="dk1"/>
                </a:solidFill>
                <a:latin typeface="Arial"/>
              </a:rPr>
              <a:t>AI-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powered</a:t>
            </a:r>
            <a:r>
              <a:rPr lang="en-US" sz="1100" b="0" strike="noStrike" spc="-41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Recruitment</a:t>
            </a:r>
            <a:r>
              <a:rPr lang="en-US" sz="1100" b="0" strike="noStrike" spc="-41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2">
                <a:solidFill>
                  <a:schemeClr val="dk1"/>
                </a:solidFill>
                <a:latin typeface="Arial"/>
              </a:rPr>
              <a:t>Platform.</a:t>
            </a: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  <a:p>
            <a:pPr marL="171360" indent="0">
              <a:lnSpc>
                <a:spcPct val="100000"/>
              </a:lnSpc>
              <a:spcBef>
                <a:spcPts val="414"/>
              </a:spcBef>
              <a:buNone/>
              <a:tabLst>
                <a:tab pos="0" algn="l"/>
              </a:tabLst>
            </a:pP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  <a:p>
            <a:pPr marL="469440" indent="-297720">
              <a:lnSpc>
                <a:spcPct val="100000"/>
              </a:lnSpc>
              <a:buClr>
                <a:srgbClr val="000000"/>
              </a:buClr>
              <a:buFont typeface="Times New Roman"/>
              <a:buChar char="●"/>
              <a:tabLst>
                <a:tab pos="469440" algn="l"/>
              </a:tabLst>
            </a:pP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Matches</a:t>
            </a:r>
            <a:r>
              <a:rPr lang="en-US" sz="1100" b="0" strike="noStrike" spc="-41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young</a:t>
            </a:r>
            <a:r>
              <a:rPr lang="en-US" sz="1100" b="0" strike="noStrike" spc="-35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talent</a:t>
            </a:r>
            <a:r>
              <a:rPr lang="en-US" sz="1100" b="0" strike="noStrike" spc="-46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with</a:t>
            </a:r>
            <a:r>
              <a:rPr lang="en-US" sz="1100" b="0" strike="noStrike" spc="-32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companies</a:t>
            </a:r>
            <a:r>
              <a:rPr lang="en-US" sz="1100" b="0" strike="noStrike" spc="-41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and</a:t>
            </a:r>
            <a:r>
              <a:rPr lang="en-US" sz="1100" b="0" strike="noStrike" spc="-35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jobs</a:t>
            </a:r>
            <a:r>
              <a:rPr lang="en-US" sz="1100" b="0" strike="noStrike" spc="-35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based</a:t>
            </a:r>
            <a:r>
              <a:rPr lang="en-US" sz="1100" b="0" strike="noStrike" spc="-35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on</a:t>
            </a:r>
            <a:r>
              <a:rPr lang="en-US" sz="1100" b="0" strike="noStrike" spc="-35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their</a:t>
            </a:r>
            <a:r>
              <a:rPr lang="en-US" sz="1100" b="0" strike="noStrike" spc="-41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assessment</a:t>
            </a:r>
            <a:r>
              <a:rPr lang="en-US" sz="1100" b="0" strike="noStrike" spc="-41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2">
                <a:solidFill>
                  <a:schemeClr val="dk1"/>
                </a:solidFill>
                <a:latin typeface="Arial"/>
              </a:rPr>
              <a:t>results</a:t>
            </a: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  <a:p>
            <a:pPr marL="469440" indent="-297720">
              <a:lnSpc>
                <a:spcPct val="100000"/>
              </a:lnSpc>
              <a:spcBef>
                <a:spcPts val="190"/>
              </a:spcBef>
              <a:buClr>
                <a:srgbClr val="000000"/>
              </a:buClr>
              <a:buFont typeface="Times New Roman"/>
              <a:buChar char="●"/>
              <a:tabLst>
                <a:tab pos="469440" algn="l"/>
              </a:tabLst>
            </a:pP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Motivates</a:t>
            </a:r>
            <a:r>
              <a:rPr lang="en-US" sz="1100" b="0" strike="noStrike" spc="-21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jobseekers</a:t>
            </a:r>
            <a:r>
              <a:rPr lang="en-US" sz="1100" b="0" strike="noStrike" spc="-21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with</a:t>
            </a:r>
            <a:r>
              <a:rPr lang="en-US" sz="1100" b="0" strike="noStrike" spc="-15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2">
                <a:solidFill>
                  <a:schemeClr val="dk1"/>
                </a:solidFill>
                <a:latin typeface="Arial"/>
              </a:rPr>
              <a:t>recommendations</a:t>
            </a:r>
            <a:r>
              <a:rPr lang="en-US" sz="1100" b="0" strike="noStrike" spc="-21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to</a:t>
            </a:r>
            <a:r>
              <a:rPr lang="en-US" sz="1100" b="0" strike="noStrike" spc="-15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turn</a:t>
            </a:r>
            <a:r>
              <a:rPr lang="en-US" sz="1100" b="0" strike="noStrike" spc="-15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2">
                <a:solidFill>
                  <a:schemeClr val="dk1"/>
                </a:solidFill>
                <a:latin typeface="Arial"/>
              </a:rPr>
              <a:t>weaknesses</a:t>
            </a:r>
            <a:r>
              <a:rPr lang="en-US" sz="1100" b="0" strike="noStrike" spc="-21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into</a:t>
            </a:r>
            <a:r>
              <a:rPr lang="en-US" sz="1100" b="0" strike="noStrike" spc="-15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2">
                <a:solidFill>
                  <a:schemeClr val="dk1"/>
                </a:solidFill>
                <a:latin typeface="Arial"/>
              </a:rPr>
              <a:t>strengths</a:t>
            </a: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  <a:p>
            <a:pPr marL="469440" indent="-297720">
              <a:lnSpc>
                <a:spcPct val="100000"/>
              </a:lnSpc>
              <a:spcBef>
                <a:spcPts val="170"/>
              </a:spcBef>
              <a:buClr>
                <a:srgbClr val="000000"/>
              </a:buClr>
              <a:buFont typeface="Times New Roman"/>
              <a:buChar char="●"/>
              <a:tabLst>
                <a:tab pos="469440" algn="l"/>
              </a:tabLst>
            </a:pP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Assesses</a:t>
            </a:r>
            <a:r>
              <a:rPr lang="en-US" sz="1100" b="0" strike="noStrike" spc="-26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and</a:t>
            </a:r>
            <a:r>
              <a:rPr lang="en-US" sz="1100" b="0" strike="noStrike" spc="-21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identifies</a:t>
            </a:r>
            <a:r>
              <a:rPr lang="en-US" sz="1100" b="0" strike="noStrike" spc="-32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the</a:t>
            </a:r>
            <a:r>
              <a:rPr lang="en-US" sz="1100" b="0" strike="noStrike" spc="-21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skills</a:t>
            </a:r>
            <a:r>
              <a:rPr lang="en-US" sz="1100" b="0" strike="noStrike" spc="-26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and</a:t>
            </a:r>
            <a:r>
              <a:rPr lang="en-US" sz="1100" b="0" strike="noStrike" spc="-26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2">
                <a:solidFill>
                  <a:schemeClr val="dk1"/>
                </a:solidFill>
                <a:latin typeface="Arial"/>
              </a:rPr>
              <a:t>competencies</a:t>
            </a:r>
            <a:r>
              <a:rPr lang="en-US" sz="1100" b="0" strike="noStrike" spc="-26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of</a:t>
            </a:r>
            <a:r>
              <a:rPr lang="en-US" sz="1100" b="0" strike="noStrike" spc="-35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chemeClr val="dk1"/>
                </a:solidFill>
                <a:latin typeface="Arial"/>
              </a:rPr>
              <a:t>job</a:t>
            </a:r>
            <a:r>
              <a:rPr lang="en-US" sz="1100" b="0" strike="noStrike" spc="-21">
                <a:solidFill>
                  <a:schemeClr val="dk1"/>
                </a:solidFill>
                <a:latin typeface="Arial"/>
              </a:rPr>
              <a:t> </a:t>
            </a:r>
            <a:r>
              <a:rPr lang="en-US" sz="1100" b="0" strike="noStrike" spc="-12">
                <a:solidFill>
                  <a:schemeClr val="dk1"/>
                </a:solidFill>
                <a:latin typeface="Arial"/>
              </a:rPr>
              <a:t>seekers</a:t>
            </a: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390600" y="511200"/>
            <a:ext cx="7051680" cy="87120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pos="0" algn="l"/>
              </a:tabLst>
            </a:pPr>
            <a:r>
              <a:rPr lang="en-US" sz="2500" b="0" strike="noStrike" spc="-12">
                <a:solidFill>
                  <a:schemeClr val="dk1"/>
                </a:solidFill>
                <a:latin typeface="Arial"/>
              </a:rPr>
              <a:t>Решение</a:t>
            </a:r>
            <a:endParaRPr lang="en-US" sz="25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91" name="object 3"/>
          <p:cNvSpPr/>
          <p:nvPr/>
        </p:nvSpPr>
        <p:spPr>
          <a:xfrm>
            <a:off x="390600" y="1231560"/>
            <a:ext cx="8295840" cy="18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Описание</a:t>
            </a:r>
            <a:r>
              <a:rPr lang="en-US" sz="1100" b="0" strike="noStrike" spc="-52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функционала</a:t>
            </a:r>
            <a:r>
              <a:rPr lang="en-US" sz="1100" b="0" strike="noStrike" spc="-52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продукт,</a:t>
            </a:r>
            <a:r>
              <a:rPr lang="en-US" sz="1100" b="0" strike="noStrike" spc="-60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как</a:t>
            </a:r>
            <a:r>
              <a:rPr lang="en-US" sz="1100" b="0" strike="noStrike" spc="-41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помогает</a:t>
            </a:r>
            <a:r>
              <a:rPr lang="en-US" sz="1100" b="0" strike="noStrike" spc="-55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закрыть</a:t>
            </a:r>
            <a:r>
              <a:rPr lang="en-US" sz="1100" b="0" strike="noStrike" spc="-52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потребности</a:t>
            </a:r>
            <a:r>
              <a:rPr lang="en-US" sz="1100" b="0" strike="noStrike" spc="-55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потенциального</a:t>
            </a:r>
            <a:r>
              <a:rPr lang="en-US" sz="1100" b="0" strike="noStrike" spc="-4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2">
                <a:solidFill>
                  <a:srgbClr val="000000"/>
                </a:solidFill>
                <a:latin typeface="Arial"/>
              </a:rPr>
              <a:t>клиента</a:t>
            </a: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390600" y="511200"/>
            <a:ext cx="7051680" cy="87120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pos="0" algn="l"/>
              </a:tabLst>
            </a:pPr>
            <a:r>
              <a:rPr lang="en-US" sz="2500" b="0" strike="noStrike" spc="-12">
                <a:solidFill>
                  <a:schemeClr val="dk1"/>
                </a:solidFill>
                <a:latin typeface="Arial"/>
              </a:rPr>
              <a:t>Рынок</a:t>
            </a:r>
            <a:endParaRPr lang="en-US" sz="25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93" name="object 3"/>
          <p:cNvSpPr/>
          <p:nvPr/>
        </p:nvSpPr>
        <p:spPr>
          <a:xfrm>
            <a:off x="390600" y="1231560"/>
            <a:ext cx="8295840" cy="18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Размер</a:t>
            </a:r>
            <a:r>
              <a:rPr lang="en-US" sz="1100" b="0" strike="noStrike" spc="-2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рынка.</a:t>
            </a:r>
            <a:r>
              <a:rPr lang="en-US" sz="1100" b="0" strike="noStrike" spc="-32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TAM</a:t>
            </a:r>
            <a:r>
              <a:rPr lang="en-US" sz="1100" b="0" strike="noStrike" spc="-2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-</a:t>
            </a:r>
            <a:r>
              <a:rPr lang="en-US" sz="1100" b="0" strike="noStrike" spc="-21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SAM</a:t>
            </a:r>
            <a:r>
              <a:rPr lang="en-US" sz="1100" b="0" strike="noStrike" spc="-2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-</a:t>
            </a:r>
            <a:r>
              <a:rPr lang="en-US" sz="1100" b="0" strike="noStrike" spc="-26">
                <a:solidFill>
                  <a:srgbClr val="000000"/>
                </a:solidFill>
                <a:latin typeface="Arial"/>
              </a:rPr>
              <a:t> SOM</a:t>
            </a: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390600" y="511200"/>
            <a:ext cx="7051680" cy="87120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pos="0" algn="l"/>
              </a:tabLst>
            </a:pPr>
            <a:r>
              <a:rPr lang="en-US" sz="2500" b="0" strike="noStrike" spc="-12">
                <a:solidFill>
                  <a:schemeClr val="dk1"/>
                </a:solidFill>
                <a:latin typeface="Arial"/>
              </a:rPr>
              <a:t>Конкуренты</a:t>
            </a:r>
            <a:endParaRPr lang="en-US" sz="25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95" name="object 3"/>
          <p:cNvSpPr/>
          <p:nvPr/>
        </p:nvSpPr>
        <p:spPr>
          <a:xfrm>
            <a:off x="390600" y="1231560"/>
            <a:ext cx="8295840" cy="18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Текущие</a:t>
            </a:r>
            <a:r>
              <a:rPr lang="en-US" sz="1100" b="0" strike="noStrike" spc="-55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конкуренты,</a:t>
            </a:r>
            <a:r>
              <a:rPr lang="en-US" sz="1100" b="0" strike="noStrike" spc="-60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ключевые</a:t>
            </a:r>
            <a:r>
              <a:rPr lang="en-US" sz="1100" b="0" strike="noStrike" spc="-52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конкурентные</a:t>
            </a:r>
            <a:r>
              <a:rPr lang="en-US" sz="1100" b="0" strike="noStrike" spc="-55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2">
                <a:solidFill>
                  <a:srgbClr val="000000"/>
                </a:solidFill>
                <a:latin typeface="Arial"/>
              </a:rPr>
              <a:t>преимущества</a:t>
            </a: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390600" y="511200"/>
            <a:ext cx="7051680" cy="87120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pos="0" algn="l"/>
              </a:tabLst>
            </a:pPr>
            <a:r>
              <a:rPr lang="en-US" sz="2500" b="0" strike="noStrike" spc="-21" dirty="0" err="1">
                <a:solidFill>
                  <a:schemeClr val="dk1"/>
                </a:solidFill>
                <a:latin typeface="Arial"/>
              </a:rPr>
              <a:t>Бизнес-</a:t>
            </a:r>
            <a:r>
              <a:rPr lang="en-US" sz="2500" b="0" strike="noStrike" spc="-1" dirty="0" err="1">
                <a:solidFill>
                  <a:schemeClr val="dk1"/>
                </a:solidFill>
                <a:latin typeface="Arial"/>
              </a:rPr>
              <a:t>модель</a:t>
            </a:r>
            <a:r>
              <a:rPr lang="en-US" sz="2500" b="0" strike="noStrike" spc="-21" dirty="0">
                <a:solidFill>
                  <a:schemeClr val="dk1"/>
                </a:solidFill>
                <a:latin typeface="Arial"/>
              </a:rPr>
              <a:t> </a:t>
            </a:r>
            <a:r>
              <a:rPr lang="en-US" sz="2500" b="0" strike="noStrike" spc="-1" dirty="0">
                <a:solidFill>
                  <a:schemeClr val="dk1"/>
                </a:solidFill>
                <a:latin typeface="Arial"/>
              </a:rPr>
              <a:t>и</a:t>
            </a:r>
            <a:r>
              <a:rPr lang="en-US" sz="2500" b="0" strike="noStrike" spc="-15" dirty="0">
                <a:solidFill>
                  <a:schemeClr val="dk1"/>
                </a:solidFill>
                <a:latin typeface="Arial"/>
              </a:rPr>
              <a:t> </a:t>
            </a:r>
            <a:r>
              <a:rPr lang="en-US" sz="2500" b="0" strike="noStrike" spc="-12" dirty="0" err="1">
                <a:solidFill>
                  <a:schemeClr val="dk1"/>
                </a:solidFill>
                <a:latin typeface="Arial"/>
              </a:rPr>
              <a:t>ценообразование</a:t>
            </a:r>
            <a:endParaRPr lang="en-US" sz="2500" b="0" strike="noStrike" spc="-1" dirty="0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97" name="object 3"/>
          <p:cNvSpPr/>
          <p:nvPr/>
        </p:nvSpPr>
        <p:spPr>
          <a:xfrm>
            <a:off x="390600" y="1231560"/>
            <a:ext cx="8295840" cy="18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US" sz="1100" b="0" strike="noStrike" spc="-12" dirty="0" err="1">
                <a:solidFill>
                  <a:srgbClr val="000000"/>
                </a:solidFill>
                <a:latin typeface="Arial"/>
              </a:rPr>
              <a:t>Бизнес-</a:t>
            </a:r>
            <a:r>
              <a:rPr lang="en-US" sz="1100" b="0" strike="noStrike" spc="-1" dirty="0" err="1">
                <a:solidFill>
                  <a:srgbClr val="000000"/>
                </a:solidFill>
                <a:latin typeface="Arial"/>
              </a:rPr>
              <a:t>модель</a:t>
            </a:r>
            <a:r>
              <a:rPr lang="en-US" sz="1100" b="0" strike="noStrike" spc="-32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 dirty="0" err="1">
                <a:solidFill>
                  <a:srgbClr val="000000"/>
                </a:solidFill>
                <a:latin typeface="Arial"/>
              </a:rPr>
              <a:t>стартапа</a:t>
            </a:r>
            <a:r>
              <a:rPr lang="en-US" sz="1100" b="0" strike="noStrike" spc="-1" dirty="0">
                <a:solidFill>
                  <a:srgbClr val="000000"/>
                </a:solidFill>
                <a:latin typeface="Arial"/>
              </a:rPr>
              <a:t>,</a:t>
            </a:r>
            <a:r>
              <a:rPr lang="en-US" sz="1100" b="0" strike="noStrike" spc="-4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 dirty="0" err="1">
                <a:solidFill>
                  <a:srgbClr val="000000"/>
                </a:solidFill>
                <a:latin typeface="Arial"/>
              </a:rPr>
              <a:t>тарифы</a:t>
            </a:r>
            <a:r>
              <a:rPr lang="en-US" sz="1100" b="0" strike="noStrike" spc="-1" dirty="0">
                <a:solidFill>
                  <a:srgbClr val="000000"/>
                </a:solidFill>
                <a:latin typeface="Arial"/>
              </a:rPr>
              <a:t>,</a:t>
            </a:r>
            <a:r>
              <a:rPr lang="en-US" sz="1100" b="0" strike="noStrike" spc="-4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 dirty="0" err="1">
                <a:solidFill>
                  <a:srgbClr val="000000"/>
                </a:solidFill>
                <a:latin typeface="Arial"/>
              </a:rPr>
              <a:t>условия</a:t>
            </a:r>
            <a:r>
              <a:rPr lang="en-US" sz="1100" b="0" strike="noStrike" spc="-26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 dirty="0" err="1">
                <a:solidFill>
                  <a:srgbClr val="000000"/>
                </a:solidFill>
                <a:latin typeface="Arial"/>
              </a:rPr>
              <a:t>для</a:t>
            </a:r>
            <a:r>
              <a:rPr lang="en-US" sz="1100" b="0" strike="noStrike" spc="-32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2" dirty="0" err="1">
                <a:solidFill>
                  <a:srgbClr val="000000"/>
                </a:solidFill>
                <a:latin typeface="Arial"/>
              </a:rPr>
              <a:t>клиентов</a:t>
            </a:r>
            <a:endParaRPr lang="en-US" sz="1100" b="0" strike="noStrike" spc="-1" dirty="0">
              <a:solidFill>
                <a:srgbClr val="000000"/>
              </a:solidFill>
              <a:latin typeface="Noto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390600" y="511200"/>
            <a:ext cx="7051680" cy="87120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pos="0" algn="l"/>
              </a:tabLst>
            </a:pPr>
            <a:r>
              <a:rPr lang="en-US" sz="2500" b="0" strike="noStrike" spc="-1">
                <a:solidFill>
                  <a:schemeClr val="dk1"/>
                </a:solidFill>
                <a:latin typeface="Arial"/>
              </a:rPr>
              <a:t>Трекшн</a:t>
            </a:r>
            <a:r>
              <a:rPr lang="en-US" sz="2500" b="0" strike="noStrike" spc="-32">
                <a:solidFill>
                  <a:schemeClr val="dk1"/>
                </a:solidFill>
                <a:latin typeface="Arial"/>
              </a:rPr>
              <a:t> </a:t>
            </a:r>
            <a:r>
              <a:rPr lang="en-US" sz="2500" b="0" strike="noStrike" spc="-1">
                <a:solidFill>
                  <a:schemeClr val="dk1"/>
                </a:solidFill>
                <a:latin typeface="Arial"/>
              </a:rPr>
              <a:t>и</a:t>
            </a:r>
            <a:r>
              <a:rPr lang="en-US" sz="2500" b="0" strike="noStrike" spc="-15">
                <a:solidFill>
                  <a:schemeClr val="dk1"/>
                </a:solidFill>
                <a:latin typeface="Arial"/>
              </a:rPr>
              <a:t> </a:t>
            </a:r>
            <a:r>
              <a:rPr lang="en-US" sz="2500" b="0" strike="noStrike" spc="-12">
                <a:solidFill>
                  <a:schemeClr val="dk1"/>
                </a:solidFill>
                <a:latin typeface="Arial"/>
              </a:rPr>
              <a:t>финансы</a:t>
            </a:r>
            <a:endParaRPr lang="en-US" sz="25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99" name="object 3"/>
          <p:cNvSpPr/>
          <p:nvPr/>
        </p:nvSpPr>
        <p:spPr>
          <a:xfrm>
            <a:off x="390600" y="1231560"/>
            <a:ext cx="8295840" cy="180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Трекшн,</a:t>
            </a:r>
            <a:r>
              <a:rPr lang="en-US" sz="1100" b="0" strike="noStrike" spc="-4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партнерства,</a:t>
            </a:r>
            <a:r>
              <a:rPr lang="en-US" sz="1100" b="0" strike="noStrike" spc="-4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выручка,</a:t>
            </a:r>
            <a:r>
              <a:rPr lang="en-US" sz="1100" b="0" strike="noStrike" spc="-4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количество</a:t>
            </a:r>
            <a:r>
              <a:rPr lang="en-US" sz="1100" b="0" strike="noStrike" spc="-41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клиентов,</a:t>
            </a:r>
            <a:r>
              <a:rPr lang="en-US" sz="1100" b="0" strike="noStrike" spc="-4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CAC</a:t>
            </a:r>
            <a:r>
              <a:rPr lang="en-US" sz="1100" b="0" strike="noStrike" spc="-32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-</a:t>
            </a:r>
            <a:r>
              <a:rPr lang="en-US" sz="1100" b="0" strike="noStrike" spc="-41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26">
                <a:solidFill>
                  <a:srgbClr val="000000"/>
                </a:solidFill>
                <a:latin typeface="Arial"/>
              </a:rPr>
              <a:t>LTV</a:t>
            </a: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390600" y="511200"/>
            <a:ext cx="7051680" cy="87120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pos="0" algn="l"/>
              </a:tabLst>
            </a:pPr>
            <a:r>
              <a:rPr lang="en-US" sz="2500" b="0" strike="noStrike" spc="-1">
                <a:solidFill>
                  <a:schemeClr val="dk1"/>
                </a:solidFill>
                <a:latin typeface="Arial"/>
              </a:rPr>
              <a:t>Команда</a:t>
            </a:r>
            <a:r>
              <a:rPr lang="en-US" sz="2500" b="0" strike="noStrike" spc="-66">
                <a:solidFill>
                  <a:schemeClr val="dk1"/>
                </a:solidFill>
                <a:latin typeface="Arial"/>
              </a:rPr>
              <a:t> </a:t>
            </a:r>
            <a:r>
              <a:rPr lang="en-US" sz="2500" b="0" strike="noStrike" spc="-1">
                <a:solidFill>
                  <a:schemeClr val="dk1"/>
                </a:solidFill>
                <a:latin typeface="Arial"/>
              </a:rPr>
              <a:t>+</a:t>
            </a:r>
            <a:r>
              <a:rPr lang="en-US" sz="2500" b="0" strike="noStrike" spc="-55">
                <a:solidFill>
                  <a:schemeClr val="dk1"/>
                </a:solidFill>
                <a:latin typeface="Arial"/>
              </a:rPr>
              <a:t> </a:t>
            </a:r>
            <a:r>
              <a:rPr lang="en-US" sz="2500" b="0" strike="noStrike" spc="-21">
                <a:solidFill>
                  <a:schemeClr val="dk1"/>
                </a:solidFill>
                <a:latin typeface="Arial"/>
              </a:rPr>
              <a:t>Борд</a:t>
            </a:r>
            <a:endParaRPr lang="en-US" sz="25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01" name="object 3"/>
          <p:cNvSpPr/>
          <p:nvPr/>
        </p:nvSpPr>
        <p:spPr>
          <a:xfrm>
            <a:off x="390600" y="1194840"/>
            <a:ext cx="8295840" cy="214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12600">
              <a:lnSpc>
                <a:spcPct val="121000"/>
              </a:lnSpc>
              <a:spcBef>
                <a:spcPts val="99"/>
              </a:spcBef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Команда</a:t>
            </a:r>
            <a:r>
              <a:rPr lang="en-US" sz="1100" b="0" strike="noStrike" spc="-32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проекта</a:t>
            </a:r>
            <a:r>
              <a:rPr lang="en-US" sz="1100" b="0" strike="noStrike" spc="-32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+</a:t>
            </a:r>
            <a:r>
              <a:rPr lang="en-US" sz="1100" b="0" strike="noStrike" spc="-41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2">
                <a:solidFill>
                  <a:srgbClr val="000000"/>
                </a:solidFill>
                <a:latin typeface="Arial"/>
              </a:rPr>
              <a:t>бэкграунд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Текущие</a:t>
            </a:r>
            <a:r>
              <a:rPr lang="en-US" sz="1100" b="0" strike="noStrike" spc="-46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инвесторы,</a:t>
            </a:r>
            <a:r>
              <a:rPr lang="en-US" sz="1100" b="0" strike="noStrike" spc="-52">
                <a:solidFill>
                  <a:srgbClr val="000000"/>
                </a:solidFill>
                <a:latin typeface="Arial"/>
              </a:rPr>
              <a:t> </a:t>
            </a:r>
            <a:r>
              <a:rPr lang="en-US" sz="1100" b="0" strike="noStrike" spc="-12">
                <a:solidFill>
                  <a:srgbClr val="000000"/>
                </a:solidFill>
                <a:latin typeface="Arial"/>
              </a:rPr>
              <a:t>эдвайзеры</a:t>
            </a:r>
            <a:endParaRPr lang="en-US" sz="1100" b="0" strike="noStrike" spc="-1">
              <a:solidFill>
                <a:srgbClr val="000000"/>
              </a:solidFill>
              <a:latin typeface="Noto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</TotalTime>
  <Words>160</Words>
  <Application>Microsoft Office PowerPoint</Application>
  <PresentationFormat>Экран (16:9)</PresentationFormat>
  <Paragraphs>32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12</vt:i4>
      </vt:variant>
    </vt:vector>
  </HeadingPairs>
  <TitlesOfParts>
    <vt:vector size="20" baseType="lpstr">
      <vt:lpstr>Arial</vt:lpstr>
      <vt:lpstr>Noto Sans</vt:lpstr>
      <vt:lpstr>Noto Serif</vt:lpstr>
      <vt:lpstr>Symbol</vt:lpstr>
      <vt:lpstr>Times New Roman</vt:lpstr>
      <vt:lpstr>Wingdings</vt:lpstr>
      <vt:lpstr>Office Theme</vt:lpstr>
      <vt:lpstr>Office Theme</vt:lpstr>
      <vt:lpstr>Название проекта</vt:lpstr>
      <vt:lpstr>Проблема</vt:lpstr>
      <vt:lpstr>Описание и ценностное предложение стартапа</vt:lpstr>
      <vt:lpstr>Решение</vt:lpstr>
      <vt:lpstr>Рынок</vt:lpstr>
      <vt:lpstr>Конкуренты</vt:lpstr>
      <vt:lpstr>Бизнес-модель и ценообразование</vt:lpstr>
      <vt:lpstr>Трекшн и финансы</vt:lpstr>
      <vt:lpstr>Команда + Борд</vt:lpstr>
      <vt:lpstr>Инвестиционный раунд</vt:lpstr>
      <vt:lpstr>Roadmap</vt:lpstr>
      <vt:lpstr>Контакты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Название проекта</dc:title>
  <dc:subject/>
  <dc:creator/>
  <dc:description/>
  <cp:lastModifiedBy>Александр</cp:lastModifiedBy>
  <cp:revision>9</cp:revision>
  <dcterms:created xsi:type="dcterms:W3CDTF">2023-08-25T21:39:58Z</dcterms:created>
  <dcterms:modified xsi:type="dcterms:W3CDTF">2023-08-26T15:40:20Z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2023-08-15T00:00:00Z</vt:filetime>
  </property>
  <property fmtid="{D5CDD505-2E9C-101B-9397-08002B2CF9AE}" pid="3" name="LastSaved">
    <vt:filetime>2023-08-25T00:00:00Z</vt:filetime>
  </property>
  <property fmtid="{D5CDD505-2E9C-101B-9397-08002B2CF9AE}" pid="4" name="PresentationFormat">
    <vt:lpwstr>On-screen Show (4:3)</vt:lpwstr>
  </property>
  <property fmtid="{D5CDD505-2E9C-101B-9397-08002B2CF9AE}" pid="5" name="Producer">
    <vt:lpwstr>macOS Версия 13.0 (Выпуск 22A380) Quartz PDFContext</vt:lpwstr>
  </property>
</Properties>
</file>