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Lexend SemiBold"/>
      <p:regular r:id="rId17"/>
      <p:bold r:id="rId18"/>
    </p:embeddedFont>
    <p:embeddedFont>
      <p:font typeface="Roboto"/>
      <p:regular r:id="rId19"/>
      <p:bold r:id="rId20"/>
      <p:italic r:id="rId21"/>
      <p:boldItalic r:id="rId22"/>
    </p:embeddedFont>
    <p:embeddedFont>
      <p:font typeface="Lexend"/>
      <p:regular r:id="rId23"/>
      <p:bold r:id="rId24"/>
    </p:embeddedFont>
    <p:embeddedFont>
      <p:font typeface="Merriweather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Lexend-bold.fntdata"/><Relationship Id="rId23" Type="http://schemas.openxmlformats.org/officeDocument/2006/relationships/font" Target="fonts/Lexend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erriweather-bold.fntdata"/><Relationship Id="rId25" Type="http://schemas.openxmlformats.org/officeDocument/2006/relationships/font" Target="fonts/Merriweather-regular.fntdata"/><Relationship Id="rId28" Type="http://schemas.openxmlformats.org/officeDocument/2006/relationships/font" Target="fonts/Merriweather-boldItalic.fntdata"/><Relationship Id="rId27" Type="http://schemas.openxmlformats.org/officeDocument/2006/relationships/font" Target="fonts/Merriweather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LexendSemiBold-regular.fntdata"/><Relationship Id="rId16" Type="http://schemas.openxmlformats.org/officeDocument/2006/relationships/slide" Target="slides/slide11.xml"/><Relationship Id="rId19" Type="http://schemas.openxmlformats.org/officeDocument/2006/relationships/font" Target="fonts/Roboto-regular.fntdata"/><Relationship Id="rId18" Type="http://schemas.openxmlformats.org/officeDocument/2006/relationships/font" Target="fonts/LexendSemiBold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0e854547f0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0e854547f0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broad generalization as I didn’t narrow it down to exact weeks of the school breaks, so in the future I will see if I can compare between weeks during the year.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The anova tests show that the month period (“school breaks” and “school months”) have a significant effect on the number of crimes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The t-test is significant, so this means that we can assume that the mean number of crimes during school break months are less than school months.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0e854547f0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0e854547f0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f08caaf8a9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f08caaf8a9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How many of you have witnessed a crime on Green Street?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First, I chose this dataset because the illini alerts make me more aware of crime on campus and I have heard of friends and acquaintances experiencing crime often.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f08caaf8a9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f08caaf8a9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0e854547f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0e854547f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086191522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086191522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Doesn’t seem to be much difference in the top nine weapons being used in crimes, however what is not shown is that the urbana dataset has a lot more types of weapons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086191522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086191522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Assuming that the NONE description actually involves a weapon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0e854547f0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0e854547f0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0e854547f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0e854547f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f48b4de50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f48b4de50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21.png"/><Relationship Id="rId5" Type="http://schemas.openxmlformats.org/officeDocument/2006/relationships/image" Target="../media/image18.png"/><Relationship Id="rId6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Relationship Id="rId4" Type="http://schemas.openxmlformats.org/officeDocument/2006/relationships/image" Target="../media/image9.png"/><Relationship Id="rId5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Relationship Id="rId4" Type="http://schemas.openxmlformats.org/officeDocument/2006/relationships/image" Target="../media/image12.png"/><Relationship Id="rId5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Lexend SemiBold"/>
                <a:ea typeface="Lexend SemiBold"/>
                <a:cs typeface="Lexend SemiBold"/>
                <a:sym typeface="Lexend SemiBold"/>
              </a:rPr>
              <a:t>Green Street Crime</a:t>
            </a:r>
            <a:endParaRPr sz="6000"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468275" y="1744885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Lida Tetyusheva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66" name="Google Shape;6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915323">
            <a:off x="-1096655" y="2797095"/>
            <a:ext cx="10538560" cy="754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-96775" y="2019171"/>
            <a:ext cx="9144003" cy="7545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4650" y="695351"/>
            <a:ext cx="3714152" cy="3512476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2"/>
          <p:cNvSpPr txBox="1"/>
          <p:nvPr/>
        </p:nvSpPr>
        <p:spPr>
          <a:xfrm>
            <a:off x="5191800" y="313925"/>
            <a:ext cx="3807300" cy="42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Anova Test for Significance of Effect Month has on amount of Crime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Summer Months vs. School Months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-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NOT significant. P-value = .522 &gt; .05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3455D8"/>
                </a:solidFill>
                <a:latin typeface="Roboto"/>
                <a:ea typeface="Roboto"/>
                <a:cs typeface="Roboto"/>
                <a:sym typeface="Roboto"/>
              </a:rPr>
              <a:t>School Break Months vs. School Months</a:t>
            </a:r>
            <a:endParaRPr b="1" sz="1300">
              <a:solidFill>
                <a:srgbClr val="3455D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3455D8"/>
              </a:buClr>
              <a:buSzPts val="1300"/>
              <a:buFont typeface="Roboto"/>
              <a:buChar char="-"/>
            </a:pPr>
            <a:r>
              <a:rPr b="1" lang="en" sz="1300">
                <a:solidFill>
                  <a:srgbClr val="3455D8"/>
                </a:solidFill>
                <a:latin typeface="Roboto"/>
                <a:ea typeface="Roboto"/>
                <a:cs typeface="Roboto"/>
                <a:sym typeface="Roboto"/>
              </a:rPr>
              <a:t>Significant! P-value = .0422 &lt; .05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Two-Sample T-test for Means at 95% Confidence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3455D8"/>
                </a:solidFill>
                <a:latin typeface="Roboto"/>
                <a:ea typeface="Roboto"/>
                <a:cs typeface="Roboto"/>
                <a:sym typeface="Roboto"/>
              </a:rPr>
              <a:t>School Break Months vs. School Months</a:t>
            </a:r>
            <a:endParaRPr b="1" sz="1300">
              <a:solidFill>
                <a:srgbClr val="3455D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3455D8"/>
              </a:buClr>
              <a:buSzPts val="1300"/>
              <a:buFont typeface="Roboto"/>
              <a:buChar char="-"/>
            </a:pPr>
            <a:r>
              <a:rPr b="1" lang="en" sz="1300">
                <a:solidFill>
                  <a:srgbClr val="3455D8"/>
                </a:solidFill>
                <a:latin typeface="Roboto"/>
                <a:ea typeface="Roboto"/>
                <a:cs typeface="Roboto"/>
                <a:sym typeface="Roboto"/>
              </a:rPr>
              <a:t>Significant! P-value = .02365 &lt; .05</a:t>
            </a:r>
            <a:endParaRPr>
              <a:solidFill>
                <a:srgbClr val="3455D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C232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/>
          <p:nvPr>
            <p:ph type="title"/>
          </p:nvPr>
        </p:nvSpPr>
        <p:spPr>
          <a:xfrm>
            <a:off x="205600" y="141400"/>
            <a:ext cx="6247800" cy="144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>
                <a:latin typeface="Lexend"/>
                <a:ea typeface="Lexend"/>
                <a:cs typeface="Lexend"/>
                <a:sym typeface="Lexend"/>
              </a:rPr>
              <a:t>What Next?</a:t>
            </a:r>
            <a:endParaRPr sz="46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57" name="Google Shape;157;p23"/>
          <p:cNvSpPr txBox="1"/>
          <p:nvPr/>
        </p:nvSpPr>
        <p:spPr>
          <a:xfrm>
            <a:off x="309325" y="1917375"/>
            <a:ext cx="4471800" cy="22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exend"/>
                <a:ea typeface="Lexend"/>
                <a:cs typeface="Lexend"/>
                <a:sym typeface="Lexend"/>
              </a:rPr>
              <a:t>Does Partying affect Crime on Green Street?</a:t>
            </a:r>
            <a:endParaRPr sz="1800">
              <a:latin typeface="Lexend"/>
              <a:ea typeface="Lexend"/>
              <a:cs typeface="Lexend"/>
              <a:sym typeface="Lexe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exend"/>
              <a:buChar char="-"/>
            </a:pPr>
            <a:r>
              <a:rPr lang="en" sz="1800">
                <a:latin typeface="Lexend"/>
                <a:ea typeface="Lexend"/>
                <a:cs typeface="Lexend"/>
                <a:sym typeface="Lexend"/>
              </a:rPr>
              <a:t>Bubble map</a:t>
            </a:r>
            <a:endParaRPr sz="1800">
              <a:latin typeface="Lexend"/>
              <a:ea typeface="Lexend"/>
              <a:cs typeface="Lexend"/>
              <a:sym typeface="Lexe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exend"/>
              <a:buChar char="-"/>
            </a:pPr>
            <a:r>
              <a:rPr lang="en" sz="1800">
                <a:latin typeface="Lexend"/>
                <a:ea typeface="Lexend"/>
                <a:cs typeface="Lexend"/>
                <a:sym typeface="Lexend"/>
              </a:rPr>
              <a:t>Narrow down tests to week by week</a:t>
            </a:r>
            <a:endParaRPr sz="1800">
              <a:latin typeface="Lexend"/>
              <a:ea typeface="Lexend"/>
              <a:cs typeface="Lexend"/>
              <a:sym typeface="Lexe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exend"/>
              <a:buChar char="-"/>
            </a:pPr>
            <a:r>
              <a:rPr lang="en" sz="1800">
                <a:latin typeface="Lexend"/>
                <a:ea typeface="Lexend"/>
                <a:cs typeface="Lexend"/>
                <a:sym typeface="Lexend"/>
              </a:rPr>
              <a:t>Time of Crimes</a:t>
            </a:r>
            <a:endParaRPr sz="18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8" name="Google Shape;15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6400" y="1925863"/>
            <a:ext cx="1449300" cy="144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9111706">
            <a:off x="7316469" y="1965403"/>
            <a:ext cx="1370209" cy="1370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32100" y="2495300"/>
            <a:ext cx="542250" cy="54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00975" y="2060100"/>
            <a:ext cx="435200" cy="43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311700" y="35067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Why Green Street?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0" y="3819900"/>
            <a:ext cx="49584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Char char="●"/>
            </a:pPr>
            <a:r>
              <a:rPr lang="en" sz="20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B</a:t>
            </a:r>
            <a:r>
              <a:rPr lang="en" sz="20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ars (</a:t>
            </a:r>
            <a:r>
              <a:rPr i="1" lang="en" sz="2000">
                <a:solidFill>
                  <a:srgbClr val="FF0000"/>
                </a:solidFill>
                <a:latin typeface="Merriweather"/>
                <a:ea typeface="Merriweather"/>
                <a:cs typeface="Merriweather"/>
                <a:sym typeface="Merriweather"/>
              </a:rPr>
              <a:t>red</a:t>
            </a:r>
            <a:r>
              <a:rPr lang="en" sz="20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)</a:t>
            </a:r>
            <a:endParaRPr sz="20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Char char="●"/>
            </a:pPr>
            <a:r>
              <a:rPr lang="en" sz="20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Apartment Complexes</a:t>
            </a:r>
            <a:endParaRPr sz="20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Char char="●"/>
            </a:pPr>
            <a:r>
              <a:rPr lang="en" sz="20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Tobacco Stores (</a:t>
            </a:r>
            <a:r>
              <a:rPr i="1" lang="en" sz="2000">
                <a:solidFill>
                  <a:srgbClr val="00FF00"/>
                </a:solidFill>
                <a:latin typeface="Merriweather"/>
                <a:ea typeface="Merriweather"/>
                <a:cs typeface="Merriweather"/>
                <a:sym typeface="Merriweather"/>
              </a:rPr>
              <a:t>g</a:t>
            </a:r>
            <a:r>
              <a:rPr i="1" lang="en" sz="2000">
                <a:solidFill>
                  <a:srgbClr val="00FF00"/>
                </a:solidFill>
                <a:latin typeface="Merriweather"/>
                <a:ea typeface="Merriweather"/>
                <a:cs typeface="Merriweather"/>
                <a:sym typeface="Merriweather"/>
              </a:rPr>
              <a:t>reen</a:t>
            </a:r>
            <a:r>
              <a:rPr lang="en" sz="20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) and Nuera</a:t>
            </a:r>
            <a:endParaRPr sz="20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73" name="Google Shape;73;p14"/>
          <p:cNvPicPr preferRelativeResize="0"/>
          <p:nvPr/>
        </p:nvPicPr>
        <p:blipFill rotWithShape="1">
          <a:blip r:embed="rId3">
            <a:alphaModFix/>
          </a:blip>
          <a:srcRect b="0" l="0" r="0" t="19348"/>
          <a:stretch/>
        </p:blipFill>
        <p:spPr>
          <a:xfrm>
            <a:off x="0" y="1166587"/>
            <a:ext cx="9144003" cy="2509874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/>
          <p:nvPr/>
        </p:nvSpPr>
        <p:spPr>
          <a:xfrm>
            <a:off x="441875" y="1791688"/>
            <a:ext cx="150250" cy="309325"/>
          </a:xfrm>
          <a:prstGeom prst="flowChartOffpageConnector">
            <a:avLst/>
          </a:prstGeom>
          <a:solidFill>
            <a:srgbClr val="FF5252"/>
          </a:solidFill>
          <a:ln cap="flat" cmpd="sng" w="28575">
            <a:solidFill>
              <a:srgbClr val="35374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4"/>
          <p:cNvSpPr/>
          <p:nvPr/>
        </p:nvSpPr>
        <p:spPr>
          <a:xfrm>
            <a:off x="3095300" y="2101013"/>
            <a:ext cx="150250" cy="309325"/>
          </a:xfrm>
          <a:prstGeom prst="flowChartOffpageConnector">
            <a:avLst/>
          </a:prstGeom>
          <a:solidFill>
            <a:srgbClr val="FF5252"/>
          </a:solidFill>
          <a:ln cap="flat" cmpd="sng" w="28575">
            <a:solidFill>
              <a:srgbClr val="35374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4"/>
          <p:cNvSpPr/>
          <p:nvPr/>
        </p:nvSpPr>
        <p:spPr>
          <a:xfrm>
            <a:off x="6809275" y="2496538"/>
            <a:ext cx="150250" cy="309325"/>
          </a:xfrm>
          <a:prstGeom prst="flowChartOffpageConnector">
            <a:avLst/>
          </a:prstGeom>
          <a:solidFill>
            <a:srgbClr val="FF5252"/>
          </a:solidFill>
          <a:ln cap="flat" cmpd="sng" w="28575">
            <a:solidFill>
              <a:srgbClr val="35374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4"/>
          <p:cNvSpPr/>
          <p:nvPr/>
        </p:nvSpPr>
        <p:spPr>
          <a:xfrm>
            <a:off x="8411050" y="1659138"/>
            <a:ext cx="150250" cy="309325"/>
          </a:xfrm>
          <a:prstGeom prst="flowChartOffpageConnector">
            <a:avLst/>
          </a:prstGeom>
          <a:solidFill>
            <a:srgbClr val="FF5252"/>
          </a:solidFill>
          <a:ln cap="flat" cmpd="sng" w="28575">
            <a:solidFill>
              <a:srgbClr val="35374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/>
          <p:nvPr/>
        </p:nvSpPr>
        <p:spPr>
          <a:xfrm>
            <a:off x="7460925" y="1659138"/>
            <a:ext cx="150250" cy="309325"/>
          </a:xfrm>
          <a:prstGeom prst="flowChartOffpageConnector">
            <a:avLst/>
          </a:prstGeom>
          <a:solidFill>
            <a:srgbClr val="FF5252"/>
          </a:solidFill>
          <a:ln cap="flat" cmpd="sng" w="28575">
            <a:solidFill>
              <a:srgbClr val="35374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4"/>
          <p:cNvSpPr/>
          <p:nvPr/>
        </p:nvSpPr>
        <p:spPr>
          <a:xfrm>
            <a:off x="4213625" y="1625563"/>
            <a:ext cx="150250" cy="309325"/>
          </a:xfrm>
          <a:prstGeom prst="flowChartOffpageConnector">
            <a:avLst/>
          </a:prstGeom>
          <a:solidFill>
            <a:srgbClr val="00FF00"/>
          </a:solidFill>
          <a:ln cap="flat" cmpd="sng" w="28575">
            <a:solidFill>
              <a:srgbClr val="35374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4"/>
          <p:cNvSpPr/>
          <p:nvPr/>
        </p:nvSpPr>
        <p:spPr>
          <a:xfrm>
            <a:off x="7738700" y="2019463"/>
            <a:ext cx="150250" cy="309325"/>
          </a:xfrm>
          <a:prstGeom prst="flowChartOffpageConnector">
            <a:avLst/>
          </a:prstGeom>
          <a:solidFill>
            <a:srgbClr val="00FF00"/>
          </a:solidFill>
          <a:ln cap="flat" cmpd="sng" w="28575">
            <a:solidFill>
              <a:srgbClr val="35374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4"/>
          <p:cNvSpPr/>
          <p:nvPr/>
        </p:nvSpPr>
        <p:spPr>
          <a:xfrm>
            <a:off x="1427500" y="1745213"/>
            <a:ext cx="150250" cy="309325"/>
          </a:xfrm>
          <a:prstGeom prst="flowChartOffpageConnector">
            <a:avLst/>
          </a:prstGeom>
          <a:solidFill>
            <a:srgbClr val="3455D8"/>
          </a:solidFill>
          <a:ln cap="flat" cmpd="sng" w="28575">
            <a:solidFill>
              <a:srgbClr val="35374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4"/>
          <p:cNvSpPr/>
          <p:nvPr/>
        </p:nvSpPr>
        <p:spPr>
          <a:xfrm>
            <a:off x="8365450" y="1166563"/>
            <a:ext cx="150250" cy="309325"/>
          </a:xfrm>
          <a:prstGeom prst="flowChartOffpageConnector">
            <a:avLst/>
          </a:prstGeom>
          <a:solidFill>
            <a:srgbClr val="3455D8"/>
          </a:solidFill>
          <a:ln cap="flat" cmpd="sng" w="28575">
            <a:solidFill>
              <a:srgbClr val="35374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4"/>
          <p:cNvSpPr/>
          <p:nvPr/>
        </p:nvSpPr>
        <p:spPr>
          <a:xfrm>
            <a:off x="4863475" y="1659138"/>
            <a:ext cx="150250" cy="309325"/>
          </a:xfrm>
          <a:prstGeom prst="flowChartOffpageConnector">
            <a:avLst/>
          </a:prstGeom>
          <a:solidFill>
            <a:srgbClr val="3455D8"/>
          </a:solidFill>
          <a:ln cap="flat" cmpd="sng" w="28575">
            <a:solidFill>
              <a:srgbClr val="35374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4"/>
          <p:cNvSpPr/>
          <p:nvPr/>
        </p:nvSpPr>
        <p:spPr>
          <a:xfrm>
            <a:off x="7888950" y="2019463"/>
            <a:ext cx="150250" cy="309325"/>
          </a:xfrm>
          <a:prstGeom prst="flowChartOffpageConnector">
            <a:avLst/>
          </a:prstGeom>
          <a:solidFill>
            <a:srgbClr val="3455D8"/>
          </a:solidFill>
          <a:ln cap="flat" cmpd="sng" w="28575">
            <a:solidFill>
              <a:srgbClr val="35374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4"/>
          <p:cNvSpPr txBox="1"/>
          <p:nvPr/>
        </p:nvSpPr>
        <p:spPr>
          <a:xfrm>
            <a:off x="5013725" y="3819900"/>
            <a:ext cx="39120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Char char="●"/>
            </a:pPr>
            <a:r>
              <a:rPr lang="en" sz="20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L</a:t>
            </a:r>
            <a:r>
              <a:rPr lang="en" sz="20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iquor Stores (</a:t>
            </a:r>
            <a:r>
              <a:rPr i="1" lang="en" sz="2000">
                <a:solidFill>
                  <a:srgbClr val="0000FF"/>
                </a:solidFill>
                <a:latin typeface="Merriweather"/>
                <a:ea typeface="Merriweather"/>
                <a:cs typeface="Merriweather"/>
                <a:sym typeface="Merriweather"/>
              </a:rPr>
              <a:t>blue</a:t>
            </a:r>
            <a:r>
              <a:rPr lang="en" sz="20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)</a:t>
            </a:r>
            <a:endParaRPr sz="20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Char char="●"/>
            </a:pPr>
            <a:r>
              <a:rPr lang="en" sz="20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Restaurants </a:t>
            </a:r>
            <a:endParaRPr sz="20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Char char="●"/>
            </a:pPr>
            <a:r>
              <a:rPr lang="en" sz="20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“Downtown Area”</a:t>
            </a:r>
            <a:endParaRPr sz="20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Data Description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22">
                <a:latin typeface="Lexend"/>
                <a:ea typeface="Lexend"/>
                <a:cs typeface="Lexend"/>
                <a:sym typeface="Lexend"/>
              </a:rPr>
              <a:t>10 </a:t>
            </a:r>
            <a:r>
              <a:rPr b="1" lang="en" sz="1622">
                <a:latin typeface="Lexend"/>
                <a:ea typeface="Lexend"/>
                <a:cs typeface="Lexend"/>
                <a:sym typeface="Lexend"/>
              </a:rPr>
              <a:t>Columns:</a:t>
            </a:r>
            <a:r>
              <a:rPr lang="en" sz="1400">
                <a:latin typeface="Lexend"/>
                <a:ea typeface="Lexend"/>
                <a:cs typeface="Lexend"/>
                <a:sym typeface="Lexend"/>
              </a:rPr>
              <a:t> Date, Time, Month, Year, Crime Description, Crime Category, Place Description, Weapons Code 1, Weapons Description 1, Mapping Address</a:t>
            </a:r>
            <a:endParaRPr sz="14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22">
                <a:latin typeface="Lexend"/>
                <a:ea typeface="Lexend"/>
                <a:cs typeface="Lexend"/>
                <a:sym typeface="Lexend"/>
              </a:rPr>
              <a:t>Years:</a:t>
            </a:r>
            <a:r>
              <a:rPr lang="en" sz="1622">
                <a:latin typeface="Lexend"/>
                <a:ea typeface="Lexend"/>
                <a:cs typeface="Lexend"/>
                <a:sym typeface="Lexend"/>
              </a:rPr>
              <a:t> </a:t>
            </a:r>
            <a:r>
              <a:rPr lang="en" sz="1400">
                <a:latin typeface="Lexend"/>
                <a:ea typeface="Lexend"/>
                <a:cs typeface="Lexend"/>
                <a:sym typeface="Lexend"/>
              </a:rPr>
              <a:t>2013-2022</a:t>
            </a:r>
            <a:endParaRPr sz="14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22">
                <a:latin typeface="Lexend"/>
                <a:ea typeface="Lexend"/>
                <a:cs typeface="Lexend"/>
                <a:sym typeface="Lexend"/>
              </a:rPr>
              <a:t>Variables added:</a:t>
            </a:r>
            <a:r>
              <a:rPr lang="en" sz="1400">
                <a:latin typeface="Lexend"/>
                <a:ea typeface="Lexend"/>
                <a:cs typeface="Lexend"/>
                <a:sym typeface="Lexend"/>
              </a:rPr>
              <a:t> </a:t>
            </a:r>
            <a:endParaRPr sz="14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Lexend"/>
                <a:ea typeface="Lexend"/>
                <a:cs typeface="Lexend"/>
                <a:sym typeface="Lexend"/>
              </a:rPr>
              <a:t>Area(public or private)</a:t>
            </a:r>
            <a:endParaRPr sz="14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Lexend"/>
                <a:ea typeface="Lexend"/>
                <a:cs typeface="Lexend"/>
                <a:sym typeface="Lexend"/>
              </a:rPr>
              <a:t>Hub(Green or Urbana)</a:t>
            </a:r>
            <a:endParaRPr sz="14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">
            <a:off x="-413612" y="2270241"/>
            <a:ext cx="9971220" cy="79474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5"/>
          <p:cNvSpPr txBox="1"/>
          <p:nvPr/>
        </p:nvSpPr>
        <p:spPr>
          <a:xfrm>
            <a:off x="5819045" y="408000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“Urbana”</a:t>
            </a:r>
            <a:endParaRPr sz="23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93" name="Google Shape;93;p15"/>
          <p:cNvSpPr txBox="1"/>
          <p:nvPr/>
        </p:nvSpPr>
        <p:spPr>
          <a:xfrm>
            <a:off x="5647600" y="935688"/>
            <a:ext cx="2648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112</a:t>
            </a:r>
            <a:r>
              <a:rPr lang="en" sz="23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,136 rows</a:t>
            </a:r>
            <a:endParaRPr sz="23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94" name="Google Shape;94;p15"/>
          <p:cNvSpPr txBox="1"/>
          <p:nvPr/>
        </p:nvSpPr>
        <p:spPr>
          <a:xfrm>
            <a:off x="5647600" y="1416313"/>
            <a:ext cx="2648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12</a:t>
            </a:r>
            <a:r>
              <a:rPr lang="en" sz="23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 columns</a:t>
            </a:r>
            <a:endParaRPr sz="23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5819044" y="3236788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“Green”</a:t>
            </a:r>
            <a:endParaRPr sz="23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96" name="Google Shape;96;p15"/>
          <p:cNvSpPr txBox="1"/>
          <p:nvPr/>
        </p:nvSpPr>
        <p:spPr>
          <a:xfrm>
            <a:off x="5647600" y="3764500"/>
            <a:ext cx="2648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1,845 rows</a:t>
            </a:r>
            <a:endParaRPr sz="23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97" name="Google Shape;97;p15"/>
          <p:cNvSpPr txBox="1"/>
          <p:nvPr/>
        </p:nvSpPr>
        <p:spPr>
          <a:xfrm>
            <a:off x="5647600" y="4245125"/>
            <a:ext cx="2648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12</a:t>
            </a:r>
            <a:r>
              <a:rPr lang="en" sz="23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 columns</a:t>
            </a:r>
            <a:endParaRPr sz="23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C232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383750" y="460525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What is Green Street crime like? How does it compare to Urbana? 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103" name="Google Shape;10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956664">
            <a:off x="-509047" y="3503616"/>
            <a:ext cx="11886895" cy="10982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4024101">
            <a:off x="2310150" y="2452046"/>
            <a:ext cx="9144003" cy="7545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240775" y="35867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Weapons - bar graphs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110" name="Google Shape;11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775" y="1429425"/>
            <a:ext cx="3927289" cy="371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4450" y="1429400"/>
            <a:ext cx="3927301" cy="3714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03725" y="60925"/>
            <a:ext cx="1219200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117775" y="3480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Weapons - Two proportions z-test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311700" y="1505700"/>
            <a:ext cx="3999900" cy="12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Null: Prob(Green) = Prob(Urbana)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Alternative: Prob(Green) ≠ Prob(Urbana)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/>
              <a:t>P-value = </a:t>
            </a:r>
            <a:r>
              <a:rPr lang="en" sz="1500">
                <a:highlight>
                  <a:srgbClr val="FFFFFF"/>
                </a:highlight>
              </a:rPr>
              <a:t>1.204e-07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4638925" y="1505700"/>
            <a:ext cx="41934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Null: Prob(Green) = Prob(Urbana)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Alternative: Prob(Green) &gt; Prob(Urbana)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P-value = </a:t>
            </a:r>
            <a:r>
              <a:rPr lang="en" sz="1500">
                <a:highlight>
                  <a:srgbClr val="FFFFFF"/>
                </a:highlight>
              </a:rPr>
              <a:t>6.021</a:t>
            </a:r>
            <a:r>
              <a:rPr lang="en" sz="1500">
                <a:highlight>
                  <a:srgbClr val="FFFFFF"/>
                </a:highlight>
              </a:rPr>
              <a:t>e-08</a:t>
            </a:r>
            <a:endParaRPr sz="15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117775" y="3982400"/>
            <a:ext cx="8908500" cy="9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20.43%</a:t>
            </a:r>
            <a:r>
              <a:rPr b="1" lang="en" sz="1500"/>
              <a:t> of crimes in Green involve weapons          </a:t>
            </a:r>
            <a:r>
              <a:rPr b="1" lang="en" sz="2200"/>
              <a:t>15.86%</a:t>
            </a:r>
            <a:r>
              <a:rPr b="1" lang="en" sz="1500"/>
              <a:t> of crimes in Urbana involve weapons</a:t>
            </a:r>
            <a:endParaRPr b="1"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51901">
            <a:off x="-309422" y="2839827"/>
            <a:ext cx="9762847" cy="902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13125" y="50250"/>
            <a:ext cx="1219200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850" y="468425"/>
            <a:ext cx="3789176" cy="4176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8000" y="468413"/>
            <a:ext cx="3789176" cy="41765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239275" y="3361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Month vs. # of Crimes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134" name="Google Shape;13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250" y="1301175"/>
            <a:ext cx="3927289" cy="371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89" y="1301175"/>
            <a:ext cx="3927289" cy="371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05325" y="38375"/>
            <a:ext cx="1219200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311700" y="33995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Mean # of Crimes 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142" name="Google Shape;14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538" y="1384475"/>
            <a:ext cx="3294225" cy="3718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5350" y="1384484"/>
            <a:ext cx="3294225" cy="37187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00300" y="42200"/>
            <a:ext cx="1219200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