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Lexend SemiBold"/>
      <p:regular r:id="rId30"/>
      <p:bold r:id="rId31"/>
    </p:embeddedFont>
    <p:embeddedFont>
      <p:font typeface="Roboto"/>
      <p:regular r:id="rId32"/>
      <p:bold r:id="rId33"/>
      <p:italic r:id="rId34"/>
      <p:boldItalic r:id="rId35"/>
    </p:embeddedFont>
    <p:embeddedFont>
      <p:font typeface="Lexend"/>
      <p:regular r:id="rId36"/>
      <p:bold r:id="rId37"/>
    </p:embeddedFont>
    <p:embeddedFont>
      <p:font typeface="Merriweathe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A20E04-D772-45A1-894E-C8F84E6C2FE3}">
  <a:tblStyle styleId="{02A20E04-D772-45A1-894E-C8F84E6C2F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4.xml"/><Relationship Id="rId41" Type="http://schemas.openxmlformats.org/officeDocument/2006/relationships/font" Target="fonts/Merriweather-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exendSemiBold-bold.fntdata"/><Relationship Id="rId30" Type="http://schemas.openxmlformats.org/officeDocument/2006/relationships/font" Target="fonts/LexendSemiBold-regular.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Lexend-bold.fntdata"/><Relationship Id="rId14" Type="http://schemas.openxmlformats.org/officeDocument/2006/relationships/slide" Target="slides/slide8.xml"/><Relationship Id="rId36" Type="http://schemas.openxmlformats.org/officeDocument/2006/relationships/font" Target="fonts/Lexend-regular.fntdata"/><Relationship Id="rId17" Type="http://schemas.openxmlformats.org/officeDocument/2006/relationships/slide" Target="slides/slide11.xml"/><Relationship Id="rId39" Type="http://schemas.openxmlformats.org/officeDocument/2006/relationships/font" Target="fonts/Merriweather-bold.fntdata"/><Relationship Id="rId16" Type="http://schemas.openxmlformats.org/officeDocument/2006/relationships/slide" Target="slides/slide10.xml"/><Relationship Id="rId38" Type="http://schemas.openxmlformats.org/officeDocument/2006/relationships/font" Target="fonts/Merriweather-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9b6e1658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9b6e1658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9b6e1658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9b6e1658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9b6e1658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9b6e1658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I chose these holidays based on their relation to drinking, I narrowed it down to substance-related crimes to see if there was a big difference.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9b6e1658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9b6e1658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trend of theft frequency doesn’t seem to have much difference between holiday times and regular days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9b6e1658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9b6e1658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9b6e1658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9b6e1658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9b6e1658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9b6e1658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 decided to look at substance related crimes before looking at just DUI’s. This includes meth offenses, cannabis offenses, and liquor offenses.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9b6e1658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9b6e1658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86191522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08619152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when i narrow it down to just DUI offenses, it is significantly more frequent during holidays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9b6e1658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9b6e1658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f08caaf8a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f08caaf8a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chose to only focus on these holidays </a:t>
            </a:r>
            <a:r>
              <a:rPr lang="en"/>
              <a:t>because</a:t>
            </a:r>
            <a:r>
              <a:rPr lang="en"/>
              <a:t> they have strong drinking trends and medium to high popularity in the U.S.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9b6e1658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9b6e1658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when i narrow it down to just DUI offenses, it is significantly more frequent during holidays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9b6e1658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9b6e1658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9b6e1658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9b6e1658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when i narrow it down to just DUI offenses, it is significantly more frequent during holidays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9b6e1658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9b6e1658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you can learn from this is make sure you take extra caution with your belongings during the holidays and don’t cause any fights during thanksgiving dinner!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f08caaf8a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f08caaf8a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e854547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0e854547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presentation, I will be aiming to answer this question by comparing Urbana crime during the holidays to national trends and studies.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9b6e1658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9b6e1658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researching if other studies had been done on this, this source I found was from a study done in Minneapolis looking at the years 1985-87-88. I wanted to see if the Urbana Policing </a:t>
            </a:r>
            <a:r>
              <a:rPr lang="en"/>
              <a:t>dataset follows this conclusion.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9b6e16581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9b6e16581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this graph, it appears that the major </a:t>
            </a:r>
            <a:r>
              <a:rPr lang="en"/>
              <a:t>holiday</a:t>
            </a:r>
            <a:r>
              <a:rPr lang="en"/>
              <a:t> periods have more crime than minor holiday periods.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8619152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8619152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when we find the average frequency of crime per day during the Holiday period, we see that the trend seems to be the opposite of the conclusion in the previous graph and the Minneapolis study. Campus students could have an influence on overall Urbana Crime because major holidays are normally during school breaks.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9b6e1658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9b6e1658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9b6e1658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9b6e1658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decided to not include traffic offenses and accidents in this analysis and focus on crime that involve more intention or impulse. </a:t>
            </a:r>
            <a:r>
              <a:rPr lang="en">
                <a:solidFill>
                  <a:schemeClr val="dk1"/>
                </a:solidFill>
              </a:rPr>
              <a:t>First three categories match up with national consensus. Disorderly conduct could be related to drinking trends during the holidays, but DUI is nowhere to be seen in the top crimes.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4" name="Google Shape;54;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27771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888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4544650" y="246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alcohol.org/statistics-information/holiday-binge-drink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www.sherrytowers.com/crime_and_holidays.pdf" TargetMode="External"/><Relationship Id="rId4" Type="http://schemas.openxmlformats.org/officeDocument/2006/relationships/hyperlink" Target="https://bestlifeonline.com/most-common-holiday-crimes/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6000">
                <a:latin typeface="Lexend SemiBold"/>
                <a:ea typeface="Lexend SemiBold"/>
                <a:cs typeface="Lexend SemiBold"/>
                <a:sym typeface="Lexend SemiBold"/>
              </a:rPr>
              <a:t>Holidays vs Crime In Urbana</a:t>
            </a:r>
            <a:endParaRPr sz="6000">
              <a:latin typeface="Lexend SemiBold"/>
              <a:ea typeface="Lexend SemiBold"/>
              <a:cs typeface="Lexend SemiBold"/>
              <a:sym typeface="Lexend SemiBold"/>
            </a:endParaRPr>
          </a:p>
        </p:txBody>
      </p:sp>
      <p:sp>
        <p:nvSpPr>
          <p:cNvPr id="63" name="Google Shape;63;p13"/>
          <p:cNvSpPr txBox="1"/>
          <p:nvPr>
            <p:ph idx="1" type="subTitle"/>
          </p:nvPr>
        </p:nvSpPr>
        <p:spPr>
          <a:xfrm>
            <a:off x="444150" y="2308335"/>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exend"/>
                <a:ea typeface="Lexend"/>
                <a:cs typeface="Lexend"/>
                <a:sym typeface="Lexend"/>
              </a:rPr>
              <a:t>Lida Tetyusheva</a:t>
            </a:r>
            <a:endParaRPr>
              <a:latin typeface="Lexend"/>
              <a:ea typeface="Lexend"/>
              <a:cs typeface="Lexend"/>
              <a:sym typeface="Lexend"/>
            </a:endParaRPr>
          </a:p>
        </p:txBody>
      </p:sp>
      <p:pic>
        <p:nvPicPr>
          <p:cNvPr id="64" name="Google Shape;64;p13"/>
          <p:cNvPicPr preferRelativeResize="0"/>
          <p:nvPr/>
        </p:nvPicPr>
        <p:blipFill>
          <a:blip r:embed="rId3">
            <a:alphaModFix/>
          </a:blip>
          <a:stretch>
            <a:fillRect/>
          </a:stretch>
        </p:blipFill>
        <p:spPr>
          <a:xfrm rot="-915323">
            <a:off x="-1096655" y="2797095"/>
            <a:ext cx="10538560" cy="7545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22" name="Google Shape;122;p22"/>
          <p:cNvPicPr preferRelativeResize="0"/>
          <p:nvPr/>
        </p:nvPicPr>
        <p:blipFill>
          <a:blip r:embed="rId3">
            <a:alphaModFix/>
          </a:blip>
          <a:stretch>
            <a:fillRect/>
          </a:stretch>
        </p:blipFill>
        <p:spPr>
          <a:xfrm>
            <a:off x="492975" y="143125"/>
            <a:ext cx="8158049" cy="4588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126" name="Shape 126"/>
        <p:cNvGrpSpPr/>
        <p:nvPr/>
      </p:nvGrpSpPr>
      <p:grpSpPr>
        <a:xfrm>
          <a:off x="0" y="0"/>
          <a:ext cx="0" cy="0"/>
          <a:chOff x="0" y="0"/>
          <a:chExt cx="0" cy="0"/>
        </a:xfrm>
      </p:grpSpPr>
      <p:pic>
        <p:nvPicPr>
          <p:cNvPr id="127" name="Google Shape;127;p23"/>
          <p:cNvPicPr preferRelativeResize="0"/>
          <p:nvPr/>
        </p:nvPicPr>
        <p:blipFill>
          <a:blip r:embed="rId3">
            <a:alphaModFix/>
          </a:blip>
          <a:stretch>
            <a:fillRect/>
          </a:stretch>
        </p:blipFill>
        <p:spPr>
          <a:xfrm rot="-956664">
            <a:off x="-509047" y="3503616"/>
            <a:ext cx="11886895" cy="1098295"/>
          </a:xfrm>
          <a:prstGeom prst="rect">
            <a:avLst/>
          </a:prstGeom>
          <a:noFill/>
          <a:ln>
            <a:noFill/>
          </a:ln>
        </p:spPr>
      </p:pic>
      <p:pic>
        <p:nvPicPr>
          <p:cNvPr id="128" name="Google Shape;128;p23"/>
          <p:cNvPicPr preferRelativeResize="0"/>
          <p:nvPr/>
        </p:nvPicPr>
        <p:blipFill>
          <a:blip r:embed="rId4">
            <a:alphaModFix/>
          </a:blip>
          <a:stretch>
            <a:fillRect/>
          </a:stretch>
        </p:blipFill>
        <p:spPr>
          <a:xfrm rot="-4024101">
            <a:off x="2310150" y="2452046"/>
            <a:ext cx="9144003" cy="754559"/>
          </a:xfrm>
          <a:prstGeom prst="rect">
            <a:avLst/>
          </a:prstGeom>
          <a:noFill/>
          <a:ln>
            <a:noFill/>
          </a:ln>
        </p:spPr>
      </p:pic>
      <p:sp>
        <p:nvSpPr>
          <p:cNvPr id="129" name="Google Shape;129;p23"/>
          <p:cNvSpPr txBox="1"/>
          <p:nvPr>
            <p:ph idx="4294967295" type="ctrTitle"/>
          </p:nvPr>
        </p:nvSpPr>
        <p:spPr>
          <a:xfrm>
            <a:off x="1465675" y="1532625"/>
            <a:ext cx="5520600" cy="1282500"/>
          </a:xfrm>
          <a:prstGeom prst="rect">
            <a:avLst/>
          </a:prstGeom>
        </p:spPr>
        <p:txBody>
          <a:bodyPr anchorCtr="0" anchor="t" bIns="91425" lIns="91425" spcFirstLastPara="1" rIns="91425" wrap="square" tIns="91425">
            <a:noAutofit/>
          </a:bodyPr>
          <a:lstStyle/>
          <a:p>
            <a:pPr indent="-800100" lvl="0" marL="457200" rtl="0" algn="l">
              <a:spcBef>
                <a:spcPts val="0"/>
              </a:spcBef>
              <a:spcAft>
                <a:spcPts val="0"/>
              </a:spcAft>
              <a:buSzPts val="9000"/>
              <a:buFont typeface="Lexend SemiBold"/>
              <a:buAutoNum type="arabicPeriod"/>
            </a:pPr>
            <a:r>
              <a:rPr lang="en" sz="9000">
                <a:latin typeface="Lexend SemiBold"/>
                <a:ea typeface="Lexend SemiBold"/>
                <a:cs typeface="Lexend SemiBold"/>
                <a:sym typeface="Lexend SemiBold"/>
              </a:rPr>
              <a:t>Theft</a:t>
            </a:r>
            <a:endParaRPr sz="9000">
              <a:latin typeface="Lexend SemiBold"/>
              <a:ea typeface="Lexend SemiBold"/>
              <a:cs typeface="Lexend SemiBold"/>
              <a:sym typeface="Lexend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Lexend"/>
                <a:ea typeface="Lexend"/>
                <a:cs typeface="Lexend"/>
                <a:sym typeface="Lexend"/>
              </a:rPr>
              <a:t>What is the frequency of Theft over the years during holidays in Urbana?</a:t>
            </a:r>
            <a:endParaRPr>
              <a:latin typeface="Lexend"/>
              <a:ea typeface="Lexend"/>
              <a:cs typeface="Lexend"/>
              <a:sym typeface="Lexend"/>
            </a:endParaRPr>
          </a:p>
        </p:txBody>
      </p:sp>
      <p:pic>
        <p:nvPicPr>
          <p:cNvPr id="135" name="Google Shape;135;p24"/>
          <p:cNvPicPr preferRelativeResize="0"/>
          <p:nvPr/>
        </p:nvPicPr>
        <p:blipFill>
          <a:blip r:embed="rId3">
            <a:alphaModFix/>
          </a:blip>
          <a:stretch>
            <a:fillRect/>
          </a:stretch>
        </p:blipFill>
        <p:spPr>
          <a:xfrm>
            <a:off x="937425" y="143125"/>
            <a:ext cx="7269151" cy="41670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92500"/>
          </a:bodyPr>
          <a:lstStyle/>
          <a:p>
            <a:pPr indent="0" lvl="0" marL="0" rtl="0" algn="l">
              <a:spcBef>
                <a:spcPts val="0"/>
              </a:spcBef>
              <a:spcAft>
                <a:spcPts val="0"/>
              </a:spcAft>
              <a:buNone/>
            </a:pPr>
            <a:r>
              <a:rPr lang="en">
                <a:latin typeface="Lexend"/>
                <a:ea typeface="Lexend"/>
                <a:cs typeface="Lexend"/>
                <a:sym typeface="Lexend"/>
              </a:rPr>
              <a:t>What is the frequency of Theft over the years during holidays compared to regular days in Urbana</a:t>
            </a:r>
            <a:endParaRPr>
              <a:latin typeface="Lexend"/>
              <a:ea typeface="Lexend"/>
              <a:cs typeface="Lexend"/>
              <a:sym typeface="Lexend"/>
            </a:endParaRPr>
          </a:p>
        </p:txBody>
      </p:sp>
      <p:pic>
        <p:nvPicPr>
          <p:cNvPr id="141" name="Google Shape;141;p25"/>
          <p:cNvPicPr preferRelativeResize="0"/>
          <p:nvPr/>
        </p:nvPicPr>
        <p:blipFill>
          <a:blip r:embed="rId3">
            <a:alphaModFix/>
          </a:blip>
          <a:stretch>
            <a:fillRect/>
          </a:stretch>
        </p:blipFill>
        <p:spPr>
          <a:xfrm>
            <a:off x="893863" y="125225"/>
            <a:ext cx="7356273" cy="42169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117775" y="3480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exend"/>
                <a:ea typeface="Lexend"/>
                <a:cs typeface="Lexend"/>
                <a:sym typeface="Lexend"/>
              </a:rPr>
              <a:t>Crimes involving Theft</a:t>
            </a:r>
            <a:r>
              <a:rPr lang="en">
                <a:latin typeface="Lexend"/>
                <a:ea typeface="Lexend"/>
                <a:cs typeface="Lexend"/>
                <a:sym typeface="Lexend"/>
              </a:rPr>
              <a:t> - two prop. z-test</a:t>
            </a:r>
            <a:endParaRPr>
              <a:latin typeface="Lexend"/>
              <a:ea typeface="Lexend"/>
              <a:cs typeface="Lexend"/>
              <a:sym typeface="Lexend"/>
            </a:endParaRPr>
          </a:p>
        </p:txBody>
      </p:sp>
      <p:pic>
        <p:nvPicPr>
          <p:cNvPr id="147" name="Google Shape;147;p26"/>
          <p:cNvPicPr preferRelativeResize="0"/>
          <p:nvPr/>
        </p:nvPicPr>
        <p:blipFill>
          <a:blip r:embed="rId3">
            <a:alphaModFix/>
          </a:blip>
          <a:stretch>
            <a:fillRect/>
          </a:stretch>
        </p:blipFill>
        <p:spPr>
          <a:xfrm rot="-151901">
            <a:off x="-309422" y="2213652"/>
            <a:ext cx="9762847" cy="902045"/>
          </a:xfrm>
          <a:prstGeom prst="rect">
            <a:avLst/>
          </a:prstGeom>
          <a:noFill/>
          <a:ln>
            <a:noFill/>
          </a:ln>
        </p:spPr>
      </p:pic>
      <p:sp>
        <p:nvSpPr>
          <p:cNvPr id="148" name="Google Shape;148;p26"/>
          <p:cNvSpPr txBox="1"/>
          <p:nvPr>
            <p:ph idx="4294967295" type="ctrTitle"/>
          </p:nvPr>
        </p:nvSpPr>
        <p:spPr>
          <a:xfrm>
            <a:off x="311700" y="1478925"/>
            <a:ext cx="8520600" cy="7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Lexend SemiBold"/>
                <a:ea typeface="Lexend SemiBold"/>
                <a:cs typeface="Lexend SemiBold"/>
                <a:sym typeface="Lexend SemiBold"/>
              </a:rPr>
              <a:t>15.9% during Holidays          14.1% otherwise</a:t>
            </a:r>
            <a:endParaRPr>
              <a:latin typeface="Lexend SemiBold"/>
              <a:ea typeface="Lexend SemiBold"/>
              <a:cs typeface="Lexend SemiBold"/>
              <a:sym typeface="Lexend SemiBold"/>
            </a:endParaRPr>
          </a:p>
        </p:txBody>
      </p:sp>
      <p:sp>
        <p:nvSpPr>
          <p:cNvPr id="149" name="Google Shape;149;p26"/>
          <p:cNvSpPr txBox="1"/>
          <p:nvPr>
            <p:ph idx="4294967295" type="ctrTitle"/>
          </p:nvPr>
        </p:nvSpPr>
        <p:spPr>
          <a:xfrm>
            <a:off x="311700" y="3330875"/>
            <a:ext cx="8520600" cy="73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latin typeface="Lexend SemiBold"/>
                <a:ea typeface="Lexend SemiBold"/>
                <a:cs typeface="Lexend SemiBold"/>
                <a:sym typeface="Lexend SemiBold"/>
              </a:rPr>
              <a:t>P-value = 1.266e-10 &lt; .05 so </a:t>
            </a:r>
            <a:r>
              <a:rPr lang="en">
                <a:latin typeface="Lexend SemiBold"/>
                <a:ea typeface="Lexend SemiBold"/>
                <a:cs typeface="Lexend SemiBold"/>
                <a:sym typeface="Lexend SemiBold"/>
              </a:rPr>
              <a:t>crimes involving theft are statistically more frequent during holidays  </a:t>
            </a:r>
            <a:endParaRPr>
              <a:latin typeface="Lexend SemiBold"/>
              <a:ea typeface="Lexend SemiBold"/>
              <a:cs typeface="Lexend SemiBold"/>
              <a:sym typeface="Lexend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153" name="Shape 153"/>
        <p:cNvGrpSpPr/>
        <p:nvPr/>
      </p:nvGrpSpPr>
      <p:grpSpPr>
        <a:xfrm>
          <a:off x="0" y="0"/>
          <a:ext cx="0" cy="0"/>
          <a:chOff x="0" y="0"/>
          <a:chExt cx="0" cy="0"/>
        </a:xfrm>
      </p:grpSpPr>
      <p:pic>
        <p:nvPicPr>
          <p:cNvPr id="154" name="Google Shape;154;p27"/>
          <p:cNvPicPr preferRelativeResize="0"/>
          <p:nvPr/>
        </p:nvPicPr>
        <p:blipFill>
          <a:blip r:embed="rId3">
            <a:alphaModFix/>
          </a:blip>
          <a:stretch>
            <a:fillRect/>
          </a:stretch>
        </p:blipFill>
        <p:spPr>
          <a:xfrm rot="-956664">
            <a:off x="-509047" y="3503616"/>
            <a:ext cx="11886895" cy="1098295"/>
          </a:xfrm>
          <a:prstGeom prst="rect">
            <a:avLst/>
          </a:prstGeom>
          <a:noFill/>
          <a:ln>
            <a:noFill/>
          </a:ln>
        </p:spPr>
      </p:pic>
      <p:pic>
        <p:nvPicPr>
          <p:cNvPr id="155" name="Google Shape;155;p27"/>
          <p:cNvPicPr preferRelativeResize="0"/>
          <p:nvPr/>
        </p:nvPicPr>
        <p:blipFill>
          <a:blip r:embed="rId4">
            <a:alphaModFix/>
          </a:blip>
          <a:stretch>
            <a:fillRect/>
          </a:stretch>
        </p:blipFill>
        <p:spPr>
          <a:xfrm rot="-4024101">
            <a:off x="2310150" y="2452046"/>
            <a:ext cx="9144003" cy="754559"/>
          </a:xfrm>
          <a:prstGeom prst="rect">
            <a:avLst/>
          </a:prstGeom>
          <a:noFill/>
          <a:ln>
            <a:noFill/>
          </a:ln>
        </p:spPr>
      </p:pic>
      <p:sp>
        <p:nvSpPr>
          <p:cNvPr id="156" name="Google Shape;156;p27"/>
          <p:cNvSpPr txBox="1"/>
          <p:nvPr>
            <p:ph idx="4294967295" type="ctrTitle"/>
          </p:nvPr>
        </p:nvSpPr>
        <p:spPr>
          <a:xfrm>
            <a:off x="812675" y="1523675"/>
            <a:ext cx="5520600" cy="1282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9000">
                <a:latin typeface="Lexend SemiBold"/>
                <a:ea typeface="Lexend SemiBold"/>
                <a:cs typeface="Lexend SemiBold"/>
                <a:sym typeface="Lexend SemiBold"/>
              </a:rPr>
              <a:t>2. DUI</a:t>
            </a:r>
            <a:endParaRPr sz="9000">
              <a:latin typeface="Lexend SemiBold"/>
              <a:ea typeface="Lexend SemiBold"/>
              <a:cs typeface="Lexend SemiBold"/>
              <a:sym typeface="Lexend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8"/>
          <p:cNvPicPr preferRelativeResize="0"/>
          <p:nvPr/>
        </p:nvPicPr>
        <p:blipFill>
          <a:blip r:embed="rId3">
            <a:alphaModFix/>
          </a:blip>
          <a:stretch>
            <a:fillRect/>
          </a:stretch>
        </p:blipFill>
        <p:spPr>
          <a:xfrm>
            <a:off x="964813" y="80825"/>
            <a:ext cx="7214367" cy="4216600"/>
          </a:xfrm>
          <a:prstGeom prst="rect">
            <a:avLst/>
          </a:prstGeom>
          <a:noFill/>
          <a:ln>
            <a:noFill/>
          </a:ln>
        </p:spPr>
      </p:pic>
      <p:sp>
        <p:nvSpPr>
          <p:cNvPr id="162" name="Google Shape;162;p28"/>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Lexend"/>
                <a:ea typeface="Lexend"/>
                <a:cs typeface="Lexend"/>
                <a:sym typeface="Lexend"/>
              </a:rPr>
              <a:t>Which Holiday has the most substance-related crimes?</a:t>
            </a:r>
            <a:endParaRPr>
              <a:latin typeface="Lexend"/>
              <a:ea typeface="Lexend"/>
              <a:cs typeface="Lexend"/>
              <a:sym typeface="Lexe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117775" y="3480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exend"/>
                <a:ea typeface="Lexend"/>
                <a:cs typeface="Lexend"/>
                <a:sym typeface="Lexend"/>
              </a:rPr>
              <a:t>Substance-related Crimes</a:t>
            </a:r>
            <a:r>
              <a:rPr lang="en">
                <a:latin typeface="Lexend"/>
                <a:ea typeface="Lexend"/>
                <a:cs typeface="Lexend"/>
                <a:sym typeface="Lexend"/>
              </a:rPr>
              <a:t> - two prop. z-test</a:t>
            </a:r>
            <a:endParaRPr>
              <a:latin typeface="Lexend"/>
              <a:ea typeface="Lexend"/>
              <a:cs typeface="Lexend"/>
              <a:sym typeface="Lexend"/>
            </a:endParaRPr>
          </a:p>
        </p:txBody>
      </p:sp>
      <p:pic>
        <p:nvPicPr>
          <p:cNvPr id="168" name="Google Shape;168;p29"/>
          <p:cNvPicPr preferRelativeResize="0"/>
          <p:nvPr/>
        </p:nvPicPr>
        <p:blipFill>
          <a:blip r:embed="rId3">
            <a:alphaModFix/>
          </a:blip>
          <a:stretch>
            <a:fillRect/>
          </a:stretch>
        </p:blipFill>
        <p:spPr>
          <a:xfrm rot="-151901">
            <a:off x="-309422" y="2213652"/>
            <a:ext cx="9762847" cy="902045"/>
          </a:xfrm>
          <a:prstGeom prst="rect">
            <a:avLst/>
          </a:prstGeom>
          <a:noFill/>
          <a:ln>
            <a:noFill/>
          </a:ln>
        </p:spPr>
      </p:pic>
      <p:sp>
        <p:nvSpPr>
          <p:cNvPr id="169" name="Google Shape;169;p29"/>
          <p:cNvSpPr txBox="1"/>
          <p:nvPr>
            <p:ph idx="4294967295" type="ctrTitle"/>
          </p:nvPr>
        </p:nvSpPr>
        <p:spPr>
          <a:xfrm>
            <a:off x="311700" y="1478925"/>
            <a:ext cx="8520600" cy="7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Lexend SemiBold"/>
                <a:ea typeface="Lexend SemiBold"/>
                <a:cs typeface="Lexend SemiBold"/>
                <a:sym typeface="Lexend SemiBold"/>
              </a:rPr>
              <a:t>.266% during Holidays     .263% otherwise</a:t>
            </a:r>
            <a:endParaRPr>
              <a:latin typeface="Lexend SemiBold"/>
              <a:ea typeface="Lexend SemiBold"/>
              <a:cs typeface="Lexend SemiBold"/>
              <a:sym typeface="Lexend SemiBold"/>
            </a:endParaRPr>
          </a:p>
        </p:txBody>
      </p:sp>
      <p:sp>
        <p:nvSpPr>
          <p:cNvPr id="170" name="Google Shape;170;p29"/>
          <p:cNvSpPr txBox="1"/>
          <p:nvPr>
            <p:ph idx="4294967295" type="ctrTitle"/>
          </p:nvPr>
        </p:nvSpPr>
        <p:spPr>
          <a:xfrm>
            <a:off x="311700" y="3330875"/>
            <a:ext cx="8520600" cy="73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latin typeface="Lexend SemiBold"/>
                <a:ea typeface="Lexend SemiBold"/>
                <a:cs typeface="Lexend SemiBold"/>
                <a:sym typeface="Lexend SemiBold"/>
              </a:rPr>
              <a:t>P-value = .425 &gt; .05 so substance-related crimes are </a:t>
            </a:r>
            <a:r>
              <a:rPr b="1" lang="en">
                <a:latin typeface="Lexend"/>
                <a:ea typeface="Lexend"/>
                <a:cs typeface="Lexend"/>
                <a:sym typeface="Lexend"/>
              </a:rPr>
              <a:t>NOT </a:t>
            </a:r>
            <a:r>
              <a:rPr lang="en">
                <a:latin typeface="Lexend SemiBold"/>
                <a:ea typeface="Lexend SemiBold"/>
                <a:cs typeface="Lexend SemiBold"/>
                <a:sym typeface="Lexend SemiBold"/>
              </a:rPr>
              <a:t>statistically more frequent during holidays  </a:t>
            </a:r>
            <a:endParaRPr>
              <a:latin typeface="Lexend SemiBold"/>
              <a:ea typeface="Lexend SemiBold"/>
              <a:cs typeface="Lexend SemiBold"/>
              <a:sym typeface="Lexend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117775" y="3480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exend"/>
                <a:ea typeface="Lexend"/>
                <a:cs typeface="Lexend"/>
                <a:sym typeface="Lexend"/>
              </a:rPr>
              <a:t>Drinking Under the Influence - two prop. z</a:t>
            </a:r>
            <a:r>
              <a:rPr lang="en">
                <a:latin typeface="Lexend"/>
                <a:ea typeface="Lexend"/>
                <a:cs typeface="Lexend"/>
                <a:sym typeface="Lexend"/>
              </a:rPr>
              <a:t>-test</a:t>
            </a:r>
            <a:endParaRPr>
              <a:latin typeface="Lexend"/>
              <a:ea typeface="Lexend"/>
              <a:cs typeface="Lexend"/>
              <a:sym typeface="Lexend"/>
            </a:endParaRPr>
          </a:p>
        </p:txBody>
      </p:sp>
      <p:pic>
        <p:nvPicPr>
          <p:cNvPr id="176" name="Google Shape;176;p30"/>
          <p:cNvPicPr preferRelativeResize="0"/>
          <p:nvPr/>
        </p:nvPicPr>
        <p:blipFill>
          <a:blip r:embed="rId3">
            <a:alphaModFix/>
          </a:blip>
          <a:stretch>
            <a:fillRect/>
          </a:stretch>
        </p:blipFill>
        <p:spPr>
          <a:xfrm rot="-151901">
            <a:off x="-309422" y="2213652"/>
            <a:ext cx="9762847" cy="902045"/>
          </a:xfrm>
          <a:prstGeom prst="rect">
            <a:avLst/>
          </a:prstGeom>
          <a:noFill/>
          <a:ln>
            <a:noFill/>
          </a:ln>
        </p:spPr>
      </p:pic>
      <p:sp>
        <p:nvSpPr>
          <p:cNvPr id="177" name="Google Shape;177;p30"/>
          <p:cNvSpPr txBox="1"/>
          <p:nvPr>
            <p:ph idx="4294967295" type="ctrTitle"/>
          </p:nvPr>
        </p:nvSpPr>
        <p:spPr>
          <a:xfrm>
            <a:off x="311700" y="1478925"/>
            <a:ext cx="8520600" cy="7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Lexend SemiBold"/>
                <a:ea typeface="Lexend SemiBold"/>
                <a:cs typeface="Lexend SemiBold"/>
                <a:sym typeface="Lexend SemiBold"/>
              </a:rPr>
              <a:t>.59% during Holidays        .40% otherwise</a:t>
            </a:r>
            <a:endParaRPr>
              <a:latin typeface="Lexend SemiBold"/>
              <a:ea typeface="Lexend SemiBold"/>
              <a:cs typeface="Lexend SemiBold"/>
              <a:sym typeface="Lexend SemiBold"/>
            </a:endParaRPr>
          </a:p>
        </p:txBody>
      </p:sp>
      <p:sp>
        <p:nvSpPr>
          <p:cNvPr id="178" name="Google Shape;178;p30"/>
          <p:cNvSpPr txBox="1"/>
          <p:nvPr>
            <p:ph idx="4294967295" type="ctrTitle"/>
          </p:nvPr>
        </p:nvSpPr>
        <p:spPr>
          <a:xfrm>
            <a:off x="311700" y="3330875"/>
            <a:ext cx="8520600" cy="73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latin typeface="Lexend SemiBold"/>
                <a:ea typeface="Lexend SemiBold"/>
                <a:cs typeface="Lexend SemiBold"/>
                <a:sym typeface="Lexend SemiBold"/>
              </a:rPr>
              <a:t>P-value = .0001845 &lt; .05 so crimes where driver was under the influence are statistically more frequent during holidays  </a:t>
            </a:r>
            <a:endParaRPr>
              <a:latin typeface="Lexend SemiBold"/>
              <a:ea typeface="Lexend SemiBold"/>
              <a:cs typeface="Lexend SemiBold"/>
              <a:sym typeface="Lexend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182" name="Shape 182"/>
        <p:cNvGrpSpPr/>
        <p:nvPr/>
      </p:nvGrpSpPr>
      <p:grpSpPr>
        <a:xfrm>
          <a:off x="0" y="0"/>
          <a:ext cx="0" cy="0"/>
          <a:chOff x="0" y="0"/>
          <a:chExt cx="0" cy="0"/>
        </a:xfrm>
      </p:grpSpPr>
      <p:pic>
        <p:nvPicPr>
          <p:cNvPr id="183" name="Google Shape;183;p31"/>
          <p:cNvPicPr preferRelativeResize="0"/>
          <p:nvPr/>
        </p:nvPicPr>
        <p:blipFill>
          <a:blip r:embed="rId3">
            <a:alphaModFix/>
          </a:blip>
          <a:stretch>
            <a:fillRect/>
          </a:stretch>
        </p:blipFill>
        <p:spPr>
          <a:xfrm rot="-956664">
            <a:off x="-509047" y="3503616"/>
            <a:ext cx="11886895" cy="1098295"/>
          </a:xfrm>
          <a:prstGeom prst="rect">
            <a:avLst/>
          </a:prstGeom>
          <a:noFill/>
          <a:ln>
            <a:noFill/>
          </a:ln>
        </p:spPr>
      </p:pic>
      <p:pic>
        <p:nvPicPr>
          <p:cNvPr id="184" name="Google Shape;184;p31"/>
          <p:cNvPicPr preferRelativeResize="0"/>
          <p:nvPr/>
        </p:nvPicPr>
        <p:blipFill>
          <a:blip r:embed="rId4">
            <a:alphaModFix/>
          </a:blip>
          <a:stretch>
            <a:fillRect/>
          </a:stretch>
        </p:blipFill>
        <p:spPr>
          <a:xfrm rot="-4024101">
            <a:off x="2310150" y="2452046"/>
            <a:ext cx="9144003" cy="754559"/>
          </a:xfrm>
          <a:prstGeom prst="rect">
            <a:avLst/>
          </a:prstGeom>
          <a:noFill/>
          <a:ln>
            <a:noFill/>
          </a:ln>
        </p:spPr>
      </p:pic>
      <p:sp>
        <p:nvSpPr>
          <p:cNvPr id="185" name="Google Shape;185;p31"/>
          <p:cNvSpPr txBox="1"/>
          <p:nvPr>
            <p:ph idx="4294967295" type="ctrTitle"/>
          </p:nvPr>
        </p:nvSpPr>
        <p:spPr>
          <a:xfrm>
            <a:off x="258075" y="360800"/>
            <a:ext cx="9420600" cy="1282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8000">
                <a:latin typeface="Lexend SemiBold"/>
                <a:ea typeface="Lexend SemiBold"/>
                <a:cs typeface="Lexend SemiBold"/>
                <a:sym typeface="Lexend SemiBold"/>
              </a:rPr>
              <a:t>3. Assault/</a:t>
            </a:r>
            <a:endParaRPr sz="8000">
              <a:latin typeface="Lexend SemiBold"/>
              <a:ea typeface="Lexend SemiBold"/>
              <a:cs typeface="Lexend SemiBold"/>
              <a:sym typeface="Lexend SemiBold"/>
            </a:endParaRPr>
          </a:p>
          <a:p>
            <a:pPr indent="0" lvl="0" marL="457200" rtl="0" algn="l">
              <a:spcBef>
                <a:spcPts val="0"/>
              </a:spcBef>
              <a:spcAft>
                <a:spcPts val="0"/>
              </a:spcAft>
              <a:buNone/>
            </a:pPr>
            <a:r>
              <a:rPr lang="en" sz="8000">
                <a:latin typeface="Lexend SemiBold"/>
                <a:ea typeface="Lexend SemiBold"/>
                <a:cs typeface="Lexend SemiBold"/>
                <a:sym typeface="Lexend SemiBold"/>
              </a:rPr>
              <a:t>Domestic Dispute</a:t>
            </a:r>
            <a:endParaRPr sz="8000">
              <a:latin typeface="Lexend SemiBold"/>
              <a:ea typeface="Lexend SemiBold"/>
              <a:cs typeface="Lexend SemiBold"/>
              <a:sym typeface="Lexend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506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exend"/>
                <a:ea typeface="Lexend"/>
                <a:cs typeface="Lexend"/>
                <a:sym typeface="Lexend"/>
              </a:rPr>
              <a:t>According to Alcohol.org … </a:t>
            </a:r>
            <a:r>
              <a:rPr lang="en" sz="833">
                <a:latin typeface="Lexend"/>
                <a:ea typeface="Lexend"/>
                <a:cs typeface="Lexend"/>
                <a:sym typeface="Lexend"/>
              </a:rPr>
              <a:t>(</a:t>
            </a:r>
            <a:r>
              <a:rPr lang="en" sz="833" u="sng">
                <a:solidFill>
                  <a:srgbClr val="E0B12E"/>
                </a:solidFill>
                <a:latin typeface="Lexend"/>
                <a:ea typeface="Lexend"/>
                <a:cs typeface="Lexend"/>
                <a:sym typeface="Lexend"/>
                <a:hlinkClick r:id="rId3">
                  <a:extLst>
                    <a:ext uri="{A12FA001-AC4F-418D-AE19-62706E023703}">
                      <ahyp:hlinkClr val="tx"/>
                    </a:ext>
                  </a:extLst>
                </a:hlinkClick>
              </a:rPr>
              <a:t>https://alcohol.org/statistics-information/holiday-binge-drinking/</a:t>
            </a:r>
            <a:r>
              <a:rPr lang="en" sz="833">
                <a:latin typeface="Lexend"/>
                <a:ea typeface="Lexend"/>
                <a:cs typeface="Lexend"/>
                <a:sym typeface="Lexend"/>
              </a:rPr>
              <a:t> )</a:t>
            </a:r>
            <a:endParaRPr sz="833">
              <a:latin typeface="Lexend"/>
              <a:ea typeface="Lexend"/>
              <a:cs typeface="Lexend"/>
              <a:sym typeface="Lexend"/>
            </a:endParaRPr>
          </a:p>
        </p:txBody>
      </p:sp>
      <p:sp>
        <p:nvSpPr>
          <p:cNvPr id="70" name="Google Shape;70;p14"/>
          <p:cNvSpPr txBox="1"/>
          <p:nvPr/>
        </p:nvSpPr>
        <p:spPr>
          <a:xfrm>
            <a:off x="311700" y="1464975"/>
            <a:ext cx="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1" name="Google Shape;71;p14"/>
          <p:cNvSpPr txBox="1"/>
          <p:nvPr/>
        </p:nvSpPr>
        <p:spPr>
          <a:xfrm>
            <a:off x="402475" y="1561575"/>
            <a:ext cx="7405200" cy="330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263238"/>
                </a:solidFill>
                <a:latin typeface="Lexend"/>
                <a:ea typeface="Lexend"/>
                <a:cs typeface="Lexend"/>
                <a:sym typeface="Lexend"/>
              </a:rPr>
              <a:t>Holidays involving the most drinking are:</a:t>
            </a:r>
            <a:endParaRPr sz="2500">
              <a:solidFill>
                <a:srgbClr val="263238"/>
              </a:solidFill>
              <a:latin typeface="Lexend"/>
              <a:ea typeface="Lexend"/>
              <a:cs typeface="Lexend"/>
              <a:sym typeface="Lexend"/>
            </a:endParaRPr>
          </a:p>
          <a:p>
            <a:pPr indent="-387350" lvl="0" marL="457200" rtl="0" algn="l">
              <a:spcBef>
                <a:spcPts val="0"/>
              </a:spcBef>
              <a:spcAft>
                <a:spcPts val="0"/>
              </a:spcAft>
              <a:buClr>
                <a:srgbClr val="263238"/>
              </a:buClr>
              <a:buSzPts val="2500"/>
              <a:buFont typeface="Lexend"/>
              <a:buChar char="●"/>
            </a:pPr>
            <a:r>
              <a:rPr lang="en" sz="2500">
                <a:solidFill>
                  <a:srgbClr val="263238"/>
                </a:solidFill>
                <a:latin typeface="Lexend"/>
                <a:ea typeface="Lexend"/>
                <a:cs typeface="Lexend"/>
                <a:sym typeface="Lexend"/>
              </a:rPr>
              <a:t>Cinco De Mayo</a:t>
            </a:r>
            <a:endParaRPr sz="2500">
              <a:solidFill>
                <a:srgbClr val="263238"/>
              </a:solidFill>
              <a:latin typeface="Lexend"/>
              <a:ea typeface="Lexend"/>
              <a:cs typeface="Lexend"/>
              <a:sym typeface="Lexend"/>
            </a:endParaRPr>
          </a:p>
          <a:p>
            <a:pPr indent="-387350" lvl="0" marL="457200" rtl="0" algn="l">
              <a:spcBef>
                <a:spcPts val="0"/>
              </a:spcBef>
              <a:spcAft>
                <a:spcPts val="0"/>
              </a:spcAft>
              <a:buClr>
                <a:srgbClr val="263238"/>
              </a:buClr>
              <a:buSzPts val="2500"/>
              <a:buFont typeface="Lexend"/>
              <a:buChar char="●"/>
            </a:pPr>
            <a:r>
              <a:rPr lang="en" sz="2500">
                <a:solidFill>
                  <a:srgbClr val="263238"/>
                </a:solidFill>
                <a:latin typeface="Lexend"/>
                <a:ea typeface="Lexend"/>
                <a:cs typeface="Lexend"/>
                <a:sym typeface="Lexend"/>
              </a:rPr>
              <a:t>St. Patrick’s Day</a:t>
            </a:r>
            <a:endParaRPr sz="2500">
              <a:solidFill>
                <a:srgbClr val="263238"/>
              </a:solidFill>
              <a:latin typeface="Lexend"/>
              <a:ea typeface="Lexend"/>
              <a:cs typeface="Lexend"/>
              <a:sym typeface="Lexend"/>
            </a:endParaRPr>
          </a:p>
          <a:p>
            <a:pPr indent="-387350" lvl="0" marL="457200" rtl="0" algn="l">
              <a:spcBef>
                <a:spcPts val="0"/>
              </a:spcBef>
              <a:spcAft>
                <a:spcPts val="0"/>
              </a:spcAft>
              <a:buClr>
                <a:srgbClr val="263238"/>
              </a:buClr>
              <a:buSzPts val="2500"/>
              <a:buFont typeface="Lexend"/>
              <a:buChar char="●"/>
            </a:pPr>
            <a:r>
              <a:rPr lang="en" sz="2500">
                <a:solidFill>
                  <a:srgbClr val="263238"/>
                </a:solidFill>
                <a:latin typeface="Lexend"/>
                <a:ea typeface="Lexend"/>
                <a:cs typeface="Lexend"/>
                <a:sym typeface="Lexend"/>
              </a:rPr>
              <a:t>Christmas to New Years</a:t>
            </a:r>
            <a:endParaRPr sz="2500">
              <a:solidFill>
                <a:srgbClr val="263238"/>
              </a:solidFill>
              <a:latin typeface="Lexend"/>
              <a:ea typeface="Lexend"/>
              <a:cs typeface="Lexend"/>
              <a:sym typeface="Lexend"/>
            </a:endParaRPr>
          </a:p>
          <a:p>
            <a:pPr indent="-387350" lvl="0" marL="457200" rtl="0" algn="l">
              <a:spcBef>
                <a:spcPts val="0"/>
              </a:spcBef>
              <a:spcAft>
                <a:spcPts val="0"/>
              </a:spcAft>
              <a:buClr>
                <a:srgbClr val="263238"/>
              </a:buClr>
              <a:buSzPts val="2500"/>
              <a:buFont typeface="Lexend"/>
              <a:buChar char="●"/>
            </a:pPr>
            <a:r>
              <a:rPr lang="en" sz="2500">
                <a:solidFill>
                  <a:srgbClr val="263238"/>
                </a:solidFill>
                <a:latin typeface="Lexend"/>
                <a:ea typeface="Lexend"/>
                <a:cs typeface="Lexend"/>
                <a:sym typeface="Lexend"/>
              </a:rPr>
              <a:t>Thanksgiving Week</a:t>
            </a:r>
            <a:endParaRPr sz="2500">
              <a:solidFill>
                <a:srgbClr val="263238"/>
              </a:solidFill>
              <a:latin typeface="Lexend"/>
              <a:ea typeface="Lexend"/>
              <a:cs typeface="Lexend"/>
              <a:sym typeface="Lexend"/>
            </a:endParaRPr>
          </a:p>
          <a:p>
            <a:pPr indent="-387350" lvl="0" marL="457200" rtl="0" algn="l">
              <a:spcBef>
                <a:spcPts val="0"/>
              </a:spcBef>
              <a:spcAft>
                <a:spcPts val="0"/>
              </a:spcAft>
              <a:buClr>
                <a:srgbClr val="263238"/>
              </a:buClr>
              <a:buSzPts val="2500"/>
              <a:buFont typeface="Lexend"/>
              <a:buChar char="●"/>
            </a:pPr>
            <a:r>
              <a:rPr lang="en" sz="2500">
                <a:solidFill>
                  <a:srgbClr val="263238"/>
                </a:solidFill>
                <a:latin typeface="Lexend"/>
                <a:ea typeface="Lexend"/>
                <a:cs typeface="Lexend"/>
                <a:sym typeface="Lexend"/>
              </a:rPr>
              <a:t>Fourth of July</a:t>
            </a:r>
            <a:endParaRPr sz="2500">
              <a:solidFill>
                <a:srgbClr val="263238"/>
              </a:solidFill>
              <a:latin typeface="Lexend"/>
              <a:ea typeface="Lexend"/>
              <a:cs typeface="Lexend"/>
              <a:sym typeface="Lexend"/>
            </a:endParaRPr>
          </a:p>
          <a:p>
            <a:pPr indent="-387350" lvl="0" marL="457200" rtl="0" algn="l">
              <a:spcBef>
                <a:spcPts val="0"/>
              </a:spcBef>
              <a:spcAft>
                <a:spcPts val="0"/>
              </a:spcAft>
              <a:buClr>
                <a:srgbClr val="263238"/>
              </a:buClr>
              <a:buSzPts val="2500"/>
              <a:buFont typeface="Lexend"/>
              <a:buChar char="●"/>
            </a:pPr>
            <a:r>
              <a:rPr lang="en" sz="2500">
                <a:solidFill>
                  <a:srgbClr val="263238"/>
                </a:solidFill>
                <a:latin typeface="Lexend"/>
                <a:ea typeface="Lexend"/>
                <a:cs typeface="Lexend"/>
                <a:sym typeface="Lexend"/>
              </a:rPr>
              <a:t>Halloween</a:t>
            </a:r>
            <a:endParaRPr sz="2500">
              <a:solidFill>
                <a:srgbClr val="263238"/>
              </a:solidFill>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117775" y="3480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exend"/>
                <a:ea typeface="Lexend"/>
                <a:cs typeface="Lexend"/>
                <a:sym typeface="Lexend"/>
              </a:rPr>
              <a:t>Assault/Domestic Dispute </a:t>
            </a:r>
            <a:r>
              <a:rPr lang="en">
                <a:latin typeface="Lexend"/>
                <a:ea typeface="Lexend"/>
                <a:cs typeface="Lexend"/>
                <a:sym typeface="Lexend"/>
              </a:rPr>
              <a:t>- two prop. z-test</a:t>
            </a:r>
            <a:endParaRPr>
              <a:latin typeface="Lexend"/>
              <a:ea typeface="Lexend"/>
              <a:cs typeface="Lexend"/>
              <a:sym typeface="Lexend"/>
            </a:endParaRPr>
          </a:p>
        </p:txBody>
      </p:sp>
      <p:pic>
        <p:nvPicPr>
          <p:cNvPr id="191" name="Google Shape;191;p32"/>
          <p:cNvPicPr preferRelativeResize="0"/>
          <p:nvPr/>
        </p:nvPicPr>
        <p:blipFill>
          <a:blip r:embed="rId3">
            <a:alphaModFix/>
          </a:blip>
          <a:stretch>
            <a:fillRect/>
          </a:stretch>
        </p:blipFill>
        <p:spPr>
          <a:xfrm rot="-151901">
            <a:off x="-309422" y="2213652"/>
            <a:ext cx="9762847" cy="902045"/>
          </a:xfrm>
          <a:prstGeom prst="rect">
            <a:avLst/>
          </a:prstGeom>
          <a:noFill/>
          <a:ln>
            <a:noFill/>
          </a:ln>
        </p:spPr>
      </p:pic>
      <p:sp>
        <p:nvSpPr>
          <p:cNvPr id="192" name="Google Shape;192;p32"/>
          <p:cNvSpPr txBox="1"/>
          <p:nvPr>
            <p:ph idx="4294967295" type="ctrTitle"/>
          </p:nvPr>
        </p:nvSpPr>
        <p:spPr>
          <a:xfrm>
            <a:off x="311700" y="1478925"/>
            <a:ext cx="8520600" cy="7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Lexend SemiBold"/>
                <a:ea typeface="Lexend SemiBold"/>
                <a:cs typeface="Lexend SemiBold"/>
                <a:sym typeface="Lexend SemiBold"/>
              </a:rPr>
              <a:t>6.5% during Holidays        5.1% otherwise</a:t>
            </a:r>
            <a:endParaRPr>
              <a:latin typeface="Lexend SemiBold"/>
              <a:ea typeface="Lexend SemiBold"/>
              <a:cs typeface="Lexend SemiBold"/>
              <a:sym typeface="Lexend SemiBold"/>
            </a:endParaRPr>
          </a:p>
        </p:txBody>
      </p:sp>
      <p:sp>
        <p:nvSpPr>
          <p:cNvPr id="193" name="Google Shape;193;p32"/>
          <p:cNvSpPr txBox="1"/>
          <p:nvPr>
            <p:ph idx="4294967295" type="ctrTitle"/>
          </p:nvPr>
        </p:nvSpPr>
        <p:spPr>
          <a:xfrm>
            <a:off x="311700" y="3330875"/>
            <a:ext cx="8520600" cy="73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latin typeface="Lexend SemiBold"/>
                <a:ea typeface="Lexend SemiBold"/>
                <a:cs typeface="Lexend SemiBold"/>
                <a:sym typeface="Lexend SemiBold"/>
              </a:rPr>
              <a:t>P-value = 4.873e-16 &lt; .05 so we can say that assault/domestic dispute crime rates increase significantly during holidays  </a:t>
            </a:r>
            <a:endParaRPr>
              <a:latin typeface="Lexend SemiBold"/>
              <a:ea typeface="Lexend SemiBold"/>
              <a:cs typeface="Lexend SemiBold"/>
              <a:sym typeface="Lexend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197" name="Shape 197"/>
        <p:cNvGrpSpPr/>
        <p:nvPr/>
      </p:nvGrpSpPr>
      <p:grpSpPr>
        <a:xfrm>
          <a:off x="0" y="0"/>
          <a:ext cx="0" cy="0"/>
          <a:chOff x="0" y="0"/>
          <a:chExt cx="0" cy="0"/>
        </a:xfrm>
      </p:grpSpPr>
      <p:pic>
        <p:nvPicPr>
          <p:cNvPr id="198" name="Google Shape;198;p33"/>
          <p:cNvPicPr preferRelativeResize="0"/>
          <p:nvPr/>
        </p:nvPicPr>
        <p:blipFill>
          <a:blip r:embed="rId3">
            <a:alphaModFix/>
          </a:blip>
          <a:stretch>
            <a:fillRect/>
          </a:stretch>
        </p:blipFill>
        <p:spPr>
          <a:xfrm rot="-956664">
            <a:off x="-509047" y="3503616"/>
            <a:ext cx="11886895" cy="1098295"/>
          </a:xfrm>
          <a:prstGeom prst="rect">
            <a:avLst/>
          </a:prstGeom>
          <a:noFill/>
          <a:ln>
            <a:noFill/>
          </a:ln>
        </p:spPr>
      </p:pic>
      <p:pic>
        <p:nvPicPr>
          <p:cNvPr id="199" name="Google Shape;199;p33"/>
          <p:cNvPicPr preferRelativeResize="0"/>
          <p:nvPr/>
        </p:nvPicPr>
        <p:blipFill>
          <a:blip r:embed="rId4">
            <a:alphaModFix/>
          </a:blip>
          <a:stretch>
            <a:fillRect/>
          </a:stretch>
        </p:blipFill>
        <p:spPr>
          <a:xfrm rot="-4024101">
            <a:off x="2310150" y="2452046"/>
            <a:ext cx="9144003" cy="754559"/>
          </a:xfrm>
          <a:prstGeom prst="rect">
            <a:avLst/>
          </a:prstGeom>
          <a:noFill/>
          <a:ln>
            <a:noFill/>
          </a:ln>
        </p:spPr>
      </p:pic>
      <p:sp>
        <p:nvSpPr>
          <p:cNvPr id="200" name="Google Shape;200;p33"/>
          <p:cNvSpPr txBox="1"/>
          <p:nvPr>
            <p:ph idx="4294967295" type="ctrTitle"/>
          </p:nvPr>
        </p:nvSpPr>
        <p:spPr>
          <a:xfrm>
            <a:off x="258075" y="360800"/>
            <a:ext cx="9420600" cy="1282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8000">
                <a:latin typeface="Lexend SemiBold"/>
                <a:ea typeface="Lexend SemiBold"/>
                <a:cs typeface="Lexend SemiBold"/>
                <a:sym typeface="Lexend SemiBold"/>
              </a:rPr>
              <a:t>4</a:t>
            </a:r>
            <a:r>
              <a:rPr lang="en" sz="8000">
                <a:latin typeface="Lexend SemiBold"/>
                <a:ea typeface="Lexend SemiBold"/>
                <a:cs typeface="Lexend SemiBold"/>
                <a:sym typeface="Lexend SemiBold"/>
              </a:rPr>
              <a:t>. Battery/</a:t>
            </a:r>
            <a:endParaRPr sz="8000">
              <a:latin typeface="Lexend SemiBold"/>
              <a:ea typeface="Lexend SemiBold"/>
              <a:cs typeface="Lexend SemiBold"/>
              <a:sym typeface="Lexend SemiBold"/>
            </a:endParaRPr>
          </a:p>
          <a:p>
            <a:pPr indent="0" lvl="0" marL="457200" rtl="0" algn="l">
              <a:spcBef>
                <a:spcPts val="0"/>
              </a:spcBef>
              <a:spcAft>
                <a:spcPts val="0"/>
              </a:spcAft>
              <a:buNone/>
            </a:pPr>
            <a:r>
              <a:rPr lang="en" sz="8000">
                <a:latin typeface="Lexend SemiBold"/>
                <a:ea typeface="Lexend SemiBold"/>
                <a:cs typeface="Lexend SemiBold"/>
                <a:sym typeface="Lexend SemiBold"/>
              </a:rPr>
              <a:t>Domestic Violence</a:t>
            </a:r>
            <a:endParaRPr sz="8000">
              <a:latin typeface="Lexend SemiBold"/>
              <a:ea typeface="Lexend SemiBold"/>
              <a:cs typeface="Lexend SemiBold"/>
              <a:sym typeface="Lexend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117775" y="3480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exend"/>
                <a:ea typeface="Lexend"/>
                <a:cs typeface="Lexend"/>
                <a:sym typeface="Lexend"/>
              </a:rPr>
              <a:t>Battery</a:t>
            </a:r>
            <a:r>
              <a:rPr lang="en">
                <a:latin typeface="Lexend"/>
                <a:ea typeface="Lexend"/>
                <a:cs typeface="Lexend"/>
                <a:sym typeface="Lexend"/>
              </a:rPr>
              <a:t>/Domestic Violence - two prop. z-test</a:t>
            </a:r>
            <a:endParaRPr>
              <a:latin typeface="Lexend"/>
              <a:ea typeface="Lexend"/>
              <a:cs typeface="Lexend"/>
              <a:sym typeface="Lexend"/>
            </a:endParaRPr>
          </a:p>
        </p:txBody>
      </p:sp>
      <p:pic>
        <p:nvPicPr>
          <p:cNvPr id="206" name="Google Shape;206;p34"/>
          <p:cNvPicPr preferRelativeResize="0"/>
          <p:nvPr/>
        </p:nvPicPr>
        <p:blipFill>
          <a:blip r:embed="rId3">
            <a:alphaModFix/>
          </a:blip>
          <a:stretch>
            <a:fillRect/>
          </a:stretch>
        </p:blipFill>
        <p:spPr>
          <a:xfrm rot="-151901">
            <a:off x="-309422" y="2213652"/>
            <a:ext cx="9762847" cy="902045"/>
          </a:xfrm>
          <a:prstGeom prst="rect">
            <a:avLst/>
          </a:prstGeom>
          <a:noFill/>
          <a:ln>
            <a:noFill/>
          </a:ln>
        </p:spPr>
      </p:pic>
      <p:sp>
        <p:nvSpPr>
          <p:cNvPr id="207" name="Google Shape;207;p34"/>
          <p:cNvSpPr txBox="1"/>
          <p:nvPr>
            <p:ph idx="4294967295" type="ctrTitle"/>
          </p:nvPr>
        </p:nvSpPr>
        <p:spPr>
          <a:xfrm>
            <a:off x="311700" y="1478925"/>
            <a:ext cx="8520600" cy="7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Lexend SemiBold"/>
                <a:ea typeface="Lexend SemiBold"/>
                <a:cs typeface="Lexend SemiBold"/>
                <a:sym typeface="Lexend SemiBold"/>
              </a:rPr>
              <a:t>6.6</a:t>
            </a:r>
            <a:r>
              <a:rPr lang="en">
                <a:latin typeface="Lexend SemiBold"/>
                <a:ea typeface="Lexend SemiBold"/>
                <a:cs typeface="Lexend SemiBold"/>
                <a:sym typeface="Lexend SemiBold"/>
              </a:rPr>
              <a:t>% during Holidays        5.5% otherwise</a:t>
            </a:r>
            <a:endParaRPr>
              <a:latin typeface="Lexend SemiBold"/>
              <a:ea typeface="Lexend SemiBold"/>
              <a:cs typeface="Lexend SemiBold"/>
              <a:sym typeface="Lexend SemiBold"/>
            </a:endParaRPr>
          </a:p>
        </p:txBody>
      </p:sp>
      <p:sp>
        <p:nvSpPr>
          <p:cNvPr id="208" name="Google Shape;208;p34"/>
          <p:cNvSpPr txBox="1"/>
          <p:nvPr>
            <p:ph idx="4294967295" type="ctrTitle"/>
          </p:nvPr>
        </p:nvSpPr>
        <p:spPr>
          <a:xfrm>
            <a:off x="311700" y="3330875"/>
            <a:ext cx="8520600" cy="73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latin typeface="Lexend SemiBold"/>
                <a:ea typeface="Lexend SemiBold"/>
                <a:cs typeface="Lexend SemiBold"/>
                <a:sym typeface="Lexend SemiBold"/>
              </a:rPr>
              <a:t>P-value = 5.062e-17 &lt; .05 so we can say battery/domestic violence crime </a:t>
            </a:r>
            <a:r>
              <a:rPr lang="en">
                <a:latin typeface="Lexend SemiBold"/>
                <a:ea typeface="Lexend SemiBold"/>
                <a:cs typeface="Lexend SemiBold"/>
                <a:sym typeface="Lexend SemiBold"/>
              </a:rPr>
              <a:t>rates increase significantly during holidays</a:t>
            </a:r>
            <a:r>
              <a:rPr lang="en">
                <a:latin typeface="Lexend SemiBold"/>
                <a:ea typeface="Lexend SemiBold"/>
                <a:cs typeface="Lexend SemiBold"/>
                <a:sym typeface="Lexend SemiBold"/>
              </a:rPr>
              <a:t>  </a:t>
            </a:r>
            <a:endParaRPr>
              <a:latin typeface="Lexend SemiBold"/>
              <a:ea typeface="Lexend SemiBold"/>
              <a:cs typeface="Lexend SemiBold"/>
              <a:sym typeface="Lexend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212" name="Shape 212"/>
        <p:cNvGrpSpPr/>
        <p:nvPr/>
      </p:nvGrpSpPr>
      <p:grpSpPr>
        <a:xfrm>
          <a:off x="0" y="0"/>
          <a:ext cx="0" cy="0"/>
          <a:chOff x="0" y="0"/>
          <a:chExt cx="0" cy="0"/>
        </a:xfrm>
      </p:grpSpPr>
      <p:pic>
        <p:nvPicPr>
          <p:cNvPr id="213" name="Google Shape;213;p35"/>
          <p:cNvPicPr preferRelativeResize="0"/>
          <p:nvPr/>
        </p:nvPicPr>
        <p:blipFill>
          <a:blip r:embed="rId3">
            <a:alphaModFix/>
          </a:blip>
          <a:stretch>
            <a:fillRect/>
          </a:stretch>
        </p:blipFill>
        <p:spPr>
          <a:xfrm rot="-4024101">
            <a:off x="3201425" y="2774071"/>
            <a:ext cx="9144003" cy="754559"/>
          </a:xfrm>
          <a:prstGeom prst="rect">
            <a:avLst/>
          </a:prstGeom>
          <a:noFill/>
          <a:ln>
            <a:noFill/>
          </a:ln>
        </p:spPr>
      </p:pic>
      <p:sp>
        <p:nvSpPr>
          <p:cNvPr id="214" name="Google Shape;214;p35"/>
          <p:cNvSpPr txBox="1"/>
          <p:nvPr>
            <p:ph idx="4294967295" type="ctrTitle"/>
          </p:nvPr>
        </p:nvSpPr>
        <p:spPr>
          <a:xfrm>
            <a:off x="-46075" y="193450"/>
            <a:ext cx="9420600" cy="1282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8000">
                <a:latin typeface="Lexend SemiBold"/>
                <a:ea typeface="Lexend SemiBold"/>
                <a:cs typeface="Lexend SemiBold"/>
                <a:sym typeface="Lexend SemiBold"/>
              </a:rPr>
              <a:t>Conclusion</a:t>
            </a:r>
            <a:endParaRPr sz="8000">
              <a:latin typeface="Lexend SemiBold"/>
              <a:ea typeface="Lexend SemiBold"/>
              <a:cs typeface="Lexend SemiBold"/>
              <a:sym typeface="Lexend SemiBold"/>
            </a:endParaRPr>
          </a:p>
        </p:txBody>
      </p:sp>
      <p:sp>
        <p:nvSpPr>
          <p:cNvPr id="215" name="Google Shape;215;p35"/>
          <p:cNvSpPr txBox="1"/>
          <p:nvPr/>
        </p:nvSpPr>
        <p:spPr>
          <a:xfrm>
            <a:off x="366750" y="1699600"/>
            <a:ext cx="6852000" cy="266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263238"/>
                </a:solidFill>
                <a:latin typeface="Lexend SemiBold"/>
                <a:ea typeface="Lexend SemiBold"/>
                <a:cs typeface="Lexend SemiBold"/>
                <a:sym typeface="Lexend SemiBold"/>
              </a:rPr>
              <a:t>Findings match up with national consensus:</a:t>
            </a:r>
            <a:endParaRPr sz="2300">
              <a:solidFill>
                <a:srgbClr val="263238"/>
              </a:solidFill>
              <a:latin typeface="Lexend SemiBold"/>
              <a:ea typeface="Lexend SemiBold"/>
              <a:cs typeface="Lexend SemiBold"/>
              <a:sym typeface="Lexend SemiBold"/>
            </a:endParaRPr>
          </a:p>
          <a:p>
            <a:pPr indent="-374650" lvl="0" marL="457200" rtl="0" algn="l">
              <a:spcBef>
                <a:spcPts val="0"/>
              </a:spcBef>
              <a:spcAft>
                <a:spcPts val="0"/>
              </a:spcAft>
              <a:buClr>
                <a:srgbClr val="263238"/>
              </a:buClr>
              <a:buSzPts val="2300"/>
              <a:buFont typeface="Lexend SemiBold"/>
              <a:buChar char="-"/>
            </a:pPr>
            <a:r>
              <a:rPr b="1" lang="en" sz="2300">
                <a:solidFill>
                  <a:srgbClr val="263238"/>
                </a:solidFill>
                <a:latin typeface="Lexend"/>
                <a:ea typeface="Lexend"/>
                <a:cs typeface="Lexend"/>
                <a:sym typeface="Lexend"/>
              </a:rPr>
              <a:t>Theft</a:t>
            </a:r>
            <a:r>
              <a:rPr lang="en" sz="2300">
                <a:solidFill>
                  <a:srgbClr val="263238"/>
                </a:solidFill>
                <a:latin typeface="Lexend SemiBold"/>
                <a:ea typeface="Lexend SemiBold"/>
                <a:cs typeface="Lexend SemiBold"/>
                <a:sym typeface="Lexend SemiBold"/>
              </a:rPr>
              <a:t> more frequent during holidays</a:t>
            </a:r>
            <a:endParaRPr sz="2300">
              <a:solidFill>
                <a:srgbClr val="263238"/>
              </a:solidFill>
              <a:latin typeface="Lexend SemiBold"/>
              <a:ea typeface="Lexend SemiBold"/>
              <a:cs typeface="Lexend SemiBold"/>
              <a:sym typeface="Lexend SemiBold"/>
            </a:endParaRPr>
          </a:p>
          <a:p>
            <a:pPr indent="-374650" lvl="0" marL="457200" rtl="0" algn="l">
              <a:spcBef>
                <a:spcPts val="0"/>
              </a:spcBef>
              <a:spcAft>
                <a:spcPts val="0"/>
              </a:spcAft>
              <a:buClr>
                <a:srgbClr val="263238"/>
              </a:buClr>
              <a:buSzPts val="2300"/>
              <a:buFont typeface="Lexend SemiBold"/>
              <a:buChar char="-"/>
            </a:pPr>
            <a:r>
              <a:rPr b="1" lang="en" sz="2300">
                <a:solidFill>
                  <a:srgbClr val="263238"/>
                </a:solidFill>
                <a:latin typeface="Lexend"/>
                <a:ea typeface="Lexend"/>
                <a:cs typeface="Lexend"/>
                <a:sym typeface="Lexend"/>
              </a:rPr>
              <a:t>DUI’s </a:t>
            </a:r>
            <a:r>
              <a:rPr lang="en" sz="2300">
                <a:solidFill>
                  <a:srgbClr val="263238"/>
                </a:solidFill>
                <a:latin typeface="Lexend SemiBold"/>
                <a:ea typeface="Lexend SemiBold"/>
                <a:cs typeface="Lexend SemiBold"/>
                <a:sym typeface="Lexend SemiBold"/>
              </a:rPr>
              <a:t>more frequent during holidays</a:t>
            </a:r>
            <a:endParaRPr sz="2300">
              <a:solidFill>
                <a:srgbClr val="263238"/>
              </a:solidFill>
              <a:latin typeface="Lexend SemiBold"/>
              <a:ea typeface="Lexend SemiBold"/>
              <a:cs typeface="Lexend SemiBold"/>
              <a:sym typeface="Lexend SemiBold"/>
            </a:endParaRPr>
          </a:p>
          <a:p>
            <a:pPr indent="-374650" lvl="0" marL="457200" rtl="0" algn="l">
              <a:spcBef>
                <a:spcPts val="0"/>
              </a:spcBef>
              <a:spcAft>
                <a:spcPts val="0"/>
              </a:spcAft>
              <a:buClr>
                <a:srgbClr val="263238"/>
              </a:buClr>
              <a:buSzPts val="2300"/>
              <a:buFont typeface="Lexend SemiBold"/>
              <a:buChar char="-"/>
            </a:pPr>
            <a:r>
              <a:rPr b="1" lang="en" sz="2300">
                <a:solidFill>
                  <a:srgbClr val="263238"/>
                </a:solidFill>
                <a:latin typeface="Lexend"/>
                <a:ea typeface="Lexend"/>
                <a:cs typeface="Lexend"/>
                <a:sym typeface="Lexend"/>
              </a:rPr>
              <a:t>Assault/Domestic Dispute</a:t>
            </a:r>
            <a:r>
              <a:rPr lang="en" sz="2300">
                <a:solidFill>
                  <a:srgbClr val="263238"/>
                </a:solidFill>
                <a:latin typeface="Lexend SemiBold"/>
                <a:ea typeface="Lexend SemiBold"/>
                <a:cs typeface="Lexend SemiBold"/>
                <a:sym typeface="Lexend SemiBold"/>
              </a:rPr>
              <a:t> more frequent during Holidays</a:t>
            </a:r>
            <a:endParaRPr sz="2300">
              <a:solidFill>
                <a:srgbClr val="263238"/>
              </a:solidFill>
              <a:latin typeface="Lexend SemiBold"/>
              <a:ea typeface="Lexend SemiBold"/>
              <a:cs typeface="Lexend SemiBold"/>
              <a:sym typeface="Lexend SemiBold"/>
            </a:endParaRPr>
          </a:p>
          <a:p>
            <a:pPr indent="-374650" lvl="0" marL="457200" rtl="0" algn="l">
              <a:spcBef>
                <a:spcPts val="0"/>
              </a:spcBef>
              <a:spcAft>
                <a:spcPts val="0"/>
              </a:spcAft>
              <a:buClr>
                <a:srgbClr val="263238"/>
              </a:buClr>
              <a:buSzPts val="2300"/>
              <a:buFont typeface="Lexend SemiBold"/>
              <a:buChar char="-"/>
            </a:pPr>
            <a:r>
              <a:rPr b="1" lang="en" sz="2300">
                <a:solidFill>
                  <a:srgbClr val="263238"/>
                </a:solidFill>
                <a:latin typeface="Lexend"/>
                <a:ea typeface="Lexend"/>
                <a:cs typeface="Lexend"/>
                <a:sym typeface="Lexend"/>
              </a:rPr>
              <a:t>Battery/Domestic Violence</a:t>
            </a:r>
            <a:r>
              <a:rPr lang="en" sz="2300">
                <a:solidFill>
                  <a:srgbClr val="263238"/>
                </a:solidFill>
                <a:latin typeface="Lexend SemiBold"/>
                <a:ea typeface="Lexend SemiBold"/>
                <a:cs typeface="Lexend SemiBold"/>
                <a:sym typeface="Lexend SemiBold"/>
              </a:rPr>
              <a:t> more frequent during Holidays</a:t>
            </a:r>
            <a:endParaRPr sz="2300">
              <a:solidFill>
                <a:srgbClr val="263238"/>
              </a:solidFill>
              <a:latin typeface="Lexend SemiBold"/>
              <a:ea typeface="Lexend SemiBold"/>
              <a:cs typeface="Lexend SemiBold"/>
              <a:sym typeface="Lexend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464225" y="613625"/>
            <a:ext cx="3704400" cy="2049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Lexend"/>
                <a:ea typeface="Lexend"/>
                <a:cs typeface="Lexend"/>
                <a:sym typeface="Lexend"/>
              </a:rPr>
              <a:t>“Urbana” Dataset</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a:p>
            <a:pPr indent="0" lvl="0" marL="0" rtl="0" algn="ctr">
              <a:spcBef>
                <a:spcPts val="0"/>
              </a:spcBef>
              <a:spcAft>
                <a:spcPts val="0"/>
              </a:spcAft>
              <a:buNone/>
            </a:pPr>
            <a:r>
              <a:rPr b="1" lang="en" sz="1622">
                <a:latin typeface="Lexend"/>
                <a:ea typeface="Lexend"/>
                <a:cs typeface="Lexend"/>
                <a:sym typeface="Lexend"/>
              </a:rPr>
              <a:t>13 </a:t>
            </a:r>
            <a:r>
              <a:rPr b="1" lang="en" sz="1622">
                <a:latin typeface="Lexend"/>
                <a:ea typeface="Lexend"/>
                <a:cs typeface="Lexend"/>
                <a:sym typeface="Lexend"/>
              </a:rPr>
              <a:t>Columns:</a:t>
            </a:r>
            <a:r>
              <a:rPr lang="en" sz="1400">
                <a:latin typeface="Lexend"/>
                <a:ea typeface="Lexend"/>
                <a:cs typeface="Lexend"/>
                <a:sym typeface="Lexend"/>
              </a:rPr>
              <a:t> Incident, Date, Time, Month, Year, Crime Category, Place Description, Weapons Code 1, Weapons Description 1, Mapping Address, Time reported, Time arrived</a:t>
            </a:r>
            <a:endParaRPr sz="1400">
              <a:latin typeface="Lexend"/>
              <a:ea typeface="Lexend"/>
              <a:cs typeface="Lexend"/>
              <a:sym typeface="Lexend"/>
            </a:endParaRPr>
          </a:p>
          <a:p>
            <a:pPr indent="0" lvl="0" marL="0" rtl="0" algn="ctr">
              <a:spcBef>
                <a:spcPts val="0"/>
              </a:spcBef>
              <a:spcAft>
                <a:spcPts val="0"/>
              </a:spcAft>
              <a:buNone/>
            </a:pPr>
            <a:r>
              <a:t/>
            </a:r>
            <a:endParaRPr sz="1400">
              <a:latin typeface="Lexend"/>
              <a:ea typeface="Lexend"/>
              <a:cs typeface="Lexend"/>
              <a:sym typeface="Lexend"/>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ctr">
              <a:spcBef>
                <a:spcPts val="0"/>
              </a:spcBef>
              <a:spcAft>
                <a:spcPts val="0"/>
              </a:spcAft>
              <a:buNone/>
            </a:pPr>
            <a:r>
              <a:rPr b="1" lang="en" sz="1622">
                <a:latin typeface="Lexend"/>
                <a:ea typeface="Lexend"/>
                <a:cs typeface="Lexend"/>
                <a:sym typeface="Lexend"/>
              </a:rPr>
              <a:t>Years:</a:t>
            </a:r>
            <a:r>
              <a:rPr lang="en" sz="1622">
                <a:latin typeface="Lexend"/>
                <a:ea typeface="Lexend"/>
                <a:cs typeface="Lexend"/>
                <a:sym typeface="Lexend"/>
              </a:rPr>
              <a:t> </a:t>
            </a:r>
            <a:r>
              <a:rPr lang="en" sz="1400">
                <a:latin typeface="Lexend"/>
                <a:ea typeface="Lexend"/>
                <a:cs typeface="Lexend"/>
                <a:sym typeface="Lexend"/>
              </a:rPr>
              <a:t>1970-2022</a:t>
            </a:r>
            <a:endParaRPr sz="1400">
              <a:latin typeface="Lexend"/>
              <a:ea typeface="Lexend"/>
              <a:cs typeface="Lexend"/>
              <a:sym typeface="Lexend"/>
            </a:endParaRPr>
          </a:p>
          <a:p>
            <a:pPr indent="0" lvl="0" marL="0" rtl="0" algn="ctr">
              <a:spcBef>
                <a:spcPts val="0"/>
              </a:spcBef>
              <a:spcAft>
                <a:spcPts val="0"/>
              </a:spcAft>
              <a:buNone/>
            </a:pPr>
            <a:r>
              <a:t/>
            </a:r>
            <a:endParaRPr sz="1400">
              <a:latin typeface="Lexend"/>
              <a:ea typeface="Lexend"/>
              <a:cs typeface="Lexend"/>
              <a:sym typeface="Lexend"/>
            </a:endParaRPr>
          </a:p>
          <a:p>
            <a:pPr indent="0" lvl="0" marL="0" rtl="0" algn="ctr">
              <a:spcBef>
                <a:spcPts val="0"/>
              </a:spcBef>
              <a:spcAft>
                <a:spcPts val="0"/>
              </a:spcAft>
              <a:buNone/>
            </a:pPr>
            <a:r>
              <a:rPr b="1" lang="en" sz="1622">
                <a:latin typeface="Lexend"/>
                <a:ea typeface="Lexend"/>
                <a:cs typeface="Lexend"/>
                <a:sym typeface="Lexend"/>
              </a:rPr>
              <a:t>Variables added:</a:t>
            </a:r>
            <a:r>
              <a:rPr lang="en" sz="1400">
                <a:latin typeface="Lexend"/>
                <a:ea typeface="Lexend"/>
                <a:cs typeface="Lexend"/>
                <a:sym typeface="Lexend"/>
              </a:rPr>
              <a:t> </a:t>
            </a:r>
            <a:endParaRPr sz="1400">
              <a:latin typeface="Lexend"/>
              <a:ea typeface="Lexend"/>
              <a:cs typeface="Lexend"/>
              <a:sym typeface="Lexend"/>
            </a:endParaRPr>
          </a:p>
          <a:p>
            <a:pPr indent="0" lvl="0" marL="0" rtl="0" algn="ctr">
              <a:spcBef>
                <a:spcPts val="0"/>
              </a:spcBef>
              <a:spcAft>
                <a:spcPts val="0"/>
              </a:spcAft>
              <a:buNone/>
            </a:pPr>
            <a:r>
              <a:rPr lang="en" sz="1400">
                <a:latin typeface="Lexend"/>
                <a:ea typeface="Lexend"/>
                <a:cs typeface="Lexend"/>
                <a:sym typeface="Lexend"/>
              </a:rPr>
              <a:t>Area(public or private)</a:t>
            </a:r>
            <a:endParaRPr sz="1400">
              <a:latin typeface="Lexend"/>
              <a:ea typeface="Lexend"/>
              <a:cs typeface="Lexend"/>
              <a:sym typeface="Lexend"/>
            </a:endParaRPr>
          </a:p>
          <a:p>
            <a:pPr indent="0" lvl="0" marL="0" rtl="0" algn="ctr">
              <a:spcBef>
                <a:spcPts val="0"/>
              </a:spcBef>
              <a:spcAft>
                <a:spcPts val="0"/>
              </a:spcAft>
              <a:buNone/>
            </a:pPr>
            <a:r>
              <a:t/>
            </a:r>
            <a:endParaRPr sz="1400"/>
          </a:p>
          <a:p>
            <a:pPr indent="0" lvl="0" marL="0" rtl="0" algn="ctr">
              <a:spcBef>
                <a:spcPts val="0"/>
              </a:spcBef>
              <a:spcAft>
                <a:spcPts val="0"/>
              </a:spcAft>
              <a:buNone/>
            </a:pPr>
            <a:r>
              <a:rPr b="1" lang="en" sz="1622">
                <a:latin typeface="Lexend"/>
                <a:ea typeface="Lexend"/>
                <a:cs typeface="Lexend"/>
                <a:sym typeface="Lexend"/>
              </a:rPr>
              <a:t>330,522 Rows</a:t>
            </a:r>
            <a:endParaRPr b="1" sz="1622">
              <a:latin typeface="Lexend"/>
              <a:ea typeface="Lexend"/>
              <a:cs typeface="Lexend"/>
              <a:sym typeface="Lexend"/>
            </a:endParaRPr>
          </a:p>
          <a:p>
            <a:pPr indent="0" lvl="0" marL="0" rtl="0" algn="ctr">
              <a:spcBef>
                <a:spcPts val="0"/>
              </a:spcBef>
              <a:spcAft>
                <a:spcPts val="0"/>
              </a:spcAft>
              <a:buNone/>
            </a:pPr>
            <a:r>
              <a:t/>
            </a:r>
            <a:endParaRPr sz="1400">
              <a:latin typeface="Lexend"/>
              <a:ea typeface="Lexend"/>
              <a:cs typeface="Lexend"/>
              <a:sym typeface="Lexend"/>
            </a:endParaRPr>
          </a:p>
          <a:p>
            <a:pPr indent="0" lvl="0" marL="0" rtl="0" algn="l">
              <a:spcBef>
                <a:spcPts val="0"/>
              </a:spcBef>
              <a:spcAft>
                <a:spcPts val="0"/>
              </a:spcAft>
              <a:buNone/>
            </a:pPr>
            <a:r>
              <a:t/>
            </a:r>
            <a:endParaRPr/>
          </a:p>
        </p:txBody>
      </p:sp>
      <p:sp>
        <p:nvSpPr>
          <p:cNvPr id="77" name="Google Shape;77;p15"/>
          <p:cNvSpPr txBox="1"/>
          <p:nvPr/>
        </p:nvSpPr>
        <p:spPr>
          <a:xfrm>
            <a:off x="4958375" y="613625"/>
            <a:ext cx="3968400" cy="426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accent1"/>
                </a:solidFill>
                <a:latin typeface="Lexend"/>
                <a:ea typeface="Lexend"/>
                <a:cs typeface="Lexend"/>
                <a:sym typeface="Lexend"/>
              </a:rPr>
              <a:t>“Holiday”</a:t>
            </a:r>
            <a:r>
              <a:rPr lang="en" sz="2500">
                <a:solidFill>
                  <a:schemeClr val="accent1"/>
                </a:solidFill>
                <a:latin typeface="Lexend"/>
                <a:ea typeface="Lexend"/>
                <a:cs typeface="Lexend"/>
                <a:sym typeface="Lexend"/>
              </a:rPr>
              <a:t> Dataset</a:t>
            </a:r>
            <a:endParaRPr sz="2500">
              <a:solidFill>
                <a:schemeClr val="accent1"/>
              </a:solidFill>
              <a:latin typeface="Lexend"/>
              <a:ea typeface="Lexend"/>
              <a:cs typeface="Lexend"/>
              <a:sym typeface="Lexend"/>
            </a:endParaRPr>
          </a:p>
          <a:p>
            <a:pPr indent="0" lvl="0" marL="0" rtl="0" algn="l">
              <a:spcBef>
                <a:spcPts val="0"/>
              </a:spcBef>
              <a:spcAft>
                <a:spcPts val="0"/>
              </a:spcAft>
              <a:buNone/>
            </a:pPr>
            <a:r>
              <a:t/>
            </a:r>
            <a:endParaRPr sz="2800">
              <a:solidFill>
                <a:schemeClr val="accent1"/>
              </a:solidFill>
              <a:latin typeface="Lexend"/>
              <a:ea typeface="Lexend"/>
              <a:cs typeface="Lexend"/>
              <a:sym typeface="Lexend"/>
            </a:endParaRPr>
          </a:p>
          <a:p>
            <a:pPr indent="0" lvl="0" marL="0" rtl="0" algn="ctr">
              <a:spcBef>
                <a:spcPts val="0"/>
              </a:spcBef>
              <a:spcAft>
                <a:spcPts val="0"/>
              </a:spcAft>
              <a:buNone/>
            </a:pPr>
            <a:r>
              <a:rPr b="1" lang="en" sz="1250">
                <a:solidFill>
                  <a:schemeClr val="accent1"/>
                </a:solidFill>
                <a:latin typeface="Lexend"/>
                <a:ea typeface="Lexend"/>
                <a:cs typeface="Lexend"/>
                <a:sym typeface="Lexend"/>
              </a:rPr>
              <a:t>15 Columns:</a:t>
            </a:r>
            <a:r>
              <a:rPr lang="en" sz="1250">
                <a:solidFill>
                  <a:schemeClr val="accent1"/>
                </a:solidFill>
                <a:latin typeface="Lexend"/>
                <a:ea typeface="Lexend"/>
                <a:cs typeface="Lexend"/>
                <a:sym typeface="Lexend"/>
              </a:rPr>
              <a:t> Incident, Date, Time, Month, Year, Crime Category, Place Description, Weapons Code 1, Weapons Description 1, Mapping Address, Time Reported, Time Arrived</a:t>
            </a:r>
            <a:endParaRPr sz="1250">
              <a:solidFill>
                <a:schemeClr val="accent1"/>
              </a:solidFill>
              <a:latin typeface="Lexend"/>
              <a:ea typeface="Lexend"/>
              <a:cs typeface="Lexend"/>
              <a:sym typeface="Lexend"/>
            </a:endParaRPr>
          </a:p>
          <a:p>
            <a:pPr indent="0" lvl="0" marL="0" rtl="0" algn="ctr">
              <a:spcBef>
                <a:spcPts val="0"/>
              </a:spcBef>
              <a:spcAft>
                <a:spcPts val="0"/>
              </a:spcAft>
              <a:buNone/>
            </a:pPr>
            <a:r>
              <a:t/>
            </a:r>
            <a:endParaRPr>
              <a:solidFill>
                <a:schemeClr val="accent1"/>
              </a:solidFill>
              <a:latin typeface="Lexend"/>
              <a:ea typeface="Lexend"/>
              <a:cs typeface="Lexend"/>
              <a:sym typeface="Lexend"/>
            </a:endParaRPr>
          </a:p>
          <a:p>
            <a:pPr indent="0" lvl="0" marL="0" rtl="0" algn="l">
              <a:spcBef>
                <a:spcPts val="0"/>
              </a:spcBef>
              <a:spcAft>
                <a:spcPts val="0"/>
              </a:spcAft>
              <a:buNone/>
            </a:pPr>
            <a:r>
              <a:t/>
            </a:r>
            <a:endParaRPr>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accent1"/>
              </a:solidFill>
              <a:latin typeface="Merriweather"/>
              <a:ea typeface="Merriweather"/>
              <a:cs typeface="Merriweather"/>
              <a:sym typeface="Merriweather"/>
            </a:endParaRPr>
          </a:p>
          <a:p>
            <a:pPr indent="0" lvl="0" marL="0" rtl="0" algn="ctr">
              <a:spcBef>
                <a:spcPts val="0"/>
              </a:spcBef>
              <a:spcAft>
                <a:spcPts val="0"/>
              </a:spcAft>
              <a:buNone/>
            </a:pPr>
            <a:r>
              <a:rPr b="1" lang="en" sz="1450">
                <a:solidFill>
                  <a:schemeClr val="accent1"/>
                </a:solidFill>
                <a:latin typeface="Lexend"/>
                <a:ea typeface="Lexend"/>
                <a:cs typeface="Lexend"/>
                <a:sym typeface="Lexend"/>
              </a:rPr>
              <a:t>Years:</a:t>
            </a:r>
            <a:r>
              <a:rPr lang="en" sz="1250">
                <a:solidFill>
                  <a:schemeClr val="accent1"/>
                </a:solidFill>
                <a:latin typeface="Lexend"/>
                <a:ea typeface="Lexend"/>
                <a:cs typeface="Lexend"/>
                <a:sym typeface="Lexend"/>
              </a:rPr>
              <a:t> 1970-2022</a:t>
            </a:r>
            <a:endParaRPr sz="1250">
              <a:solidFill>
                <a:schemeClr val="accent1"/>
              </a:solidFill>
              <a:latin typeface="Lexend"/>
              <a:ea typeface="Lexend"/>
              <a:cs typeface="Lexend"/>
              <a:sym typeface="Lexend"/>
            </a:endParaRPr>
          </a:p>
          <a:p>
            <a:pPr indent="0" lvl="0" marL="0" rtl="0" algn="ctr">
              <a:spcBef>
                <a:spcPts val="0"/>
              </a:spcBef>
              <a:spcAft>
                <a:spcPts val="0"/>
              </a:spcAft>
              <a:buNone/>
            </a:pPr>
            <a:r>
              <a:t/>
            </a:r>
            <a:endParaRPr sz="1250">
              <a:solidFill>
                <a:schemeClr val="accent1"/>
              </a:solidFill>
              <a:latin typeface="Lexend"/>
              <a:ea typeface="Lexend"/>
              <a:cs typeface="Lexend"/>
              <a:sym typeface="Lexend"/>
            </a:endParaRPr>
          </a:p>
          <a:p>
            <a:pPr indent="0" lvl="0" marL="0" rtl="0" algn="ctr">
              <a:spcBef>
                <a:spcPts val="0"/>
              </a:spcBef>
              <a:spcAft>
                <a:spcPts val="0"/>
              </a:spcAft>
              <a:buNone/>
            </a:pPr>
            <a:r>
              <a:rPr b="1" lang="en" sz="1450">
                <a:solidFill>
                  <a:schemeClr val="accent1"/>
                </a:solidFill>
                <a:latin typeface="Lexend"/>
                <a:ea typeface="Lexend"/>
                <a:cs typeface="Lexend"/>
                <a:sym typeface="Lexend"/>
              </a:rPr>
              <a:t>Variables added:</a:t>
            </a:r>
            <a:r>
              <a:rPr lang="en" sz="1250">
                <a:solidFill>
                  <a:schemeClr val="accent1"/>
                </a:solidFill>
                <a:latin typeface="Lexend"/>
                <a:ea typeface="Lexend"/>
                <a:cs typeface="Lexend"/>
                <a:sym typeface="Lexend"/>
              </a:rPr>
              <a:t> </a:t>
            </a:r>
            <a:endParaRPr sz="1250">
              <a:solidFill>
                <a:schemeClr val="accent1"/>
              </a:solidFill>
              <a:latin typeface="Lexend"/>
              <a:ea typeface="Lexend"/>
              <a:cs typeface="Lexend"/>
              <a:sym typeface="Lexend"/>
            </a:endParaRPr>
          </a:p>
          <a:p>
            <a:pPr indent="0" lvl="0" marL="0" rtl="0" algn="ctr">
              <a:spcBef>
                <a:spcPts val="0"/>
              </a:spcBef>
              <a:spcAft>
                <a:spcPts val="0"/>
              </a:spcAft>
              <a:buNone/>
            </a:pPr>
            <a:r>
              <a:rPr lang="en" sz="1250">
                <a:solidFill>
                  <a:schemeClr val="accent1"/>
                </a:solidFill>
                <a:latin typeface="Lexend"/>
                <a:ea typeface="Lexend"/>
                <a:cs typeface="Lexend"/>
                <a:sym typeface="Lexend"/>
              </a:rPr>
              <a:t>Area(public or private)</a:t>
            </a:r>
            <a:endParaRPr sz="1250">
              <a:solidFill>
                <a:schemeClr val="accent1"/>
              </a:solidFill>
              <a:latin typeface="Lexend"/>
              <a:ea typeface="Lexend"/>
              <a:cs typeface="Lexend"/>
              <a:sym typeface="Lexend"/>
            </a:endParaRPr>
          </a:p>
          <a:p>
            <a:pPr indent="0" lvl="0" marL="0" rtl="0" algn="ctr">
              <a:spcBef>
                <a:spcPts val="0"/>
              </a:spcBef>
              <a:spcAft>
                <a:spcPts val="0"/>
              </a:spcAft>
              <a:buNone/>
            </a:pPr>
            <a:r>
              <a:rPr lang="en" sz="1250">
                <a:solidFill>
                  <a:schemeClr val="accent1"/>
                </a:solidFill>
                <a:latin typeface="Lexend"/>
                <a:ea typeface="Lexend"/>
                <a:cs typeface="Lexend"/>
                <a:sym typeface="Lexend"/>
              </a:rPr>
              <a:t>Event(specifying holiday)</a:t>
            </a:r>
            <a:endParaRPr sz="1250">
              <a:solidFill>
                <a:schemeClr val="accent1"/>
              </a:solidFill>
              <a:latin typeface="Lexend"/>
              <a:ea typeface="Lexend"/>
              <a:cs typeface="Lexend"/>
              <a:sym typeface="Lexend"/>
            </a:endParaRPr>
          </a:p>
          <a:p>
            <a:pPr indent="0" lvl="0" marL="0" rtl="0" algn="ctr">
              <a:spcBef>
                <a:spcPts val="0"/>
              </a:spcBef>
              <a:spcAft>
                <a:spcPts val="0"/>
              </a:spcAft>
              <a:buNone/>
            </a:pPr>
            <a:r>
              <a:rPr lang="en" sz="1250">
                <a:solidFill>
                  <a:schemeClr val="accent1"/>
                </a:solidFill>
                <a:latin typeface="Lexend"/>
                <a:ea typeface="Lexend"/>
                <a:cs typeface="Lexend"/>
                <a:sym typeface="Lexend"/>
              </a:rPr>
              <a:t>Response Time(in minutes)</a:t>
            </a:r>
            <a:endParaRPr sz="1250">
              <a:solidFill>
                <a:schemeClr val="accent1"/>
              </a:solidFill>
              <a:latin typeface="Lexend"/>
              <a:ea typeface="Lexend"/>
              <a:cs typeface="Lexend"/>
              <a:sym typeface="Lexend"/>
            </a:endParaRPr>
          </a:p>
          <a:p>
            <a:pPr indent="0" lvl="0" marL="0" rtl="0" algn="ctr">
              <a:spcBef>
                <a:spcPts val="0"/>
              </a:spcBef>
              <a:spcAft>
                <a:spcPts val="0"/>
              </a:spcAft>
              <a:buNone/>
            </a:pPr>
            <a:r>
              <a:t/>
            </a:r>
            <a:endParaRPr sz="1250">
              <a:solidFill>
                <a:schemeClr val="accent1"/>
              </a:solidFill>
              <a:latin typeface="Lexend"/>
              <a:ea typeface="Lexend"/>
              <a:cs typeface="Lexend"/>
              <a:sym typeface="Lexend"/>
            </a:endParaRPr>
          </a:p>
          <a:p>
            <a:pPr indent="0" lvl="0" marL="0" rtl="0" algn="ctr">
              <a:spcBef>
                <a:spcPts val="0"/>
              </a:spcBef>
              <a:spcAft>
                <a:spcPts val="0"/>
              </a:spcAft>
              <a:buNone/>
            </a:pPr>
            <a:r>
              <a:rPr b="1" lang="en" sz="1450">
                <a:solidFill>
                  <a:schemeClr val="accent1"/>
                </a:solidFill>
                <a:latin typeface="Lexend"/>
                <a:ea typeface="Lexend"/>
                <a:cs typeface="Lexend"/>
                <a:sym typeface="Lexend"/>
              </a:rPr>
              <a:t>16,464 Rows</a:t>
            </a:r>
            <a:endParaRPr b="1" sz="1450">
              <a:solidFill>
                <a:schemeClr val="accent1"/>
              </a:solidFill>
              <a:latin typeface="Lexend"/>
              <a:ea typeface="Lexend"/>
              <a:cs typeface="Lexend"/>
              <a:sym typeface="Lexend"/>
            </a:endParaRPr>
          </a:p>
          <a:p>
            <a:pPr indent="0" lvl="0" marL="0" rtl="0" algn="ctr">
              <a:spcBef>
                <a:spcPts val="0"/>
              </a:spcBef>
              <a:spcAft>
                <a:spcPts val="0"/>
              </a:spcAft>
              <a:buNone/>
            </a:pPr>
            <a:r>
              <a:t/>
            </a:r>
            <a:endParaRPr>
              <a:solidFill>
                <a:schemeClr val="lt1"/>
              </a:solidFill>
              <a:latin typeface="Merriweather"/>
              <a:ea typeface="Merriweather"/>
              <a:cs typeface="Merriweather"/>
              <a:sym typeface="Merriweather"/>
            </a:endParaRPr>
          </a:p>
        </p:txBody>
      </p:sp>
      <p:pic>
        <p:nvPicPr>
          <p:cNvPr id="78" name="Google Shape;78;p15"/>
          <p:cNvPicPr preferRelativeResize="0"/>
          <p:nvPr/>
        </p:nvPicPr>
        <p:blipFill>
          <a:blip r:embed="rId3">
            <a:alphaModFix/>
          </a:blip>
          <a:stretch>
            <a:fillRect/>
          </a:stretch>
        </p:blipFill>
        <p:spPr>
          <a:xfrm rot="-5400000">
            <a:off x="-8500" y="1978921"/>
            <a:ext cx="9144003" cy="7545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82"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rot="-956664">
            <a:off x="-509047" y="3503616"/>
            <a:ext cx="11886895" cy="1098295"/>
          </a:xfrm>
          <a:prstGeom prst="rect">
            <a:avLst/>
          </a:prstGeom>
          <a:noFill/>
          <a:ln>
            <a:noFill/>
          </a:ln>
        </p:spPr>
      </p:pic>
      <p:pic>
        <p:nvPicPr>
          <p:cNvPr id="84" name="Google Shape;84;p16"/>
          <p:cNvPicPr preferRelativeResize="0"/>
          <p:nvPr/>
        </p:nvPicPr>
        <p:blipFill>
          <a:blip r:embed="rId4">
            <a:alphaModFix/>
          </a:blip>
          <a:stretch>
            <a:fillRect/>
          </a:stretch>
        </p:blipFill>
        <p:spPr>
          <a:xfrm rot="-4024101">
            <a:off x="2310150" y="2452046"/>
            <a:ext cx="9144003" cy="754559"/>
          </a:xfrm>
          <a:prstGeom prst="rect">
            <a:avLst/>
          </a:prstGeom>
          <a:noFill/>
          <a:ln>
            <a:noFill/>
          </a:ln>
        </p:spPr>
      </p:pic>
      <p:sp>
        <p:nvSpPr>
          <p:cNvPr id="85" name="Google Shape;85;p16"/>
          <p:cNvSpPr txBox="1"/>
          <p:nvPr>
            <p:ph idx="4294967295" type="ctrTitle"/>
          </p:nvPr>
        </p:nvSpPr>
        <p:spPr>
          <a:xfrm>
            <a:off x="902100" y="539725"/>
            <a:ext cx="5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6000">
                <a:latin typeface="Lexend SemiBold"/>
                <a:ea typeface="Lexend SemiBold"/>
                <a:cs typeface="Lexend SemiBold"/>
                <a:sym typeface="Lexend SemiBold"/>
              </a:rPr>
              <a:t>What is Urbana crime like during Holidays?</a:t>
            </a:r>
            <a:endParaRPr sz="6000">
              <a:latin typeface="Lexend SemiBold"/>
              <a:ea typeface="Lexend SemiBold"/>
              <a:cs typeface="Lexend SemiBold"/>
              <a:sym typeface="Lexend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nvSpPr>
        <p:spPr>
          <a:xfrm>
            <a:off x="214700" y="0"/>
            <a:ext cx="4403100" cy="48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500">
              <a:solidFill>
                <a:schemeClr val="lt1"/>
              </a:solidFill>
              <a:latin typeface="Lexend"/>
              <a:ea typeface="Lexend"/>
              <a:cs typeface="Lexend"/>
              <a:sym typeface="Lexend"/>
            </a:endParaRPr>
          </a:p>
          <a:p>
            <a:pPr indent="0" lvl="0" marL="0" rtl="0" algn="l">
              <a:spcBef>
                <a:spcPts val="0"/>
              </a:spcBef>
              <a:spcAft>
                <a:spcPts val="0"/>
              </a:spcAft>
              <a:buNone/>
            </a:pPr>
            <a:r>
              <a:rPr b="1" lang="en" sz="2800">
                <a:solidFill>
                  <a:schemeClr val="lt1"/>
                </a:solidFill>
                <a:latin typeface="Lexend"/>
                <a:ea typeface="Lexend"/>
                <a:cs typeface="Lexend"/>
                <a:sym typeface="Lexend"/>
              </a:rPr>
              <a:t>“no minor holiday </a:t>
            </a:r>
            <a:endParaRPr b="1" sz="2800">
              <a:solidFill>
                <a:schemeClr val="lt1"/>
              </a:solidFill>
              <a:latin typeface="Lexend"/>
              <a:ea typeface="Lexend"/>
              <a:cs typeface="Lexend"/>
              <a:sym typeface="Lexend"/>
            </a:endParaRPr>
          </a:p>
          <a:p>
            <a:pPr indent="0" lvl="0" marL="0" rtl="0" algn="l">
              <a:spcBef>
                <a:spcPts val="0"/>
              </a:spcBef>
              <a:spcAft>
                <a:spcPts val="0"/>
              </a:spcAft>
              <a:buNone/>
            </a:pPr>
            <a:r>
              <a:rPr b="1" lang="en" sz="2800">
                <a:solidFill>
                  <a:schemeClr val="lt1"/>
                </a:solidFill>
                <a:latin typeface="Lexend"/>
                <a:ea typeface="Lexend"/>
                <a:cs typeface="Lexend"/>
                <a:sym typeface="Lexend"/>
              </a:rPr>
              <a:t>had any significant impact on criminal behavior. Only major, or ‘national’ holidays … were found to show significant relationships with crime rates.”</a:t>
            </a:r>
            <a:endParaRPr b="1" sz="2800">
              <a:solidFill>
                <a:schemeClr val="lt1"/>
              </a:solidFill>
              <a:latin typeface="Lexend"/>
              <a:ea typeface="Lexend"/>
              <a:cs typeface="Lexend"/>
              <a:sym typeface="Lexend"/>
            </a:endParaRPr>
          </a:p>
          <a:p>
            <a:pPr indent="0" lvl="0" marL="0" rtl="0" algn="l">
              <a:spcBef>
                <a:spcPts val="0"/>
              </a:spcBef>
              <a:spcAft>
                <a:spcPts val="0"/>
              </a:spcAft>
              <a:buNone/>
            </a:pPr>
            <a:r>
              <a:t/>
            </a:r>
            <a:endParaRPr b="1" sz="2800">
              <a:solidFill>
                <a:schemeClr val="lt1"/>
              </a:solidFill>
              <a:latin typeface="Lexend"/>
              <a:ea typeface="Lexend"/>
              <a:cs typeface="Lexend"/>
              <a:sym typeface="Lexend"/>
            </a:endParaRPr>
          </a:p>
          <a:p>
            <a:pPr indent="0" lvl="0" marL="0" rtl="0" algn="l">
              <a:spcBef>
                <a:spcPts val="0"/>
              </a:spcBef>
              <a:spcAft>
                <a:spcPts val="0"/>
              </a:spcAft>
              <a:buNone/>
            </a:pPr>
            <a:r>
              <a:t/>
            </a:r>
            <a:endParaRPr b="1" sz="2800">
              <a:solidFill>
                <a:schemeClr val="lt1"/>
              </a:solidFill>
              <a:latin typeface="Lexend"/>
              <a:ea typeface="Lexend"/>
              <a:cs typeface="Lexend"/>
              <a:sym typeface="Lexend"/>
            </a:endParaRPr>
          </a:p>
          <a:p>
            <a:pPr indent="0" lvl="0" marL="0" rtl="0" algn="l">
              <a:spcBef>
                <a:spcPts val="0"/>
              </a:spcBef>
              <a:spcAft>
                <a:spcPts val="0"/>
              </a:spcAft>
              <a:buNone/>
            </a:pPr>
            <a:r>
              <a:t/>
            </a:r>
            <a:endParaRPr b="1" sz="3000">
              <a:solidFill>
                <a:schemeClr val="lt1"/>
              </a:solidFill>
              <a:latin typeface="Lexend"/>
              <a:ea typeface="Lexend"/>
              <a:cs typeface="Lexend"/>
              <a:sym typeface="Lexend"/>
            </a:endParaRPr>
          </a:p>
          <a:p>
            <a:pPr indent="0" lvl="0" marL="0" rtl="0" algn="ctr">
              <a:spcBef>
                <a:spcPts val="0"/>
              </a:spcBef>
              <a:spcAft>
                <a:spcPts val="0"/>
              </a:spcAft>
              <a:buNone/>
            </a:pPr>
            <a:r>
              <a:t/>
            </a:r>
            <a:endParaRPr b="1" sz="1250">
              <a:solidFill>
                <a:schemeClr val="lt1"/>
              </a:solidFill>
              <a:latin typeface="Lexend"/>
              <a:ea typeface="Lexend"/>
              <a:cs typeface="Lexend"/>
              <a:sym typeface="Lexend"/>
            </a:endParaRPr>
          </a:p>
        </p:txBody>
      </p:sp>
      <p:sp>
        <p:nvSpPr>
          <p:cNvPr id="91" name="Google Shape;91;p17"/>
          <p:cNvSpPr txBox="1"/>
          <p:nvPr/>
        </p:nvSpPr>
        <p:spPr>
          <a:xfrm>
            <a:off x="5324450" y="715950"/>
            <a:ext cx="3209400" cy="41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solidFill>
                <a:schemeClr val="lt1"/>
              </a:solidFill>
              <a:latin typeface="Lexend"/>
              <a:ea typeface="Lexend"/>
              <a:cs typeface="Lexend"/>
              <a:sym typeface="Lexend"/>
            </a:endParaRPr>
          </a:p>
          <a:p>
            <a:pPr indent="0" lvl="0" marL="0" rtl="0" algn="l">
              <a:spcBef>
                <a:spcPts val="0"/>
              </a:spcBef>
              <a:spcAft>
                <a:spcPts val="0"/>
              </a:spcAft>
              <a:buNone/>
            </a:pPr>
            <a:r>
              <a:t/>
            </a:r>
            <a:endParaRPr sz="2800">
              <a:solidFill>
                <a:schemeClr val="lt1"/>
              </a:solidFill>
              <a:latin typeface="Lexend"/>
              <a:ea typeface="Lexend"/>
              <a:cs typeface="Lexend"/>
              <a:sym typeface="Lexend"/>
            </a:endParaRPr>
          </a:p>
          <a:p>
            <a:pPr indent="0" lvl="0" marL="457200" rtl="0" algn="ctr">
              <a:spcBef>
                <a:spcPts val="0"/>
              </a:spcBef>
              <a:spcAft>
                <a:spcPts val="0"/>
              </a:spcAft>
              <a:buNone/>
            </a:pPr>
            <a:r>
              <a:rPr lang="en" sz="2200">
                <a:solidFill>
                  <a:schemeClr val="lt1"/>
                </a:solidFill>
                <a:latin typeface="Lexend"/>
                <a:ea typeface="Lexend"/>
                <a:cs typeface="Lexend"/>
                <a:sym typeface="Lexend"/>
              </a:rPr>
              <a:t>Only study I found that explored crime rates during the holidays (done in Minneapolis)</a:t>
            </a:r>
            <a:endParaRPr sz="2200">
              <a:solidFill>
                <a:schemeClr val="lt1"/>
              </a:solidFill>
              <a:latin typeface="Lexend"/>
              <a:ea typeface="Lexend"/>
              <a:cs typeface="Lexend"/>
              <a:sym typeface="Lexend"/>
            </a:endParaRPr>
          </a:p>
          <a:p>
            <a:pPr indent="0" lvl="0" marL="0" rtl="0" algn="ctr">
              <a:spcBef>
                <a:spcPts val="0"/>
              </a:spcBef>
              <a:spcAft>
                <a:spcPts val="0"/>
              </a:spcAft>
              <a:buNone/>
            </a:pPr>
            <a:r>
              <a:t/>
            </a:r>
            <a:endParaRPr b="1" sz="2200">
              <a:solidFill>
                <a:schemeClr val="lt1"/>
              </a:solidFill>
              <a:latin typeface="Lexend"/>
              <a:ea typeface="Lexend"/>
              <a:cs typeface="Lexend"/>
              <a:sym typeface="Lexend"/>
            </a:endParaRPr>
          </a:p>
          <a:p>
            <a:pPr indent="0" lvl="0" marL="0" rtl="0" algn="l">
              <a:spcBef>
                <a:spcPts val="0"/>
              </a:spcBef>
              <a:spcAft>
                <a:spcPts val="0"/>
              </a:spcAft>
              <a:buNone/>
            </a:pPr>
            <a:r>
              <a:t/>
            </a:r>
            <a:endParaRPr b="1" sz="3000">
              <a:solidFill>
                <a:schemeClr val="lt1"/>
              </a:solidFill>
              <a:latin typeface="Lexend"/>
              <a:ea typeface="Lexend"/>
              <a:cs typeface="Lexend"/>
              <a:sym typeface="Lexend"/>
            </a:endParaRPr>
          </a:p>
          <a:p>
            <a:pPr indent="0" lvl="0" marL="0" rtl="0" algn="l">
              <a:spcBef>
                <a:spcPts val="0"/>
              </a:spcBef>
              <a:spcAft>
                <a:spcPts val="0"/>
              </a:spcAft>
              <a:buNone/>
            </a:pPr>
            <a:r>
              <a:t/>
            </a:r>
            <a:endParaRPr b="1" sz="3000">
              <a:solidFill>
                <a:schemeClr val="lt1"/>
              </a:solidFill>
              <a:latin typeface="Lexend"/>
              <a:ea typeface="Lexend"/>
              <a:cs typeface="Lexend"/>
              <a:sym typeface="Lexend"/>
            </a:endParaRPr>
          </a:p>
          <a:p>
            <a:pPr indent="0" lvl="0" marL="0" rtl="0" algn="ctr">
              <a:spcBef>
                <a:spcPts val="0"/>
              </a:spcBef>
              <a:spcAft>
                <a:spcPts val="0"/>
              </a:spcAft>
              <a:buNone/>
            </a:pPr>
            <a:r>
              <a:t/>
            </a:r>
            <a:endParaRPr b="1" sz="1250">
              <a:solidFill>
                <a:schemeClr val="lt1"/>
              </a:solidFill>
              <a:latin typeface="Lexend"/>
              <a:ea typeface="Lexend"/>
              <a:cs typeface="Lexend"/>
              <a:sym typeface="Lexend"/>
            </a:endParaRPr>
          </a:p>
        </p:txBody>
      </p:sp>
      <p:sp>
        <p:nvSpPr>
          <p:cNvPr id="92" name="Google Shape;92;p17"/>
          <p:cNvSpPr/>
          <p:nvPr/>
        </p:nvSpPr>
        <p:spPr>
          <a:xfrm>
            <a:off x="4785675" y="2227350"/>
            <a:ext cx="483000" cy="187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Lexend"/>
                <a:ea typeface="Lexend"/>
                <a:cs typeface="Lexend"/>
                <a:sym typeface="Lexend"/>
              </a:rPr>
              <a:t>Which Holiday period has the most crime?</a:t>
            </a:r>
            <a:endParaRPr>
              <a:latin typeface="Lexend"/>
              <a:ea typeface="Lexend"/>
              <a:cs typeface="Lexend"/>
              <a:sym typeface="Lexend"/>
            </a:endParaRPr>
          </a:p>
        </p:txBody>
      </p:sp>
      <p:pic>
        <p:nvPicPr>
          <p:cNvPr id="98" name="Google Shape;98;p18"/>
          <p:cNvPicPr preferRelativeResize="0"/>
          <p:nvPr/>
        </p:nvPicPr>
        <p:blipFill>
          <a:blip r:embed="rId3">
            <a:alphaModFix/>
          </a:blip>
          <a:stretch>
            <a:fillRect/>
          </a:stretch>
        </p:blipFill>
        <p:spPr>
          <a:xfrm>
            <a:off x="894150" y="107325"/>
            <a:ext cx="7355704" cy="421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Lexend"/>
                <a:ea typeface="Lexend"/>
                <a:cs typeface="Lexend"/>
                <a:sym typeface="Lexend"/>
              </a:rPr>
              <a:t>Which Holiday period has the most crimes when looking at average frequency by day?</a:t>
            </a:r>
            <a:endParaRPr>
              <a:latin typeface="Lexend"/>
              <a:ea typeface="Lexend"/>
              <a:cs typeface="Lexend"/>
              <a:sym typeface="Lexend"/>
            </a:endParaRPr>
          </a:p>
        </p:txBody>
      </p:sp>
      <p:pic>
        <p:nvPicPr>
          <p:cNvPr id="104" name="Google Shape;104;p19"/>
          <p:cNvPicPr preferRelativeResize="0"/>
          <p:nvPr/>
        </p:nvPicPr>
        <p:blipFill>
          <a:blip r:embed="rId3">
            <a:alphaModFix/>
          </a:blip>
          <a:stretch>
            <a:fillRect/>
          </a:stretch>
        </p:blipFill>
        <p:spPr>
          <a:xfrm>
            <a:off x="894150" y="125550"/>
            <a:ext cx="7355704" cy="421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25" y="59025"/>
            <a:ext cx="2354100" cy="18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exend"/>
                <a:ea typeface="Lexend"/>
                <a:cs typeface="Lexend"/>
                <a:sym typeface="Lexend"/>
              </a:rPr>
              <a:t>Sources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66" u="sng">
                <a:solidFill>
                  <a:srgbClr val="E0B12E"/>
                </a:solidFill>
                <a:latin typeface="Lexend"/>
                <a:ea typeface="Lexend"/>
                <a:cs typeface="Lexend"/>
                <a:sym typeface="Lexend"/>
                <a:hlinkClick r:id="rId3">
                  <a:extLst>
                    <a:ext uri="{A12FA001-AC4F-418D-AE19-62706E023703}">
                      <ahyp:hlinkClr val="tx"/>
                    </a:ext>
                  </a:extLst>
                </a:hlinkClick>
              </a:rPr>
              <a:t>http://www.sherrytowers.com/crime_and_holidays.pdf</a:t>
            </a:r>
            <a:r>
              <a:rPr lang="en" sz="1866">
                <a:solidFill>
                  <a:srgbClr val="E0B12E"/>
                </a:solidFill>
                <a:latin typeface="Lexend"/>
                <a:ea typeface="Lexend"/>
                <a:cs typeface="Lexend"/>
                <a:sym typeface="Lexend"/>
              </a:rPr>
              <a:t> </a:t>
            </a:r>
            <a:endParaRPr sz="1866">
              <a:solidFill>
                <a:srgbClr val="E0B12E"/>
              </a:solidFill>
              <a:latin typeface="Lexend"/>
              <a:ea typeface="Lexend"/>
              <a:cs typeface="Lexend"/>
              <a:sym typeface="Lexend"/>
            </a:endParaRPr>
          </a:p>
          <a:p>
            <a:pPr indent="0" lvl="0" marL="0" rtl="0" algn="l">
              <a:spcBef>
                <a:spcPts val="0"/>
              </a:spcBef>
              <a:spcAft>
                <a:spcPts val="0"/>
              </a:spcAft>
              <a:buNone/>
            </a:pPr>
            <a:r>
              <a:t/>
            </a:r>
            <a:endParaRPr sz="1866">
              <a:solidFill>
                <a:srgbClr val="E0B12E"/>
              </a:solidFill>
              <a:latin typeface="Lexend"/>
              <a:ea typeface="Lexend"/>
              <a:cs typeface="Lexend"/>
              <a:sym typeface="Lexend"/>
            </a:endParaRPr>
          </a:p>
          <a:p>
            <a:pPr indent="0" lvl="0" marL="0" rtl="0" algn="l">
              <a:spcBef>
                <a:spcPts val="0"/>
              </a:spcBef>
              <a:spcAft>
                <a:spcPts val="0"/>
              </a:spcAft>
              <a:buNone/>
            </a:pPr>
            <a:r>
              <a:rPr lang="en" sz="1911" u="sng">
                <a:solidFill>
                  <a:srgbClr val="E0B12E"/>
                </a:solidFill>
                <a:latin typeface="Lexend"/>
                <a:ea typeface="Lexend"/>
                <a:cs typeface="Lexend"/>
                <a:sym typeface="Lexend"/>
                <a:hlinkClick r:id="rId4">
                  <a:extLst>
                    <a:ext uri="{A12FA001-AC4F-418D-AE19-62706E023703}">
                      <ahyp:hlinkClr val="tx"/>
                    </a:ext>
                  </a:extLst>
                </a:hlinkClick>
              </a:rPr>
              <a:t>https://bestlifeonline.com/most-common-holiday-crimes/m</a:t>
            </a:r>
            <a:r>
              <a:rPr lang="en" sz="1911">
                <a:solidFill>
                  <a:srgbClr val="E0B12E"/>
                </a:solidFill>
                <a:latin typeface="Lexend"/>
                <a:ea typeface="Lexend"/>
                <a:cs typeface="Lexend"/>
                <a:sym typeface="Lexend"/>
              </a:rPr>
              <a:t> </a:t>
            </a:r>
            <a:endParaRPr sz="1911">
              <a:solidFill>
                <a:srgbClr val="E0B12E"/>
              </a:solidFill>
              <a:latin typeface="Lexend"/>
              <a:ea typeface="Lexend"/>
              <a:cs typeface="Lexend"/>
              <a:sym typeface="Lexend"/>
            </a:endParaRPr>
          </a:p>
          <a:p>
            <a:pPr indent="0" lvl="0" marL="0" rtl="0" algn="l">
              <a:spcBef>
                <a:spcPts val="0"/>
              </a:spcBef>
              <a:spcAft>
                <a:spcPts val="0"/>
              </a:spcAft>
              <a:buNone/>
            </a:pPr>
            <a:r>
              <a:t/>
            </a:r>
            <a:endParaRPr sz="1911"/>
          </a:p>
          <a:p>
            <a:pPr indent="0" lvl="0" marL="0" rtl="0" algn="l">
              <a:spcBef>
                <a:spcPts val="0"/>
              </a:spcBef>
              <a:spcAft>
                <a:spcPts val="0"/>
              </a:spcAft>
              <a:buNone/>
            </a:pPr>
            <a:r>
              <a:rPr lang="en" sz="1911">
                <a:latin typeface="Lexend"/>
                <a:ea typeface="Lexend"/>
                <a:cs typeface="Lexend"/>
                <a:sym typeface="Lexend"/>
              </a:rPr>
              <a:t>Many law firm websites emphasize the rise of these crimes during holidays</a:t>
            </a:r>
            <a:endParaRPr sz="1911">
              <a:latin typeface="Lexend"/>
              <a:ea typeface="Lexend"/>
              <a:cs typeface="Lexend"/>
              <a:sym typeface="Lexend"/>
            </a:endParaRPr>
          </a:p>
          <a:p>
            <a:pPr indent="0" lvl="0" marL="0" rtl="0" algn="l">
              <a:spcBef>
                <a:spcPts val="0"/>
              </a:spcBef>
              <a:spcAft>
                <a:spcPts val="0"/>
              </a:spcAft>
              <a:buNone/>
            </a:pPr>
            <a:r>
              <a:t/>
            </a:r>
            <a:endParaRPr/>
          </a:p>
        </p:txBody>
      </p:sp>
      <p:sp>
        <p:nvSpPr>
          <p:cNvPr id="110" name="Google Shape;110;p20"/>
          <p:cNvSpPr txBox="1"/>
          <p:nvPr/>
        </p:nvSpPr>
        <p:spPr>
          <a:xfrm>
            <a:off x="3902850" y="318425"/>
            <a:ext cx="4121100" cy="461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accent1"/>
                </a:solidFill>
                <a:latin typeface="Lexend"/>
                <a:ea typeface="Lexend"/>
                <a:cs typeface="Lexend"/>
                <a:sym typeface="Lexend"/>
              </a:rPr>
              <a:t>Frequent Crimes During Holidays in U.S.</a:t>
            </a:r>
            <a:endParaRPr sz="2500">
              <a:solidFill>
                <a:schemeClr val="accent1"/>
              </a:solidFill>
              <a:latin typeface="Lexend"/>
              <a:ea typeface="Lexend"/>
              <a:cs typeface="Lexend"/>
              <a:sym typeface="Lexend"/>
            </a:endParaRPr>
          </a:p>
          <a:p>
            <a:pPr indent="0" lvl="0" marL="0" rtl="0" algn="l">
              <a:spcBef>
                <a:spcPts val="0"/>
              </a:spcBef>
              <a:spcAft>
                <a:spcPts val="0"/>
              </a:spcAft>
              <a:buNone/>
            </a:pPr>
            <a:r>
              <a:t/>
            </a:r>
            <a:endParaRPr sz="2800">
              <a:solidFill>
                <a:schemeClr val="accent1"/>
              </a:solidFill>
              <a:latin typeface="Lexend"/>
              <a:ea typeface="Lexend"/>
              <a:cs typeface="Lexend"/>
              <a:sym typeface="Lexend"/>
            </a:endParaRPr>
          </a:p>
          <a:p>
            <a:pPr indent="-419100" lvl="0" marL="457200" rtl="0" algn="l">
              <a:spcBef>
                <a:spcPts val="0"/>
              </a:spcBef>
              <a:spcAft>
                <a:spcPts val="0"/>
              </a:spcAft>
              <a:buClr>
                <a:schemeClr val="accent1"/>
              </a:buClr>
              <a:buSzPts val="3000"/>
              <a:buFont typeface="Lexend"/>
              <a:buAutoNum type="arabicPeriod"/>
            </a:pPr>
            <a:r>
              <a:rPr b="1" lang="en" sz="3000">
                <a:solidFill>
                  <a:schemeClr val="accent1"/>
                </a:solidFill>
                <a:latin typeface="Lexend"/>
                <a:ea typeface="Lexend"/>
                <a:cs typeface="Lexend"/>
                <a:sym typeface="Lexend"/>
              </a:rPr>
              <a:t>Theft (identity, burglary, etc.)</a:t>
            </a:r>
            <a:endParaRPr b="1" sz="3000">
              <a:solidFill>
                <a:schemeClr val="accent1"/>
              </a:solidFill>
              <a:latin typeface="Lexend"/>
              <a:ea typeface="Lexend"/>
              <a:cs typeface="Lexend"/>
              <a:sym typeface="Lexend"/>
            </a:endParaRPr>
          </a:p>
          <a:p>
            <a:pPr indent="-419100" lvl="0" marL="457200" rtl="0" algn="l">
              <a:spcBef>
                <a:spcPts val="0"/>
              </a:spcBef>
              <a:spcAft>
                <a:spcPts val="0"/>
              </a:spcAft>
              <a:buClr>
                <a:schemeClr val="accent1"/>
              </a:buClr>
              <a:buSzPts val="3000"/>
              <a:buFont typeface="Lexend"/>
              <a:buAutoNum type="arabicPeriod"/>
            </a:pPr>
            <a:r>
              <a:rPr b="1" lang="en" sz="3000">
                <a:solidFill>
                  <a:schemeClr val="accent1"/>
                </a:solidFill>
                <a:latin typeface="Lexend"/>
                <a:ea typeface="Lexend"/>
                <a:cs typeface="Lexend"/>
                <a:sym typeface="Lexend"/>
              </a:rPr>
              <a:t>DUI</a:t>
            </a:r>
            <a:endParaRPr b="1" sz="3000">
              <a:solidFill>
                <a:schemeClr val="accent1"/>
              </a:solidFill>
              <a:latin typeface="Lexend"/>
              <a:ea typeface="Lexend"/>
              <a:cs typeface="Lexend"/>
              <a:sym typeface="Lexend"/>
            </a:endParaRPr>
          </a:p>
          <a:p>
            <a:pPr indent="-419100" lvl="0" marL="457200" rtl="0" algn="l">
              <a:spcBef>
                <a:spcPts val="0"/>
              </a:spcBef>
              <a:spcAft>
                <a:spcPts val="0"/>
              </a:spcAft>
              <a:buClr>
                <a:schemeClr val="accent1"/>
              </a:buClr>
              <a:buSzPts val="3000"/>
              <a:buFont typeface="Lexend"/>
              <a:buAutoNum type="arabicPeriod"/>
            </a:pPr>
            <a:r>
              <a:rPr b="1" lang="en" sz="3000">
                <a:solidFill>
                  <a:schemeClr val="accent1"/>
                </a:solidFill>
                <a:latin typeface="Lexend"/>
                <a:ea typeface="Lexend"/>
                <a:cs typeface="Lexend"/>
                <a:sym typeface="Lexend"/>
              </a:rPr>
              <a:t>Assault/Domestic Dispute</a:t>
            </a:r>
            <a:endParaRPr b="1" sz="3000">
              <a:solidFill>
                <a:schemeClr val="accent1"/>
              </a:solidFill>
              <a:latin typeface="Lexend"/>
              <a:ea typeface="Lexend"/>
              <a:cs typeface="Lexend"/>
              <a:sym typeface="Lexend"/>
            </a:endParaRPr>
          </a:p>
          <a:p>
            <a:pPr indent="-419100" lvl="0" marL="457200" rtl="0" algn="l">
              <a:spcBef>
                <a:spcPts val="0"/>
              </a:spcBef>
              <a:spcAft>
                <a:spcPts val="0"/>
              </a:spcAft>
              <a:buClr>
                <a:schemeClr val="accent1"/>
              </a:buClr>
              <a:buSzPts val="3000"/>
              <a:buFont typeface="Lexend"/>
              <a:buAutoNum type="arabicPeriod"/>
            </a:pPr>
            <a:r>
              <a:rPr b="1" lang="en" sz="3000">
                <a:solidFill>
                  <a:schemeClr val="accent1"/>
                </a:solidFill>
                <a:latin typeface="Lexend"/>
                <a:ea typeface="Lexend"/>
                <a:cs typeface="Lexend"/>
                <a:sym typeface="Lexend"/>
              </a:rPr>
              <a:t>Battery/Domestic Violence</a:t>
            </a:r>
            <a:endParaRPr b="1" sz="3000">
              <a:solidFill>
                <a:schemeClr val="accent1"/>
              </a:solidFill>
              <a:latin typeface="Lexend"/>
              <a:ea typeface="Lexend"/>
              <a:cs typeface="Lexend"/>
              <a:sym typeface="Lexend"/>
            </a:endParaRPr>
          </a:p>
          <a:p>
            <a:pPr indent="0" lvl="0" marL="0" rtl="0" algn="l">
              <a:spcBef>
                <a:spcPts val="0"/>
              </a:spcBef>
              <a:spcAft>
                <a:spcPts val="0"/>
              </a:spcAft>
              <a:buNone/>
            </a:pPr>
            <a:r>
              <a:t/>
            </a:r>
            <a:endParaRPr b="1" sz="3000">
              <a:solidFill>
                <a:schemeClr val="accent1"/>
              </a:solidFill>
              <a:latin typeface="Lexend"/>
              <a:ea typeface="Lexend"/>
              <a:cs typeface="Lexend"/>
              <a:sym typeface="Lexend"/>
            </a:endParaRPr>
          </a:p>
          <a:p>
            <a:pPr indent="0" lvl="0" marL="0" rtl="0" algn="l">
              <a:spcBef>
                <a:spcPts val="0"/>
              </a:spcBef>
              <a:spcAft>
                <a:spcPts val="0"/>
              </a:spcAft>
              <a:buNone/>
            </a:pPr>
            <a:r>
              <a:t/>
            </a:r>
            <a:endParaRPr b="1" sz="3000">
              <a:solidFill>
                <a:schemeClr val="accent1"/>
              </a:solidFill>
              <a:latin typeface="Lexend"/>
              <a:ea typeface="Lexend"/>
              <a:cs typeface="Lexend"/>
              <a:sym typeface="Lexend"/>
            </a:endParaRPr>
          </a:p>
          <a:p>
            <a:pPr indent="0" lvl="0" marL="0" rtl="0" algn="ctr">
              <a:spcBef>
                <a:spcPts val="0"/>
              </a:spcBef>
              <a:spcAft>
                <a:spcPts val="0"/>
              </a:spcAft>
              <a:buNone/>
            </a:pPr>
            <a:r>
              <a:t/>
            </a:r>
            <a:endParaRPr b="1" sz="1250">
              <a:solidFill>
                <a:schemeClr val="accent1"/>
              </a:solidFill>
              <a:latin typeface="Lexend"/>
              <a:ea typeface="Lexend"/>
              <a:cs typeface="Lexend"/>
              <a:sym typeface="Lexe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27730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exend"/>
                <a:ea typeface="Lexend"/>
                <a:cs typeface="Lexend"/>
                <a:sym typeface="Lexend"/>
              </a:rPr>
              <a:t>Frequency of Top Crime Categories during Holidays </a:t>
            </a:r>
            <a:r>
              <a:rPr lang="en" sz="1650">
                <a:latin typeface="Lexend"/>
                <a:ea typeface="Lexend"/>
                <a:cs typeface="Lexend"/>
                <a:sym typeface="Lexend"/>
              </a:rPr>
              <a:t>(not including Traffic Offenses and Accidents)</a:t>
            </a:r>
            <a:endParaRPr sz="1650">
              <a:latin typeface="Lexend"/>
              <a:ea typeface="Lexend"/>
              <a:cs typeface="Lexend"/>
              <a:sym typeface="Lexend"/>
            </a:endParaRPr>
          </a:p>
        </p:txBody>
      </p:sp>
      <p:graphicFrame>
        <p:nvGraphicFramePr>
          <p:cNvPr id="116" name="Google Shape;116;p21"/>
          <p:cNvGraphicFramePr/>
          <p:nvPr/>
        </p:nvGraphicFramePr>
        <p:xfrm>
          <a:off x="952500" y="1670275"/>
          <a:ext cx="3000000" cy="3000000"/>
        </p:xfrm>
        <a:graphic>
          <a:graphicData uri="http://schemas.openxmlformats.org/drawingml/2006/table">
            <a:tbl>
              <a:tblPr>
                <a:noFill/>
                <a:tableStyleId>{02A20E04-D772-45A1-894E-C8F84E6C2FE3}</a:tableStyleId>
              </a:tblPr>
              <a:tblGrid>
                <a:gridCol w="3619500"/>
                <a:gridCol w="3619500"/>
              </a:tblGrid>
              <a:tr h="381000">
                <a:tc>
                  <a:txBody>
                    <a:bodyPr/>
                    <a:lstStyle/>
                    <a:p>
                      <a:pPr indent="0" lvl="0" marL="0" rtl="0" algn="l">
                        <a:spcBef>
                          <a:spcPts val="0"/>
                        </a:spcBef>
                        <a:spcAft>
                          <a:spcPts val="0"/>
                        </a:spcAft>
                        <a:buNone/>
                      </a:pPr>
                      <a:r>
                        <a:rPr b="1" lang="en" sz="1600">
                          <a:latin typeface="Lexend"/>
                          <a:ea typeface="Lexend"/>
                          <a:cs typeface="Lexend"/>
                          <a:sym typeface="Lexend"/>
                        </a:rPr>
                        <a:t>Crime Category Description</a:t>
                      </a:r>
                      <a:endParaRPr b="1" sz="1600">
                        <a:latin typeface="Lexend"/>
                        <a:ea typeface="Lexend"/>
                        <a:cs typeface="Lexend"/>
                        <a:sym typeface="Lexend"/>
                      </a:endParaRPr>
                    </a:p>
                  </a:txBody>
                  <a:tcPr marT="91425" marB="91425" marR="91425" marL="91425">
                    <a:solidFill>
                      <a:srgbClr val="E0B12E"/>
                    </a:solidFill>
                  </a:tcPr>
                </a:tc>
                <a:tc>
                  <a:txBody>
                    <a:bodyPr/>
                    <a:lstStyle/>
                    <a:p>
                      <a:pPr indent="0" lvl="0" marL="0" rtl="0" algn="l">
                        <a:spcBef>
                          <a:spcPts val="0"/>
                        </a:spcBef>
                        <a:spcAft>
                          <a:spcPts val="0"/>
                        </a:spcAft>
                        <a:buNone/>
                      </a:pPr>
                      <a:r>
                        <a:rPr b="1" lang="en" sz="1600">
                          <a:latin typeface="Lexend"/>
                          <a:ea typeface="Lexend"/>
                          <a:cs typeface="Lexend"/>
                          <a:sym typeface="Lexend"/>
                        </a:rPr>
                        <a:t>Number of Occurrences</a:t>
                      </a:r>
                      <a:endParaRPr b="1" sz="1600">
                        <a:latin typeface="Lexend"/>
                        <a:ea typeface="Lexend"/>
                        <a:cs typeface="Lexend"/>
                        <a:sym typeface="Lexend"/>
                      </a:endParaRPr>
                    </a:p>
                  </a:txBody>
                  <a:tcPr marT="91425" marB="91425" marR="91425" marL="91425">
                    <a:solidFill>
                      <a:srgbClr val="E0B12E"/>
                    </a:solidFill>
                  </a:tcPr>
                </a:tc>
              </a:tr>
              <a:tr h="381000">
                <a:tc>
                  <a:txBody>
                    <a:bodyPr/>
                    <a:lstStyle/>
                    <a:p>
                      <a:pPr indent="0" lvl="0" marL="0" rtl="0" algn="l">
                        <a:spcBef>
                          <a:spcPts val="0"/>
                        </a:spcBef>
                        <a:spcAft>
                          <a:spcPts val="0"/>
                        </a:spcAft>
                        <a:buNone/>
                      </a:pPr>
                      <a:r>
                        <a:rPr lang="en" sz="1600">
                          <a:latin typeface="Lexend"/>
                          <a:ea typeface="Lexend"/>
                          <a:cs typeface="Lexend"/>
                          <a:sym typeface="Lexend"/>
                        </a:rPr>
                        <a:t>Theft</a:t>
                      </a:r>
                      <a:endParaRPr sz="1600">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600">
                          <a:latin typeface="Lexend"/>
                          <a:ea typeface="Lexend"/>
                          <a:cs typeface="Lexend"/>
                          <a:sym typeface="Lexend"/>
                        </a:rPr>
                        <a:t>1516</a:t>
                      </a:r>
                      <a:endParaRPr sz="1600">
                        <a:latin typeface="Lexend"/>
                        <a:ea typeface="Lexend"/>
                        <a:cs typeface="Lexend"/>
                        <a:sym typeface="Lexend"/>
                      </a:endParaRPr>
                    </a:p>
                  </a:txBody>
                  <a:tcPr marT="91425" marB="91425" marR="91425" marL="91425"/>
                </a:tc>
              </a:tr>
              <a:tr h="381000">
                <a:tc>
                  <a:txBody>
                    <a:bodyPr/>
                    <a:lstStyle/>
                    <a:p>
                      <a:pPr indent="0" lvl="0" marL="0" rtl="0" algn="l">
                        <a:spcBef>
                          <a:spcPts val="0"/>
                        </a:spcBef>
                        <a:spcAft>
                          <a:spcPts val="0"/>
                        </a:spcAft>
                        <a:buNone/>
                      </a:pPr>
                      <a:r>
                        <a:rPr lang="en" sz="1600">
                          <a:latin typeface="Lexend"/>
                          <a:ea typeface="Lexend"/>
                          <a:cs typeface="Lexend"/>
                          <a:sym typeface="Lexend"/>
                        </a:rPr>
                        <a:t>Battery</a:t>
                      </a:r>
                      <a:endParaRPr sz="1600">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600">
                          <a:latin typeface="Lexend"/>
                          <a:ea typeface="Lexend"/>
                          <a:cs typeface="Lexend"/>
                          <a:sym typeface="Lexend"/>
                        </a:rPr>
                        <a:t>1010</a:t>
                      </a:r>
                      <a:endParaRPr sz="1600">
                        <a:latin typeface="Lexend"/>
                        <a:ea typeface="Lexend"/>
                        <a:cs typeface="Lexend"/>
                        <a:sym typeface="Lexend"/>
                      </a:endParaRPr>
                    </a:p>
                  </a:txBody>
                  <a:tcPr marT="91425" marB="91425" marR="91425" marL="91425"/>
                </a:tc>
              </a:tr>
              <a:tr h="381000">
                <a:tc>
                  <a:txBody>
                    <a:bodyPr/>
                    <a:lstStyle/>
                    <a:p>
                      <a:pPr indent="0" lvl="0" marL="0" rtl="0" algn="l">
                        <a:spcBef>
                          <a:spcPts val="0"/>
                        </a:spcBef>
                        <a:spcAft>
                          <a:spcPts val="0"/>
                        </a:spcAft>
                        <a:buNone/>
                      </a:pPr>
                      <a:r>
                        <a:rPr lang="en" sz="1600">
                          <a:latin typeface="Lexend"/>
                          <a:ea typeface="Lexend"/>
                          <a:cs typeface="Lexend"/>
                          <a:sym typeface="Lexend"/>
                        </a:rPr>
                        <a:t>Domestic Dispute</a:t>
                      </a:r>
                      <a:endParaRPr sz="1600">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600">
                          <a:latin typeface="Lexend"/>
                          <a:ea typeface="Lexend"/>
                          <a:cs typeface="Lexend"/>
                          <a:sym typeface="Lexend"/>
                        </a:rPr>
                        <a:t>928</a:t>
                      </a:r>
                      <a:endParaRPr sz="1600">
                        <a:latin typeface="Lexend"/>
                        <a:ea typeface="Lexend"/>
                        <a:cs typeface="Lexend"/>
                        <a:sym typeface="Lexend"/>
                      </a:endParaRPr>
                    </a:p>
                  </a:txBody>
                  <a:tcPr marT="91425" marB="91425" marR="91425" marL="91425"/>
                </a:tc>
              </a:tr>
              <a:tr h="381000">
                <a:tc>
                  <a:txBody>
                    <a:bodyPr/>
                    <a:lstStyle/>
                    <a:p>
                      <a:pPr indent="0" lvl="0" marL="0" rtl="0" algn="l">
                        <a:spcBef>
                          <a:spcPts val="0"/>
                        </a:spcBef>
                        <a:spcAft>
                          <a:spcPts val="0"/>
                        </a:spcAft>
                        <a:buNone/>
                      </a:pPr>
                      <a:r>
                        <a:rPr lang="en" sz="1600">
                          <a:latin typeface="Lexend"/>
                          <a:ea typeface="Lexend"/>
                          <a:cs typeface="Lexend"/>
                          <a:sym typeface="Lexend"/>
                        </a:rPr>
                        <a:t>Criminal Damage</a:t>
                      </a:r>
                      <a:endParaRPr sz="1600">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600">
                          <a:latin typeface="Lexend"/>
                          <a:ea typeface="Lexend"/>
                          <a:cs typeface="Lexend"/>
                          <a:sym typeface="Lexend"/>
                        </a:rPr>
                        <a:t>894</a:t>
                      </a:r>
                      <a:endParaRPr sz="1600">
                        <a:latin typeface="Lexend"/>
                        <a:ea typeface="Lexend"/>
                        <a:cs typeface="Lexend"/>
                        <a:sym typeface="Lexend"/>
                      </a:endParaRPr>
                    </a:p>
                  </a:txBody>
                  <a:tcPr marT="91425" marB="91425" marR="91425" marL="91425"/>
                </a:tc>
              </a:tr>
              <a:tr h="381000">
                <a:tc>
                  <a:txBody>
                    <a:bodyPr/>
                    <a:lstStyle/>
                    <a:p>
                      <a:pPr indent="0" lvl="0" marL="0" rtl="0" algn="l">
                        <a:spcBef>
                          <a:spcPts val="0"/>
                        </a:spcBef>
                        <a:spcAft>
                          <a:spcPts val="0"/>
                        </a:spcAft>
                        <a:buNone/>
                      </a:pPr>
                      <a:r>
                        <a:rPr lang="en" sz="1600">
                          <a:latin typeface="Lexend"/>
                          <a:ea typeface="Lexend"/>
                          <a:cs typeface="Lexend"/>
                          <a:sym typeface="Lexend"/>
                        </a:rPr>
                        <a:t>Burglary</a:t>
                      </a:r>
                      <a:endParaRPr sz="1600">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600">
                          <a:latin typeface="Lexend"/>
                          <a:ea typeface="Lexend"/>
                          <a:cs typeface="Lexend"/>
                          <a:sym typeface="Lexend"/>
                        </a:rPr>
                        <a:t>634</a:t>
                      </a:r>
                      <a:endParaRPr sz="1600">
                        <a:latin typeface="Lexend"/>
                        <a:ea typeface="Lexend"/>
                        <a:cs typeface="Lexend"/>
                        <a:sym typeface="Lexend"/>
                      </a:endParaRPr>
                    </a:p>
                  </a:txBody>
                  <a:tcPr marT="91425" marB="91425" marR="91425" marL="91425"/>
                </a:tc>
              </a:tr>
              <a:tr h="381000">
                <a:tc>
                  <a:txBody>
                    <a:bodyPr/>
                    <a:lstStyle/>
                    <a:p>
                      <a:pPr indent="0" lvl="0" marL="0" rtl="0" algn="l">
                        <a:spcBef>
                          <a:spcPts val="0"/>
                        </a:spcBef>
                        <a:spcAft>
                          <a:spcPts val="0"/>
                        </a:spcAft>
                        <a:buNone/>
                      </a:pPr>
                      <a:r>
                        <a:rPr lang="en" sz="1600">
                          <a:latin typeface="Lexend"/>
                          <a:ea typeface="Lexend"/>
                          <a:cs typeface="Lexend"/>
                          <a:sym typeface="Lexend"/>
                        </a:rPr>
                        <a:t>Disorderly Conduct</a:t>
                      </a:r>
                      <a:endParaRPr sz="1600">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600">
                          <a:latin typeface="Lexend"/>
                          <a:ea typeface="Lexend"/>
                          <a:cs typeface="Lexend"/>
                          <a:sym typeface="Lexend"/>
                        </a:rPr>
                        <a:t>518</a:t>
                      </a:r>
                      <a:endParaRPr sz="1600">
                        <a:latin typeface="Lexend"/>
                        <a:ea typeface="Lexend"/>
                        <a:cs typeface="Lexend"/>
                        <a:sym typeface="Lexend"/>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53744"/>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