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91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97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66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52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214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28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6/2/2022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01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6/2/2022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6/2/2022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31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91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174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10" r:id="rId6"/>
    <p:sldLayoutId id="2147483715" r:id="rId7"/>
    <p:sldLayoutId id="2147483711" r:id="rId8"/>
    <p:sldLayoutId id="2147483712" r:id="rId9"/>
    <p:sldLayoutId id="2147483713" r:id="rId10"/>
    <p:sldLayoutId id="214748371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A38827F1-3359-44F6-9009-43AE2B17F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36">
            <a:extLst>
              <a:ext uri="{FF2B5EF4-FFF2-40B4-BE49-F238E27FC236}">
                <a16:creationId xmlns:a16="http://schemas.microsoft.com/office/drawing/2014/main" id="{17AFAD67-5350-4773-886F-D6DD7E66D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 descr="Uma imagem contendo ao ar livre, esqui, neve, grande&#10;&#10;Descrição gerada automaticamente">
            <a:extLst>
              <a:ext uri="{FF2B5EF4-FFF2-40B4-BE49-F238E27FC236}">
                <a16:creationId xmlns:a16="http://schemas.microsoft.com/office/drawing/2014/main" id="{5B6398E0-5683-7A46-8BD9-3910F6F856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/>
          <a:stretch/>
        </p:blipFill>
        <p:spPr>
          <a:xfrm>
            <a:off x="1530" y="10"/>
            <a:ext cx="12188941" cy="6857990"/>
          </a:xfrm>
          <a:prstGeom prst="rect">
            <a:avLst/>
          </a:prstGeom>
          <a:ln w="12700">
            <a:noFill/>
          </a:ln>
        </p:spPr>
      </p:pic>
      <p:grpSp>
        <p:nvGrpSpPr>
          <p:cNvPr id="49" name="Group 38">
            <a:extLst>
              <a:ext uri="{FF2B5EF4-FFF2-40B4-BE49-F238E27FC236}">
                <a16:creationId xmlns:a16="http://schemas.microsoft.com/office/drawing/2014/main" id="{654AC0FE-C43D-49AC-9730-284354DEC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8366" y="87"/>
            <a:ext cx="10933011" cy="6864297"/>
            <a:chOff x="628366" y="87"/>
            <a:chExt cx="10933011" cy="686429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46F6FE9-8F24-4E96-8FA6-DABE61A20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1282750" y="3429044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0C5E755-8FD9-4EBF-978B-015F9339F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6688336" y="3429043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C7F63B7-3E85-42EC-8447-F6699247E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28366" y="3413532"/>
              <a:ext cx="2585819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Graphic 11">
              <a:extLst>
                <a:ext uri="{FF2B5EF4-FFF2-40B4-BE49-F238E27FC236}">
                  <a16:creationId xmlns:a16="http://schemas.microsoft.com/office/drawing/2014/main" id="{AFDFA9EA-AAC0-416F-A0E9-ACD410E9D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4EF7E7E-9948-4D78-BE70-F624A62D8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74010" y="3413529"/>
              <a:ext cx="258736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975AAAB-9AEC-496F-94E4-CE5330CB4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2421" y="3431507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B5BF383-42C5-4FE4-894A-17B84AF22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6164" y="3435428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6AED368-9F7C-A7AB-DD98-96AD0568D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1863" y="3429000"/>
            <a:ext cx="5248275" cy="2387600"/>
          </a:xfrm>
        </p:spPr>
        <p:txBody>
          <a:bodyPr anchor="t">
            <a:normAutofit/>
          </a:bodyPr>
          <a:lstStyle/>
          <a:p>
            <a:pPr algn="ctr"/>
            <a:r>
              <a:rPr lang="pt-BR">
                <a:solidFill>
                  <a:srgbClr val="FFFFFF"/>
                </a:solidFill>
              </a:rPr>
              <a:t>Problema do inventario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43F975-582D-BE00-FAEE-CD5120DC0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1863" y="1932808"/>
            <a:ext cx="5248275" cy="1321670"/>
          </a:xfrm>
        </p:spPr>
        <p:txBody>
          <a:bodyPr anchor="ctr">
            <a:normAutofit/>
          </a:bodyPr>
          <a:lstStyle/>
          <a:p>
            <a:pPr algn="ctr"/>
            <a:r>
              <a:rPr lang="pt-BR">
                <a:solidFill>
                  <a:srgbClr val="FFFFFF"/>
                </a:solidFill>
              </a:rPr>
              <a:t>Algoritmo genético</a:t>
            </a:r>
          </a:p>
          <a:p>
            <a:pPr algn="ctr"/>
            <a:r>
              <a:rPr lang="pt-BR">
                <a:solidFill>
                  <a:srgbClr val="FFFFFF"/>
                </a:solidFill>
              </a:rPr>
              <a:t>Aluna: Lídia Paula de Oliveira Silva</a:t>
            </a:r>
          </a:p>
        </p:txBody>
      </p:sp>
    </p:spTree>
    <p:extLst>
      <p:ext uri="{BB962C8B-B14F-4D97-AF65-F5344CB8AC3E}">
        <p14:creationId xmlns:p14="http://schemas.microsoft.com/office/powerpoint/2010/main" val="67525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3A02F4-4AFD-214A-1082-DD96664BC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0366"/>
            <a:ext cx="10515600" cy="665542"/>
          </a:xfrm>
        </p:spPr>
        <p:txBody>
          <a:bodyPr>
            <a:normAutofit fontScale="90000"/>
          </a:bodyPr>
          <a:lstStyle/>
          <a:p>
            <a:r>
              <a:rPr lang="pt-BR" dirty="0"/>
              <a:t>Função objetivo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76E039A-0E67-C228-AE13-870D848699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5908"/>
                <a:ext cx="10676860" cy="4971726"/>
              </a:xfrm>
            </p:spPr>
            <p:txBody>
              <a:bodyPr/>
              <a:lstStyle/>
              <a:p>
                <a:r>
                  <a:rPr lang="pt-BR" dirty="0"/>
                  <a:t>Variável decisão </a:t>
                </a:r>
              </a:p>
              <a:p>
                <a:pPr lvl="1"/>
                <a:r>
                  <a:rPr lang="pt-BR" dirty="0" err="1"/>
                  <a:t>Xj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𝑠𝑒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𝑖𝑡𝑒𝑚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𝑓𝑜𝑟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𝑠𝑒𝑙𝑒𝑐𝑖𝑜𝑛𝑎𝑑𝑜</m:t>
                            </m:r>
                          </m:e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𝑠𝑒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𝑖𝑡𝑒𝑚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ã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𝑓𝑜𝑟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𝑠𝑒𝑙𝑒𝑐𝑖𝑜𝑛𝑎</m:t>
                            </m:r>
                          </m:e>
                        </m:eqArr>
                      </m:e>
                    </m:d>
                  </m:oMath>
                </a14:m>
                <a:endParaRPr lang="pt-BR" dirty="0"/>
              </a:p>
              <a:p>
                <a:pPr lvl="1"/>
                <a:r>
                  <a:rPr lang="pt-BR" b="1" dirty="0"/>
                  <a:t>Max </a:t>
                </a: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eqArr>
                          <m:eqArr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𝑞𝑢𝑎𝑛𝑡𝑖𝑑𝑎𝑑𝑒𝑗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∗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𝑥𝑗</m:t>
                            </m:r>
                          </m:e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=160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 (2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1+2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2+3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3+2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4+2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5+1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6+1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7+1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8+3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e/>
                        </m:eqArr>
                      </m:e>
                    </m:nary>
                  </m:oMath>
                </a14:m>
                <a:r>
                  <a:rPr lang="pt-BR" dirty="0"/>
                  <a:t>)</a:t>
                </a:r>
              </a:p>
              <a:p>
                <a:pPr lvl="1"/>
                <a:endParaRPr lang="pt-BR" b="1" dirty="0"/>
              </a:p>
              <a:p>
                <a:pPr lvl="1"/>
                <a:r>
                  <a:rPr lang="pt-BR" b="1" dirty="0"/>
                  <a:t>Sujeito a</a:t>
                </a:r>
                <a:r>
                  <a:rPr lang="pt-BR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eqArr>
                          <m:eqArr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𝑝𝑒𝑠𝑜𝑗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𝑋𝑗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≤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=16.71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1+18.52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2+10.41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3+21.21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4+21.71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5+22.06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6+14.01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7+43.61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8+12.56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9</m:t>
                            </m:r>
                          </m:e>
                          <m:e/>
                        </m:eqArr>
                      </m:e>
                    </m:nary>
                  </m:oMath>
                </a14:m>
                <a:endParaRPr lang="pt-BR" dirty="0"/>
              </a:p>
              <a:p>
                <a:pPr lvl="1"/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76E039A-0E67-C228-AE13-870D848699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5908"/>
                <a:ext cx="10676860" cy="4971726"/>
              </a:xfrm>
              <a:blipFill>
                <a:blip r:embed="rId2"/>
                <a:stretch>
                  <a:fillRect l="-400" t="-36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219F9038-6E7E-2A1E-DEF3-7166006A8DDF}"/>
              </a:ext>
            </a:extLst>
          </p:cNvPr>
          <p:cNvSpPr txBox="1"/>
          <p:nvPr/>
        </p:nvSpPr>
        <p:spPr>
          <a:xfrm>
            <a:off x="8782493" y="1332301"/>
            <a:ext cx="2402958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N= Numero de itens</a:t>
            </a:r>
          </a:p>
          <a:p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C= Capacidade do </a:t>
            </a:r>
            <a:r>
              <a:rPr lang="pt-BR">
                <a:solidFill>
                  <a:schemeClr val="tx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inventario (160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Quantidade= Quantidade de itens</a:t>
            </a:r>
          </a:p>
          <a:p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Peso= Peso do item</a:t>
            </a:r>
          </a:p>
        </p:txBody>
      </p:sp>
    </p:spTree>
    <p:extLst>
      <p:ext uri="{BB962C8B-B14F-4D97-AF65-F5344CB8AC3E}">
        <p14:creationId xmlns:p14="http://schemas.microsoft.com/office/powerpoint/2010/main" val="428835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AE6FDE22-1F54-452D-A9BA-1BE9FDB53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06127CE-6F15-49AE-9751-398F3AC67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38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5CBDD1-B0FC-0C73-102E-EECD72E27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1337"/>
            <a:ext cx="5858687" cy="807625"/>
          </a:xfrm>
        </p:spPr>
        <p:txBody>
          <a:bodyPr anchor="b">
            <a:normAutofit/>
          </a:bodyPr>
          <a:lstStyle/>
          <a:p>
            <a:r>
              <a:rPr lang="pt-BR" dirty="0"/>
              <a:t>Algoritmo genético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91E53E67-5D5F-928E-8AE4-9E84D826C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621" y="1562582"/>
            <a:ext cx="6807356" cy="5150733"/>
          </a:xfrm>
        </p:spPr>
        <p:txBody>
          <a:bodyPr>
            <a:normAutofit/>
          </a:bodyPr>
          <a:lstStyle/>
          <a:p>
            <a:r>
              <a:rPr lang="en-US" dirty="0"/>
              <a:t>Sera </a:t>
            </a:r>
            <a:r>
              <a:rPr lang="en-US" dirty="0" err="1"/>
              <a:t>aplicado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da mochila;</a:t>
            </a:r>
          </a:p>
          <a:p>
            <a:endParaRPr lang="en-US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A1D068A-9BF0-4617-964A-7099003F0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3816" y="-6437"/>
            <a:ext cx="4133500" cy="6864437"/>
            <a:chOff x="7433816" y="-6437"/>
            <a:chExt cx="4133500" cy="6864437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4F6B7C5-FA24-492E-A324-A37D3E083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9498848" y="581337"/>
              <a:ext cx="0" cy="5695397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129ABF1-4CE0-48FD-8C93-7733310EB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3816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F0EC414-2415-4517-9FA3-50D3FAC16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659EE85-BC19-4BD4-BC6A-E48915349E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4228" y="581337"/>
              <a:ext cx="4133088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712D9CB-9DAF-43F9-8311-49E3F9763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4228" y="6276734"/>
              <a:ext cx="4133088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Genes - Brasil Escola">
            <a:extLst>
              <a:ext uri="{FF2B5EF4-FFF2-40B4-BE49-F238E27FC236}">
                <a16:creationId xmlns:a16="http://schemas.microsoft.com/office/drawing/2014/main" id="{F3AE58D7-420D-94E2-3347-D4529A9085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1" r="22770" b="1"/>
          <a:stretch/>
        </p:blipFill>
        <p:spPr bwMode="auto">
          <a:xfrm>
            <a:off x="7620438" y="1024405"/>
            <a:ext cx="3756820" cy="4218639"/>
          </a:xfrm>
          <a:custGeom>
            <a:avLst/>
            <a:gdLst/>
            <a:ahLst/>
            <a:cxnLst/>
            <a:rect l="l" t="t" r="r" b="b"/>
            <a:pathLst>
              <a:path w="3401568" h="3819716">
                <a:moveTo>
                  <a:pt x="1701355" y="0"/>
                </a:moveTo>
                <a:cubicBezTo>
                  <a:pt x="2640357" y="0"/>
                  <a:pt x="3401568" y="761211"/>
                  <a:pt x="3401568" y="1700213"/>
                </a:cubicBezTo>
                <a:lnTo>
                  <a:pt x="3401568" y="2305050"/>
                </a:lnTo>
                <a:lnTo>
                  <a:pt x="3401568" y="2918476"/>
                </a:lnTo>
                <a:lnTo>
                  <a:pt x="3401568" y="2920565"/>
                </a:lnTo>
                <a:lnTo>
                  <a:pt x="3401568" y="3819716"/>
                </a:lnTo>
                <a:lnTo>
                  <a:pt x="0" y="3819716"/>
                </a:lnTo>
                <a:lnTo>
                  <a:pt x="0" y="2918476"/>
                </a:lnTo>
                <a:lnTo>
                  <a:pt x="1142" y="2918476"/>
                </a:lnTo>
                <a:lnTo>
                  <a:pt x="1142" y="1700213"/>
                </a:lnTo>
                <a:cubicBezTo>
                  <a:pt x="1142" y="761211"/>
                  <a:pt x="762353" y="0"/>
                  <a:pt x="1701355" y="0"/>
                </a:cubicBezTo>
                <a:close/>
              </a:path>
            </a:pathLst>
          </a:custGeom>
          <a:noFill/>
          <a:ln w="12700">
            <a:solidFill>
              <a:schemeClr val="accent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lgoritmos de estimação de distribuição – Wikipédia, a enciclopédia livre">
            <a:extLst>
              <a:ext uri="{FF2B5EF4-FFF2-40B4-BE49-F238E27FC236}">
                <a16:creationId xmlns:a16="http://schemas.microsoft.com/office/drawing/2014/main" id="{378E291A-73EA-743A-AB71-C0106D67A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78" y="2149996"/>
            <a:ext cx="2936831" cy="3975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347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6" name="Espaço Reservado para Conteúdo 5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C2BEDFA8-84B6-B572-EE06-B174EF8A98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4FBEBF3-C941-4CB0-8AC2-3B50E1371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264DFC-A180-CD41-D148-DD8E6565A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846"/>
            <a:ext cx="4826498" cy="36106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Código</a:t>
            </a:r>
          </a:p>
        </p:txBody>
      </p:sp>
    </p:spTree>
    <p:extLst>
      <p:ext uri="{BB962C8B-B14F-4D97-AF65-F5344CB8AC3E}">
        <p14:creationId xmlns:p14="http://schemas.microsoft.com/office/powerpoint/2010/main" val="195143689"/>
      </p:ext>
    </p:extLst>
  </p:cSld>
  <p:clrMapOvr>
    <a:masterClrMapping/>
  </p:clrMapOvr>
</p:sld>
</file>

<file path=ppt/theme/theme1.xml><?xml version="1.0" encoding="utf-8"?>
<a:theme xmlns:a="http://schemas.openxmlformats.org/drawingml/2006/main" name="ArchVTI">
  <a:themeElements>
    <a:clrScheme name="Custom 42">
      <a:dk1>
        <a:sysClr val="windowText" lastClr="000000"/>
      </a:dk1>
      <a:lt1>
        <a:sysClr val="window" lastClr="FFFFFF"/>
      </a:lt1>
      <a:dk2>
        <a:srgbClr val="642626"/>
      </a:dk2>
      <a:lt2>
        <a:srgbClr val="F3F0E9"/>
      </a:lt2>
      <a:accent1>
        <a:srgbClr val="556D6F"/>
      </a:accent1>
      <a:accent2>
        <a:srgbClr val="C05050"/>
      </a:accent2>
      <a:accent3>
        <a:srgbClr val="BF873A"/>
      </a:accent3>
      <a:accent4>
        <a:srgbClr val="D8897E"/>
      </a:accent4>
      <a:accent5>
        <a:srgbClr val="A4976B"/>
      </a:accent5>
      <a:accent6>
        <a:srgbClr val="D49D8C"/>
      </a:accent6>
      <a:hlink>
        <a:srgbClr val="D13D6E"/>
      </a:hlink>
      <a:folHlink>
        <a:srgbClr val="6C9D92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57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Avenir Next LT Pro</vt:lpstr>
      <vt:lpstr>AvenirNext LT Pro Medium</vt:lpstr>
      <vt:lpstr>Cambria Math</vt:lpstr>
      <vt:lpstr>Footlight MT Light</vt:lpstr>
      <vt:lpstr>ArchVTI</vt:lpstr>
      <vt:lpstr>Problema do inventario</vt:lpstr>
      <vt:lpstr>Função objetivo</vt:lpstr>
      <vt:lpstr>Algoritmo genético</vt:lpstr>
      <vt:lpstr>Código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Problema do inventario</dc:title>
  <dc:creator>LIDIA PAULA DE OLIVEIRA SILVA</dc:creator>
  <cp:lastModifiedBy>LIDIA PAULA DE OLIVEIRA SILVA</cp:lastModifiedBy>
  <cp:revision>4</cp:revision>
  <dcterms:created xsi:type="dcterms:W3CDTF">2022-06-01T17:36:20Z</dcterms:created>
  <dcterms:modified xsi:type="dcterms:W3CDTF">2022-06-02T21:36:02Z</dcterms:modified>
</cp:coreProperties>
</file>