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5"/>
  </p:normalViewPr>
  <p:slideViewPr>
    <p:cSldViewPr snapToGrid="0" snapToObjects="1">
      <p:cViewPr>
        <p:scale>
          <a:sx n="83" d="100"/>
          <a:sy n="83" d="100"/>
        </p:scale>
        <p:origin x="169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C01A-8A2B-494E-A3E9-843EBC2EF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2A08B-354F-3C48-B9AA-C30F13909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39157-0DCC-7C42-BE00-8E389611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9C7-ADA7-EE4D-80FC-45D929E5F839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CADDA-A504-234B-ABD9-EB6DDE51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E4366-19EA-2348-A382-E876C103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09AD-6E41-1D44-837F-AEE8B8EB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3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91C8-63CB-FB4C-AC46-46F1B75A0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184C9-9300-6A48-977D-798D1B27C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8AA9A-3640-FC41-8EB7-2A9DC1D2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9C7-ADA7-EE4D-80FC-45D929E5F839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A0FA7-FC07-B94E-8D99-BB0481DD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49C09-0DBC-BF47-81E3-ACC45AD3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09AD-6E41-1D44-837F-AEE8B8EB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6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2C339-43C9-3E4D-86EF-ADD005FF4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026A5-C3DC-5E45-8316-669018D1A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FBD65-9F1F-3744-92BA-D65F0D5A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9C7-ADA7-EE4D-80FC-45D929E5F839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7579A-E770-9C45-8D73-DDF51D73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CF0DB-EE0F-6A4A-96C1-4821C4C1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09AD-6E41-1D44-837F-AEE8B8EB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0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083D-D30F-794C-A8ED-8F0371AE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3069E-3A5F-D946-948B-CCB65A68E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1592E-DFD5-3440-B275-D2E1277A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9C7-ADA7-EE4D-80FC-45D929E5F839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69A95-E858-194A-B16D-61CB9DB2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0C4AA-73FE-AE44-BD21-34AEF7B6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09AD-6E41-1D44-837F-AEE8B8EB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6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E2B1-41D7-8D49-B7E3-F834FE5AE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8DC05-CC7F-7E49-BD72-D75ECC2D4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8BF22-3E54-4346-A7B6-65B503A4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9C7-ADA7-EE4D-80FC-45D929E5F839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CD482-152D-B048-BF28-5C914EF6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3AFF4-3C37-D24A-83D4-E7C4909F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09AD-6E41-1D44-837F-AEE8B8EB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3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2D4D-4357-4A4E-B664-B631221B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B18A-83F3-6047-B233-B7F81C549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F7B15-6251-9640-B6E2-8567D29BF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90710-C658-4640-BAD8-CC72D95E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9C7-ADA7-EE4D-80FC-45D929E5F839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6A7B0-05C3-AE4C-9AE7-F3AB4C4A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D2BCE-6746-FD4D-8D9C-9FE8F324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09AD-6E41-1D44-837F-AEE8B8EB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1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7972-A9E7-6443-B0DE-5666A03AE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7C85D-56A4-5744-82A4-F6E8C559C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76C44-0112-5841-AF74-817C081F9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F1EB8-3343-7246-B90D-F0DC4FBA2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DA102-32B9-6940-AC20-E5D8E04DE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6E19E-FC76-AA44-AEFA-A12F4FCC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9C7-ADA7-EE4D-80FC-45D929E5F839}" type="datetimeFigureOut">
              <a:rPr lang="en-US" smtClean="0"/>
              <a:t>8/8/18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BDEF64-3284-0444-B769-890EAD94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F83D1-7D38-8C40-8295-D10538A1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09AD-6E41-1D44-837F-AEE8B8EB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5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4CB1-A7BF-D44A-9B5C-AEAE402F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C1D9E-86C2-6C44-BFCC-20F358AC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9C7-ADA7-EE4D-80FC-45D929E5F839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E85E5-F8F8-5E4F-9C72-BCEBBC96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AA995-90F5-3C43-A436-C1EFF80C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09AD-6E41-1D44-837F-AEE8B8EB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4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75049-996A-2247-80B8-0C9DB591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9C7-ADA7-EE4D-80FC-45D929E5F839}" type="datetimeFigureOut">
              <a:rPr lang="en-US" smtClean="0"/>
              <a:t>8/8/18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E52CF-3292-3443-BF10-49CF9376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F2B29-83E2-144A-A4FB-974392E4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09AD-6E41-1D44-837F-AEE8B8EB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6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DA4E-0739-414F-A977-EE9E694D3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222D-0274-7940-93E7-A0D6D3ABE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DE447-ECC7-D849-9F75-E698361B9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75D8E-3FD2-5F4A-A211-B75BB11E1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9C7-ADA7-EE4D-80FC-45D929E5F839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DD410-3E88-D54B-8571-54894123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E9768-C8FB-9049-AD77-729994E7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09AD-6E41-1D44-837F-AEE8B8EB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0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7C46-70FC-CC46-8A59-E6038175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110BB3-F144-4042-AB55-B531DA456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15B81-B14D-4B4C-9B50-59AC59CEF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DF69B-084F-0841-8A9A-A5F080CE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9C7-ADA7-EE4D-80FC-45D929E5F839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BCDA2-C9FC-B04D-9B5B-5C6D475F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A58E-83E3-4744-9C1F-D11D5A71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09AD-6E41-1D44-837F-AEE8B8EB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2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37142-42A1-5943-9AFF-A2E8F64D1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EBC08-918F-614F-9D2E-18BBCEE86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3CACD-1E7E-3845-9E42-1FF1D90B1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699C7-ADA7-EE4D-80FC-45D929E5F839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8AE01-57A7-244A-BF6F-738D165AA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FEF98-DCAA-3A41-8990-F8B83B492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F09AD-6E41-1D44-837F-AEE8B8EB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4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edforward_neural_network" TargetMode="External"/><Relationship Id="rId2" Type="http://schemas.openxmlformats.org/officeDocument/2006/relationships/hyperlink" Target="https://www.tensorflow.org/tutorials/keras/basic_regress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iteseerx.ist.psu.edu/viewdoc/download?doi=10.1.1.294.6699&amp;rep=rep1&amp;type=pdf" TargetMode="External"/><Relationship Id="rId4" Type="http://schemas.openxmlformats.org/officeDocument/2006/relationships/hyperlink" Target="http://matlab.izmiran.ru/help/toolbox/nnet/backpr59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33AE-241B-3147-A818-DEA5EFAD6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the Compressive Strength of Concrete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A3F7A-9C84-BA43-B1FE-439E9BA5D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2005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Lida Kuang</a:t>
            </a:r>
          </a:p>
          <a:p>
            <a:endParaRPr lang="en-US" dirty="0"/>
          </a:p>
          <a:p>
            <a:r>
              <a:rPr lang="en-US" dirty="0"/>
              <a:t>August 8</a:t>
            </a:r>
            <a:r>
              <a:rPr lang="en-US" baseline="30000" dirty="0"/>
              <a:t>th</a:t>
            </a:r>
            <a:r>
              <a:rPr lang="en-US" dirty="0"/>
              <a:t>,2018</a:t>
            </a:r>
          </a:p>
        </p:txBody>
      </p:sp>
    </p:spTree>
    <p:extLst>
      <p:ext uri="{BB962C8B-B14F-4D97-AF65-F5344CB8AC3E}">
        <p14:creationId xmlns:p14="http://schemas.microsoft.com/office/powerpoint/2010/main" val="2001700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25F5D3-21BD-7B46-8064-4372D6866EB2}"/>
              </a:ext>
            </a:extLst>
          </p:cNvPr>
          <p:cNvSpPr txBox="1">
            <a:spLocks/>
          </p:cNvSpPr>
          <p:nvPr/>
        </p:nvSpPr>
        <p:spPr>
          <a:xfrm>
            <a:off x="543732" y="2510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8372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E066A9-A3A6-C24F-B70D-6BD5CF8A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63" y="0"/>
            <a:ext cx="10515600" cy="1325563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EE9D2-2CB0-DF44-A6CF-908E5D66F4D9}"/>
              </a:ext>
            </a:extLst>
          </p:cNvPr>
          <p:cNvSpPr txBox="1"/>
          <p:nvPr/>
        </p:nvSpPr>
        <p:spPr>
          <a:xfrm>
            <a:off x="264762" y="1140897"/>
            <a:ext cx="2261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Distribution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D68E72-CE31-DE44-9B9C-B95F448F3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4" y="1664117"/>
            <a:ext cx="6376021" cy="492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1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57B9-0D0F-1343-A617-5A3672D30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63" y="0"/>
            <a:ext cx="10515600" cy="1325563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F9E24-98B5-5A4A-9AC2-6B6AFD874163}"/>
              </a:ext>
            </a:extLst>
          </p:cNvPr>
          <p:cNvSpPr txBox="1"/>
          <p:nvPr/>
        </p:nvSpPr>
        <p:spPr>
          <a:xfrm>
            <a:off x="264762" y="1140897"/>
            <a:ext cx="2261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Correlation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507ACE-3B00-A94A-AF30-47B763BF9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18" y="1664117"/>
            <a:ext cx="5091266" cy="44422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36B638-1E52-EF42-9162-39BE3589C2FE}"/>
              </a:ext>
            </a:extLst>
          </p:cNvPr>
          <p:cNvSpPr txBox="1"/>
          <p:nvPr/>
        </p:nvSpPr>
        <p:spPr>
          <a:xfrm>
            <a:off x="6286418" y="1242094"/>
            <a:ext cx="267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3997D6-0AFC-7447-81A1-E5C8D01DD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370" y="1775751"/>
            <a:ext cx="4475300" cy="18388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B9A9BD-9FA4-864C-9D78-5BB129B5E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18" y="4064800"/>
            <a:ext cx="5515982" cy="165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0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A1BD49-00A8-9545-8EE8-D914556E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63" y="0"/>
            <a:ext cx="10515600" cy="1325563"/>
          </a:xfrm>
        </p:spPr>
        <p:txBody>
          <a:bodyPr/>
          <a:lstStyle/>
          <a:p>
            <a:r>
              <a:rPr lang="en-US" dirty="0"/>
              <a:t>Multiple Layer Neural Network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D064B-6435-6041-9386-486C31C5249C}"/>
              </a:ext>
            </a:extLst>
          </p:cNvPr>
          <p:cNvSpPr txBox="1"/>
          <p:nvPr/>
        </p:nvSpPr>
        <p:spPr>
          <a:xfrm>
            <a:off x="264761" y="1140897"/>
            <a:ext cx="9266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MFNN 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CA1CC9-A4F4-F94F-BB87-45AA3C4D4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393" y="1938364"/>
            <a:ext cx="6541146" cy="396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0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BFDD3F-BCA9-0343-A1FE-821238F1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63" y="0"/>
            <a:ext cx="10515600" cy="1325563"/>
          </a:xfrm>
        </p:spPr>
        <p:txBody>
          <a:bodyPr/>
          <a:lstStyle/>
          <a:p>
            <a:r>
              <a:rPr lang="en-US" dirty="0"/>
              <a:t>Multiple Layer Neural Network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B6DCFC-292B-B84E-9C52-460CD3CBACE6}"/>
              </a:ext>
            </a:extLst>
          </p:cNvPr>
          <p:cNvSpPr txBox="1"/>
          <p:nvPr/>
        </p:nvSpPr>
        <p:spPr>
          <a:xfrm>
            <a:off x="264761" y="1140897"/>
            <a:ext cx="9266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75D4D-B2A6-814D-9B95-0C1A53C7791B}"/>
              </a:ext>
            </a:extLst>
          </p:cNvPr>
          <p:cNvSpPr txBox="1"/>
          <p:nvPr/>
        </p:nvSpPr>
        <p:spPr>
          <a:xfrm>
            <a:off x="1223073" y="1687822"/>
            <a:ext cx="9266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SGD(Stochastic gradient descent)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Levenberg</a:t>
            </a:r>
            <a:r>
              <a:rPr lang="en-US" sz="2800" dirty="0"/>
              <a:t> Marquardt function</a:t>
            </a:r>
          </a:p>
        </p:txBody>
      </p:sp>
    </p:spTree>
    <p:extLst>
      <p:ext uri="{BB962C8B-B14F-4D97-AF65-F5344CB8AC3E}">
        <p14:creationId xmlns:p14="http://schemas.microsoft.com/office/powerpoint/2010/main" val="194240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92163C1-CCC7-124E-8E2D-A55523B5997B}"/>
              </a:ext>
            </a:extLst>
          </p:cNvPr>
          <p:cNvSpPr txBox="1">
            <a:spLocks/>
          </p:cNvSpPr>
          <p:nvPr/>
        </p:nvSpPr>
        <p:spPr>
          <a:xfrm>
            <a:off x="26476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Kernel Ridge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F3B894-FD23-9246-801C-87A2AC207144}"/>
                  </a:ext>
                </a:extLst>
              </p:cNvPr>
              <p:cNvSpPr txBox="1"/>
              <p:nvPr/>
            </p:nvSpPr>
            <p:spPr>
              <a:xfrm>
                <a:off x="264763" y="950485"/>
                <a:ext cx="10630545" cy="5372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Cost function	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Ridge estimator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𝐵𝑃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 algn="ctr"/>
                <a:r>
                  <a:rPr lang="en-US" sz="2800" dirty="0"/>
                  <a:t> 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800" dirty="0"/>
              </a:p>
              <a:p>
                <a:pPr algn="ctr"/>
                <a:endParaRPr lang="en-US" sz="28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800" b="0" dirty="0">
                    <a:ea typeface="Cambria Math" panose="020405030504060302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n-US" sz="2800" b="0" dirty="0"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F3B894-FD23-9246-801C-87A2AC207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63" y="950485"/>
                <a:ext cx="10630545" cy="5372625"/>
              </a:xfrm>
              <a:prstGeom prst="rect">
                <a:avLst/>
              </a:prstGeom>
              <a:blipFill>
                <a:blip r:embed="rId2"/>
                <a:stretch>
                  <a:fillRect l="-955" t="-19811" b="-1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19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F9BB24-8A57-E544-ACBA-630F7416ADE0}"/>
              </a:ext>
            </a:extLst>
          </p:cNvPr>
          <p:cNvSpPr txBox="1">
            <a:spLocks/>
          </p:cNvSpPr>
          <p:nvPr/>
        </p:nvSpPr>
        <p:spPr>
          <a:xfrm>
            <a:off x="26476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Result----Neural Network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8C683-7242-0445-AC81-8969C9823F2B}"/>
              </a:ext>
            </a:extLst>
          </p:cNvPr>
          <p:cNvSpPr txBox="1"/>
          <p:nvPr/>
        </p:nvSpPr>
        <p:spPr>
          <a:xfrm>
            <a:off x="264761" y="1140897"/>
            <a:ext cx="9266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Compare results of layer number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CA245-9BE3-BF45-B2FF-2CE4BFF42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29" y="2036074"/>
            <a:ext cx="4008072" cy="27243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7EAE6B-9B77-1748-A0B6-256985EF8C14}"/>
              </a:ext>
            </a:extLst>
          </p:cNvPr>
          <p:cNvSpPr txBox="1"/>
          <p:nvPr/>
        </p:nvSpPr>
        <p:spPr>
          <a:xfrm>
            <a:off x="821410" y="5098941"/>
            <a:ext cx="3068665" cy="923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5-layer-NN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R2 score: 0.91180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MSE: 23.10260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C19EAA-4841-DC4A-BD63-172014A27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424" y="2090925"/>
            <a:ext cx="4085889" cy="28102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2B11BD-0993-F442-AA40-D44F8D8B0B67}"/>
              </a:ext>
            </a:extLst>
          </p:cNvPr>
          <p:cNvSpPr txBox="1"/>
          <p:nvPr/>
        </p:nvSpPr>
        <p:spPr>
          <a:xfrm>
            <a:off x="4582801" y="5098940"/>
            <a:ext cx="3440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3-layer-NN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R2 score: 0.84249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MSE: 41.25606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A9E552-6A84-4F4D-BD32-83588C53F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430" y="2169764"/>
            <a:ext cx="4097570" cy="26849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8DE2F2-BE4B-2D4B-86A2-EE72A3FF66BA}"/>
              </a:ext>
            </a:extLst>
          </p:cNvPr>
          <p:cNvSpPr txBox="1"/>
          <p:nvPr/>
        </p:nvSpPr>
        <p:spPr>
          <a:xfrm>
            <a:off x="8292096" y="4980058"/>
            <a:ext cx="3068665" cy="923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5-layer-with less nodes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R2 score: 0.84631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MSE: 40.25470</a:t>
            </a:r>
          </a:p>
        </p:txBody>
      </p:sp>
    </p:spTree>
    <p:extLst>
      <p:ext uri="{BB962C8B-B14F-4D97-AF65-F5344CB8AC3E}">
        <p14:creationId xmlns:p14="http://schemas.microsoft.com/office/powerpoint/2010/main" val="369248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27C8AD-8CDA-C84B-9D26-CF8ED355DB65}"/>
              </a:ext>
            </a:extLst>
          </p:cNvPr>
          <p:cNvSpPr txBox="1">
            <a:spLocks/>
          </p:cNvSpPr>
          <p:nvPr/>
        </p:nvSpPr>
        <p:spPr>
          <a:xfrm>
            <a:off x="26476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Result----Kernel Ridge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7604EF-9F3C-BF4D-96F1-644EFE14CA29}"/>
                  </a:ext>
                </a:extLst>
              </p:cNvPr>
              <p:cNvSpPr txBox="1"/>
              <p:nvPr/>
            </p:nvSpPr>
            <p:spPr>
              <a:xfrm>
                <a:off x="264761" y="1140898"/>
                <a:ext cx="5810575" cy="187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Compare results of alpha and degree</a:t>
                </a:r>
              </a:p>
              <a:p>
                <a:pPr marL="514350" indent="-514350"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Degree=4 , among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=1, 0.1, 0.01, 0.001 </a:t>
                </a:r>
              </a:p>
              <a:p>
                <a:r>
                  <a:rPr lang="en-US" sz="2000" dirty="0">
                    <a:ea typeface="Cambria Math" panose="02040503050406030204" pitchFamily="18" charset="0"/>
                  </a:rPr>
                  <a:t>         Best estimator: </a:t>
                </a:r>
                <a14:m>
                  <m:oMath xmlns:m="http://schemas.openxmlformats.org/officeDocument/2006/math">
                    <m:r>
                      <a:rPr lang="en-US" sz="2000"/>
                      <m:t>𝛼</m:t>
                    </m:r>
                    <m:r>
                      <a:rPr lang="en-US" sz="2000"/>
                      <m:t>=0.01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    R2 score: 0.9033045893841107</a:t>
                </a:r>
              </a:p>
              <a:p>
                <a:r>
                  <a:rPr lang="en-US" sz="2800" dirty="0"/>
                  <a:t>     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7604EF-9F3C-BF4D-96F1-644EFE14C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61" y="1140898"/>
                <a:ext cx="5810575" cy="1877437"/>
              </a:xfrm>
              <a:prstGeom prst="rect">
                <a:avLst/>
              </a:prstGeom>
              <a:blipFill>
                <a:blip r:embed="rId2"/>
                <a:stretch>
                  <a:fillRect l="-1747" t="-3356" r="-1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9DFD25D-7644-E44A-8DA2-91A7E0B84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61" y="3018334"/>
            <a:ext cx="5028617" cy="33027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191BC7-3EA4-894B-BE5E-4E79E80D8025}"/>
                  </a:ext>
                </a:extLst>
              </p:cNvPr>
              <p:cNvSpPr txBox="1"/>
              <p:nvPr/>
            </p:nvSpPr>
            <p:spPr>
              <a:xfrm>
                <a:off x="6381425" y="1325563"/>
                <a:ext cx="5810575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Courier New" panose="02070309020205020404" pitchFamily="49" charset="0"/>
                  <a:buChar char="o"/>
                </a:pPr>
                <a:endParaRPr lang="en-US" sz="2000" dirty="0"/>
              </a:p>
              <a:p>
                <a:r>
                  <a:rPr lang="en-US" sz="2000" dirty="0"/>
                  <a:t>Degree=4 , among </a:t>
                </a:r>
                <a14:m>
                  <m:oMath xmlns:m="http://schemas.openxmlformats.org/officeDocument/2006/math">
                    <m:r>
                      <a:rPr lang="en-US" sz="2000"/>
                      <m:t>𝛼</m:t>
                    </m:r>
                  </m:oMath>
                </a14:m>
                <a:r>
                  <a:rPr lang="en-US" sz="2000" dirty="0"/>
                  <a:t>=1, 0.1,  0.001 </a:t>
                </a:r>
              </a:p>
              <a:p>
                <a:r>
                  <a:rPr lang="en-US" sz="2000" dirty="0"/>
                  <a:t>         Best estimator: </a:t>
                </a:r>
                <a14:m>
                  <m:oMath xmlns:m="http://schemas.openxmlformats.org/officeDocument/2006/math">
                    <m:r>
                      <a:rPr lang="en-US" sz="2000"/>
                      <m:t>𝛼</m:t>
                    </m:r>
                    <m:r>
                      <a:rPr lang="en-US" sz="2000"/>
                      <m:t>=0.1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    R2 score: 0.8810557818603341</a:t>
                </a:r>
                <a:r>
                  <a:rPr lang="en-US" sz="2800" dirty="0"/>
                  <a:t>     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191BC7-3EA4-894B-BE5E-4E79E80D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425" y="1325563"/>
                <a:ext cx="5810575" cy="1446550"/>
              </a:xfrm>
              <a:prstGeom prst="rect">
                <a:avLst/>
              </a:prstGeom>
              <a:blipFill>
                <a:blip r:embed="rId4"/>
                <a:stretch>
                  <a:fillRect l="-871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6B5FF96-44A3-EE46-A316-C541C6DA5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5336" y="3018334"/>
            <a:ext cx="51816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0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6C261C-55B9-D743-AFE3-12CE2AF7B412}"/>
              </a:ext>
            </a:extLst>
          </p:cNvPr>
          <p:cNvSpPr txBox="1">
            <a:spLocks/>
          </p:cNvSpPr>
          <p:nvPr/>
        </p:nvSpPr>
        <p:spPr>
          <a:xfrm>
            <a:off x="26476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A3DC58-2389-604B-B6C5-F3C153EAE6E3}"/>
              </a:ext>
            </a:extLst>
          </p:cNvPr>
          <p:cNvSpPr txBox="1"/>
          <p:nvPr/>
        </p:nvSpPr>
        <p:spPr>
          <a:xfrm>
            <a:off x="264761" y="1140898"/>
            <a:ext cx="1138996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Welling, “Kernel ridge Regression,” Department of Computer Science University of Toronto 10 King’s College Road Toronto, Canada.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Predicting the Compressive Strength of Concrete using Neural Network and Kernel Ridge Regression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introduction to statistical learning with applications in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TF using with 2 hides NN: </a:t>
            </a:r>
            <a:r>
              <a:rPr lang="en-US" dirty="0">
                <a:hlinkClick r:id="rId2"/>
              </a:rPr>
              <a:t>https://www.tensorflow.org/tutorials/keras/basic_regression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Feedforward Neural Network: </a:t>
            </a:r>
            <a:r>
              <a:rPr lang="en-US" dirty="0">
                <a:hlinkClick r:id="rId3"/>
              </a:rPr>
              <a:t>https://en.wikipedia.org/wiki/Feedforward_neural_network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CG: </a:t>
            </a:r>
            <a:r>
              <a:rPr lang="en-US" dirty="0">
                <a:hlinkClick r:id="rId4"/>
              </a:rPr>
              <a:t>http://matlab.izmiran.ru/help/toolbox/nnet/backpr59.html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Scaled Conjugate Gradient Algorithm for Fast Supervised Learning, MARTIN FODSLETTE MEILLER  : </a:t>
            </a:r>
            <a:r>
              <a:rPr lang="en-US" dirty="0">
                <a:hlinkClick r:id="rId5"/>
              </a:rPr>
              <a:t>http://citeseerx.ist.psu.edu/viewdoc/download?doi=10.1.1.294.6699&amp;rep=rep1&amp;type=pdf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727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165</Words>
  <Application>Microsoft Macintosh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Office Theme</vt:lpstr>
      <vt:lpstr>Predicting the Compressive Strength of Concrete</vt:lpstr>
      <vt:lpstr>Preprocessing</vt:lpstr>
      <vt:lpstr>Preprocessing</vt:lpstr>
      <vt:lpstr>Multiple Layer Neural Network</vt:lpstr>
      <vt:lpstr>Multiple Layer Neural Network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Compressive Strength of Concrete</dc:title>
  <dc:creator>Lida Kuang</dc:creator>
  <cp:lastModifiedBy>Lida Kuang</cp:lastModifiedBy>
  <cp:revision>13</cp:revision>
  <dcterms:created xsi:type="dcterms:W3CDTF">2018-08-09T01:24:51Z</dcterms:created>
  <dcterms:modified xsi:type="dcterms:W3CDTF">2018-08-09T04:53:19Z</dcterms:modified>
</cp:coreProperties>
</file>