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handoutMasterIdLst>
    <p:handoutMasterId r:id="rId10"/>
  </p:handoutMasterIdLst>
  <p:sldIdLst>
    <p:sldId id="256" r:id="rId2"/>
    <p:sldId id="257" r:id="rId3"/>
    <p:sldId id="262" r:id="rId4"/>
    <p:sldId id="258" r:id="rId5"/>
    <p:sldId id="259" r:id="rId6"/>
    <p:sldId id="260" r:id="rId7"/>
    <p:sldId id="261"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0"/>
  </p:normalViewPr>
  <p:slideViewPr>
    <p:cSldViewPr snapToGrid="0">
      <p:cViewPr>
        <p:scale>
          <a:sx n="80" d="100"/>
          <a:sy n="80" d="100"/>
        </p:scale>
        <p:origin x="1544" y="6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1" d="100"/>
          <a:sy n="81" d="100"/>
        </p:scale>
        <p:origin x="281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C58A25-ED43-EB41-BABF-E68A426501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2892545-3B34-B649-9964-259DE9B014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A989C-7158-924D-95A6-67F984B3368E}" type="datetimeFigureOut">
              <a:rPr lang="en-US" smtClean="0"/>
              <a:t>4/6/22</a:t>
            </a:fld>
            <a:endParaRPr lang="en-US"/>
          </a:p>
        </p:txBody>
      </p:sp>
      <p:sp>
        <p:nvSpPr>
          <p:cNvPr id="4" name="Footer Placeholder 3">
            <a:extLst>
              <a:ext uri="{FF2B5EF4-FFF2-40B4-BE49-F238E27FC236}">
                <a16:creationId xmlns:a16="http://schemas.microsoft.com/office/drawing/2014/main" id="{302BBC28-E980-0349-8213-0A189D9F67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97B4C5C-1E12-0946-8EFC-E8324A8706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05530D-181F-D342-BED8-BC177441BCDD}" type="slidenum">
              <a:rPr lang="en-US" smtClean="0"/>
              <a:t>‹#›</a:t>
            </a:fld>
            <a:endParaRPr lang="en-US"/>
          </a:p>
        </p:txBody>
      </p:sp>
    </p:spTree>
    <p:extLst>
      <p:ext uri="{BB962C8B-B14F-4D97-AF65-F5344CB8AC3E}">
        <p14:creationId xmlns:p14="http://schemas.microsoft.com/office/powerpoint/2010/main" val="3436380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smtClean="0">
                <a:solidFill>
                  <a:schemeClr val="dk1"/>
                </a:solidFill>
                <a:latin typeface="Calibri"/>
                <a:ea typeface="Calibri"/>
                <a:cs typeface="Calibri"/>
                <a:sym typeface="Calibri"/>
              </a:rPr>
              <a:t>6</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854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smtClean="0">
                <a:solidFill>
                  <a:schemeClr val="dk1"/>
                </a:solidFill>
                <a:latin typeface="Calibri"/>
                <a:ea typeface="Calibri"/>
                <a:cs typeface="Calibri"/>
                <a:sym typeface="Calibri"/>
              </a:rPr>
              <a:t>7</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6699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89440" y="1561961"/>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21194" y="1561961"/>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02832" y="1835883"/>
            <a:ext cx="4324418" cy="1394740"/>
          </a:xfrm>
          <a:prstGeom prst="rect">
            <a:avLst/>
          </a:prstGeom>
          <a:noFill/>
          <a:ln>
            <a:noFill/>
          </a:ln>
        </p:spPr>
        <p:txBody>
          <a:bodyPr spcFirstLastPara="1" wrap="square" lIns="91425" tIns="45700" rIns="91425" bIns="45700" anchor="t" anchorCtr="0">
            <a:noAutofit/>
          </a:bodyPr>
          <a:lstStyle/>
          <a:p>
            <a:r>
              <a:rPr lang="en-US" sz="1000" dirty="0" err="1"/>
              <a:t>Monalco</a:t>
            </a:r>
            <a:r>
              <a:rPr lang="en-US" sz="1000" dirty="0"/>
              <a:t> Mining is a worldwide large iron ore company. Demand for iron has been increasing around the world and market prices have ramped up significantly to $110 per ton of iron ore. To accommodate market demand, </a:t>
            </a:r>
            <a:r>
              <a:rPr lang="en-US" sz="1000" dirty="0" err="1"/>
              <a:t>Monalco</a:t>
            </a:r>
            <a:r>
              <a:rPr lang="en-US" sz="1000" dirty="0"/>
              <a:t> has invested heavily in operating technologies such as ore-crushers and has poured money into maintenance to maximize production of iron ore. However, prices have now shifted downwards, averaging $55/ton. In response, the management team has decided to reduce the annual maintenance expenditure(primarily the ore crushers) to limit the impact this has on the business’ profitability.</a:t>
            </a:r>
            <a:br>
              <a:rPr lang="en-US" sz="1000" dirty="0"/>
            </a:br>
            <a:endParaRPr lang="en-US" sz="1000" dirty="0"/>
          </a:p>
          <a:p>
            <a:endParaRPr lang="en-US" dirty="0"/>
          </a:p>
          <a:p>
            <a:endParaRPr lang="en-US" dirty="0"/>
          </a:p>
          <a:p>
            <a:pPr marL="0" marR="0" lvl="0" indent="0" algn="l" rtl="0">
              <a:lnSpc>
                <a:spcPct val="100000"/>
              </a:lnSpc>
              <a:spcBef>
                <a:spcPts val="0"/>
              </a:spcBef>
              <a:spcAft>
                <a:spcPts val="0"/>
              </a:spcAft>
              <a:buNone/>
            </a:pP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r>
              <a:rPr lang="en-US" dirty="0"/>
              <a:t>The maintenance team need to scale back on the  annual maintenance expenditure of $30M for the ore crushers over the year. </a:t>
            </a:r>
            <a:endParaRPr lang="en-US" sz="1100" dirty="0"/>
          </a:p>
          <a:p>
            <a:pPr marL="0" marR="0" lvl="0" indent="0" algn="l" rtl="0">
              <a:lnSpc>
                <a:spcPct val="100000"/>
              </a:lnSpc>
              <a:spcBef>
                <a:spcPts val="0"/>
              </a:spcBef>
              <a:spcAft>
                <a:spcPts val="0"/>
              </a:spcAft>
              <a:buNone/>
            </a:pP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lvl="0"/>
            <a:r>
              <a:rPr lang="en-US" dirty="0"/>
              <a:t>According to Manufacturer guide, the ore crushers are meant to be maintained every three  years – not every year like they are currently doing.</a:t>
            </a:r>
            <a:br>
              <a:rPr lang="en-US" dirty="0"/>
            </a:b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lvl="0"/>
            <a:r>
              <a:rPr lang="en-US" sz="1100" dirty="0"/>
              <a:t>The team is going to face resistance from the reliability engineering team. The company can’t cut more than the recommended OEM limit of one maintenance event at every 50,000 tons of iron ore processed.</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r>
              <a:rPr lang="en-US" sz="800" dirty="0"/>
              <a:t>* Data Historian - information about how many tones of Iron Ore we have     processed with the ore crushers. </a:t>
            </a:r>
            <a:br>
              <a:rPr lang="en-US" sz="800" dirty="0"/>
            </a:br>
            <a:r>
              <a:rPr lang="en-US" sz="800" dirty="0"/>
              <a:t>* Ellipse - information on the old work orders that used to be raised for our equipment, before our upgrade to SAP. </a:t>
            </a:r>
            <a:br>
              <a:rPr lang="en-US" sz="800" dirty="0"/>
            </a:br>
            <a:r>
              <a:rPr lang="en-US" sz="800" dirty="0"/>
              <a:t>* SAP - The most up-to-date information source on our equipment logs and work order requests that have been raised for maintenance work for our ore crushers and other pieces of equipment </a:t>
            </a:r>
            <a:br>
              <a:rPr lang="en-US" sz="800" dirty="0"/>
            </a:br>
            <a:r>
              <a:rPr lang="en-US" sz="800" dirty="0"/>
              <a:t>* T3000 DCS – Sends raw streaming data on vibrations, temperature, and the humidity of the ore crushed to Data Historian </a:t>
            </a:r>
            <a:br>
              <a:rPr lang="en-US" sz="800" dirty="0"/>
            </a:br>
            <a:r>
              <a:rPr lang="en-US" sz="800" dirty="0"/>
              <a:t>* Ore Crusher System - This includes a high-level process map outlining how the Ore Crusher System works for individual ore crusher models. </a:t>
            </a:r>
            <a:br>
              <a:rPr lang="en-US" sz="800" dirty="0"/>
            </a:br>
            <a:endParaRPr lang="en-US" sz="800" dirty="0"/>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515861" y="3490660"/>
            <a:ext cx="4324418" cy="1081065"/>
          </a:xfrm>
          <a:prstGeom prst="rect">
            <a:avLst/>
          </a:prstGeom>
          <a:noFill/>
          <a:ln>
            <a:noFill/>
          </a:ln>
        </p:spPr>
        <p:txBody>
          <a:bodyPr spcFirstLastPara="1" wrap="square" lIns="91425" tIns="45700" rIns="91425" bIns="45700" anchor="t" anchorCtr="0">
            <a:noAutofit/>
          </a:bodyPr>
          <a:lstStyle/>
          <a:p>
            <a:r>
              <a:rPr lang="en-US" sz="1100" dirty="0">
                <a:effectLst/>
              </a:rPr>
              <a:t>Chanel Adams</a:t>
            </a:r>
            <a:r>
              <a:rPr lang="en-US" sz="1100" dirty="0"/>
              <a:t>-Reliability Engineer</a:t>
            </a:r>
          </a:p>
          <a:p>
            <a:r>
              <a:rPr lang="en-US" sz="1100" dirty="0">
                <a:effectLst/>
              </a:rPr>
              <a:t>Jonas Richards-Asset Integrity Manager</a:t>
            </a:r>
          </a:p>
          <a:p>
            <a:r>
              <a:rPr lang="en-US" sz="1100" dirty="0"/>
              <a:t>Bruce Banner-Maintenance SME</a:t>
            </a:r>
          </a:p>
          <a:p>
            <a:r>
              <a:rPr lang="en-US" sz="1100" dirty="0">
                <a:effectLst/>
              </a:rPr>
              <a:t>Jane </a:t>
            </a:r>
            <a:r>
              <a:rPr lang="en-US" sz="1100" dirty="0" err="1">
                <a:effectLst/>
              </a:rPr>
              <a:t>Steere</a:t>
            </a:r>
            <a:r>
              <a:rPr lang="en-US" sz="1100" dirty="0">
                <a:effectLst/>
              </a:rPr>
              <a:t>-Principal Maintenance</a:t>
            </a:r>
          </a:p>
          <a:p>
            <a:r>
              <a:rPr lang="en-US" sz="1100" dirty="0"/>
              <a:t>Fargo Williams-Change Manager</a:t>
            </a:r>
          </a:p>
          <a:p>
            <a:r>
              <a:rPr lang="en-US" sz="1100" dirty="0">
                <a:effectLst/>
              </a:rPr>
              <a:t>Tara Starr-Maintenance SME</a:t>
            </a: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a:buSzPts val="1400"/>
            </a:pPr>
            <a:r>
              <a:rPr lang="en-AU" b="1" dirty="0"/>
              <a:t>How can </a:t>
            </a:r>
            <a:r>
              <a:rPr lang="en-AU" b="1" dirty="0" err="1"/>
              <a:t>Monalco</a:t>
            </a:r>
            <a:r>
              <a:rPr lang="en-AU" b="1" dirty="0"/>
              <a:t> Mining company reduce the ore crushers annual maintenance expenditure back to $30M? Which can </a:t>
            </a:r>
            <a:r>
              <a:rPr lang="en-US" b="1" dirty="0"/>
              <a:t>shave off  %20 worth of costs.</a:t>
            </a:r>
            <a:endParaRPr lang="en-US" dirty="0"/>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3146-507D-F548-BF5F-D9D459DF86E2}"/>
              </a:ext>
            </a:extLst>
          </p:cNvPr>
          <p:cNvSpPr>
            <a:spLocks noGrp="1"/>
          </p:cNvSpPr>
          <p:nvPr>
            <p:ph type="title"/>
          </p:nvPr>
        </p:nvSpPr>
        <p:spPr>
          <a:xfrm>
            <a:off x="174943" y="339768"/>
            <a:ext cx="8794113" cy="6178463"/>
          </a:xfrm>
        </p:spPr>
        <p:txBody>
          <a:bodyPr/>
          <a:lstStyle/>
          <a:p>
            <a:r>
              <a:rPr lang="en-US" sz="3200" dirty="0"/>
              <a:t>1. Content</a:t>
            </a:r>
            <a:br>
              <a:rPr lang="en-US" dirty="0"/>
            </a:br>
            <a:r>
              <a:rPr lang="en-US" sz="2400" dirty="0" err="1"/>
              <a:t>Monalco</a:t>
            </a:r>
            <a:r>
              <a:rPr lang="en-US" sz="2400" dirty="0"/>
              <a:t> Mining is a worldwide large iron ore company. Demand for iron has been increasing around the world and market prices have ramped up significantly to $110 per ton of iron ore. To accommodate market demand, </a:t>
            </a:r>
            <a:r>
              <a:rPr lang="en-US" sz="2400" dirty="0" err="1"/>
              <a:t>Monalco</a:t>
            </a:r>
            <a:r>
              <a:rPr lang="en-US" sz="2400" dirty="0"/>
              <a:t> has invested heavily in operating technologies such as ore-crushers and has poured money into maintenance to maximize production of iron ore. However, prices have now shifted downwards, averaging $55/ton. In response, the management team has decided to reduce the annual maintenance expenditure(primarily the ore crushers) </a:t>
            </a:r>
            <a:br>
              <a:rPr lang="en-US" sz="2400" dirty="0"/>
            </a:br>
            <a:r>
              <a:rPr lang="en-US" sz="2400" dirty="0"/>
              <a:t>to limit the impact this has on the business’ profitability.</a:t>
            </a:r>
            <a:br>
              <a:rPr lang="en-US" sz="2400" dirty="0"/>
            </a:br>
            <a:endParaRPr lang="en-US" sz="2400" dirty="0"/>
          </a:p>
        </p:txBody>
      </p:sp>
    </p:spTree>
    <p:extLst>
      <p:ext uri="{BB962C8B-B14F-4D97-AF65-F5344CB8AC3E}">
        <p14:creationId xmlns:p14="http://schemas.microsoft.com/office/powerpoint/2010/main" val="285793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ABF6-D2D4-D34B-9092-85D46E2817FD}"/>
              </a:ext>
            </a:extLst>
          </p:cNvPr>
          <p:cNvSpPr>
            <a:spLocks noGrp="1"/>
          </p:cNvSpPr>
          <p:nvPr>
            <p:ph type="title"/>
          </p:nvPr>
        </p:nvSpPr>
        <p:spPr>
          <a:xfrm>
            <a:off x="174945" y="234863"/>
            <a:ext cx="8794113" cy="6247356"/>
          </a:xfrm>
        </p:spPr>
        <p:txBody>
          <a:bodyPr/>
          <a:lstStyle/>
          <a:p>
            <a:r>
              <a:rPr lang="en-US" sz="3200" dirty="0"/>
              <a:t>2. Criteria for success</a:t>
            </a:r>
            <a:br>
              <a:rPr lang="en-US" dirty="0"/>
            </a:br>
            <a:r>
              <a:rPr lang="en-US" sz="2800" dirty="0"/>
              <a:t>The maintenance team need to scale back on the  annual maintenance expenditure of $30M for the ore crushers over the year. </a:t>
            </a:r>
            <a:br>
              <a:rPr lang="en-US" sz="2800" dirty="0"/>
            </a:br>
            <a:endParaRPr lang="en-US" sz="2800" dirty="0"/>
          </a:p>
        </p:txBody>
      </p:sp>
    </p:spTree>
    <p:extLst>
      <p:ext uri="{BB962C8B-B14F-4D97-AF65-F5344CB8AC3E}">
        <p14:creationId xmlns:p14="http://schemas.microsoft.com/office/powerpoint/2010/main" val="384922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E2EC-910E-0141-810D-F68115F81D22}"/>
              </a:ext>
            </a:extLst>
          </p:cNvPr>
          <p:cNvSpPr>
            <a:spLocks noGrp="1"/>
          </p:cNvSpPr>
          <p:nvPr>
            <p:ph type="title"/>
          </p:nvPr>
        </p:nvSpPr>
        <p:spPr>
          <a:xfrm>
            <a:off x="208547" y="288758"/>
            <a:ext cx="8585566" cy="6251394"/>
          </a:xfrm>
        </p:spPr>
        <p:txBody>
          <a:bodyPr/>
          <a:lstStyle/>
          <a:p>
            <a:r>
              <a:rPr lang="en-US" sz="3200" dirty="0"/>
              <a:t>3. Scope of solution space</a:t>
            </a:r>
            <a:br>
              <a:rPr lang="en-US" dirty="0"/>
            </a:br>
            <a:r>
              <a:rPr lang="en-US" sz="2800" dirty="0"/>
              <a:t>According to Manufacturer guide, the ore crushers are meant to be maintained every three  years – not every year like they are currently doing.</a:t>
            </a:r>
            <a:br>
              <a:rPr lang="en-US" sz="2800" dirty="0"/>
            </a:br>
            <a:br>
              <a:rPr lang="en-US" sz="2000" b="0" dirty="0">
                <a:solidFill>
                  <a:srgbClr val="000000"/>
                </a:solidFill>
              </a:rPr>
            </a:br>
            <a:br>
              <a:rPr lang="en-US" dirty="0"/>
            </a:br>
            <a:endParaRPr lang="en-US" dirty="0"/>
          </a:p>
        </p:txBody>
      </p:sp>
    </p:spTree>
    <p:extLst>
      <p:ext uri="{BB962C8B-B14F-4D97-AF65-F5344CB8AC3E}">
        <p14:creationId xmlns:p14="http://schemas.microsoft.com/office/powerpoint/2010/main" val="90585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51A2-0FD0-334B-B4C0-847FAB47F735}"/>
              </a:ext>
            </a:extLst>
          </p:cNvPr>
          <p:cNvSpPr>
            <a:spLocks noGrp="1"/>
          </p:cNvSpPr>
          <p:nvPr>
            <p:ph type="title"/>
          </p:nvPr>
        </p:nvSpPr>
        <p:spPr>
          <a:xfrm>
            <a:off x="174945" y="234863"/>
            <a:ext cx="8794113" cy="6247356"/>
          </a:xfrm>
        </p:spPr>
        <p:txBody>
          <a:bodyPr/>
          <a:lstStyle/>
          <a:p>
            <a:r>
              <a:rPr lang="en-US" sz="3200" dirty="0"/>
              <a:t>4. Constrains within solution space</a:t>
            </a:r>
            <a:br>
              <a:rPr lang="en-US" dirty="0"/>
            </a:br>
            <a:r>
              <a:rPr lang="en-US" sz="2800" dirty="0"/>
              <a:t>The team is going to face resistance from the reliability engineering team. The company can’t cut more than the recommended OEM limit of one maintenance event at every 50,000 tons of iron ore processed.</a:t>
            </a:r>
            <a:br>
              <a:rPr lang="en-US" sz="2800" dirty="0">
                <a:solidFill>
                  <a:srgbClr val="000000"/>
                </a:solidFill>
              </a:rPr>
            </a:br>
            <a:endParaRPr lang="en-US" sz="2800" dirty="0"/>
          </a:p>
        </p:txBody>
      </p:sp>
    </p:spTree>
    <p:extLst>
      <p:ext uri="{BB962C8B-B14F-4D97-AF65-F5344CB8AC3E}">
        <p14:creationId xmlns:p14="http://schemas.microsoft.com/office/powerpoint/2010/main" val="384718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087F-A807-7A48-8E0C-D503AD279A6F}"/>
              </a:ext>
            </a:extLst>
          </p:cNvPr>
          <p:cNvSpPr>
            <a:spLocks noGrp="1"/>
          </p:cNvSpPr>
          <p:nvPr>
            <p:ph type="title"/>
          </p:nvPr>
        </p:nvSpPr>
        <p:spPr>
          <a:xfrm>
            <a:off x="174945" y="234862"/>
            <a:ext cx="8794113" cy="3454821"/>
          </a:xfrm>
        </p:spPr>
        <p:txBody>
          <a:bodyPr/>
          <a:lstStyle/>
          <a:p>
            <a:r>
              <a:rPr lang="en-US" sz="3200" dirty="0"/>
              <a:t>5. </a:t>
            </a:r>
            <a:r>
              <a:rPr lang="en-AU" sz="3200" dirty="0"/>
              <a:t>Stakeholders to provide key insight</a:t>
            </a:r>
            <a:br>
              <a:rPr lang="en-US" sz="2000" dirty="0"/>
            </a:br>
            <a:r>
              <a:rPr lang="en-US" sz="2800" dirty="0"/>
              <a:t>Chanel Adams-Reliability Engineer</a:t>
            </a:r>
            <a:br>
              <a:rPr lang="en-US" sz="2800" dirty="0"/>
            </a:br>
            <a:r>
              <a:rPr lang="en-US" sz="2800" dirty="0"/>
              <a:t>Jonas Richards-Asset Integrity Manager</a:t>
            </a:r>
            <a:br>
              <a:rPr lang="en-US" sz="2800" dirty="0"/>
            </a:br>
            <a:r>
              <a:rPr lang="en-US" sz="2800" dirty="0"/>
              <a:t>Bruce Banner-Maintenance SME</a:t>
            </a:r>
            <a:br>
              <a:rPr lang="en-US" sz="2800" dirty="0"/>
            </a:br>
            <a:r>
              <a:rPr lang="en-US" sz="2800" dirty="0"/>
              <a:t>Jane </a:t>
            </a:r>
            <a:r>
              <a:rPr lang="en-US" sz="2800" dirty="0" err="1"/>
              <a:t>Steere</a:t>
            </a:r>
            <a:r>
              <a:rPr lang="en-US" sz="2800" dirty="0"/>
              <a:t>-Principal Maintenance</a:t>
            </a:r>
            <a:br>
              <a:rPr lang="en-US" sz="2800" dirty="0"/>
            </a:br>
            <a:r>
              <a:rPr lang="en-US" sz="2800" dirty="0"/>
              <a:t>Fargo Williams-Change Manager</a:t>
            </a:r>
            <a:br>
              <a:rPr lang="en-US" sz="2800" dirty="0"/>
            </a:br>
            <a:r>
              <a:rPr lang="en-US" sz="2800" dirty="0"/>
              <a:t>Tara Starr-Maintenance SME</a:t>
            </a:r>
            <a:br>
              <a:rPr lang="en-US" sz="2800" dirty="0"/>
            </a:br>
            <a:endParaRPr lang="en-US" sz="2800" dirty="0"/>
          </a:p>
        </p:txBody>
      </p:sp>
    </p:spTree>
    <p:extLst>
      <p:ext uri="{BB962C8B-B14F-4D97-AF65-F5344CB8AC3E}">
        <p14:creationId xmlns:p14="http://schemas.microsoft.com/office/powerpoint/2010/main" val="321845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A314-ADCA-9D4C-83B8-ED0B3964058B}"/>
              </a:ext>
            </a:extLst>
          </p:cNvPr>
          <p:cNvSpPr>
            <a:spLocks noGrp="1"/>
          </p:cNvSpPr>
          <p:nvPr>
            <p:ph type="title"/>
          </p:nvPr>
        </p:nvSpPr>
        <p:spPr>
          <a:xfrm>
            <a:off x="174943" y="346031"/>
            <a:ext cx="8794113" cy="6165937"/>
          </a:xfrm>
        </p:spPr>
        <p:txBody>
          <a:bodyPr/>
          <a:lstStyle/>
          <a:p>
            <a:pPr marL="342900" indent="-342900">
              <a:buFont typeface="Arial" panose="020B0604020202020204" pitchFamily="34" charset="0"/>
              <a:buChar char="•"/>
            </a:pPr>
            <a:r>
              <a:rPr lang="en-US" sz="3200" dirty="0"/>
              <a:t>6. Key Data Sources</a:t>
            </a:r>
            <a:br>
              <a:rPr lang="en-US" dirty="0"/>
            </a:br>
            <a:r>
              <a:rPr lang="en-US" sz="2400" b="0" dirty="0"/>
              <a:t>* Data Historian - information about how many tones of Iron Ore we have     processed with the ore crushers. </a:t>
            </a:r>
            <a:br>
              <a:rPr lang="en-US" sz="2400" b="0" dirty="0"/>
            </a:br>
            <a:r>
              <a:rPr lang="en-US" sz="2400" b="0" dirty="0"/>
              <a:t>* Ellipse - information on the old work orders that used to be raised for our equipment, before our upgrade to SAP. </a:t>
            </a:r>
            <a:br>
              <a:rPr lang="en-US" sz="2400" b="0" dirty="0"/>
            </a:br>
            <a:r>
              <a:rPr lang="en-US" sz="2400" b="0" dirty="0"/>
              <a:t>* SAP - The most up-to-date information source on our equipment logs and work order requests that have been raised for maintenance work for our ore crushers and other pieces of equipment </a:t>
            </a:r>
            <a:br>
              <a:rPr lang="en-US" sz="2400" b="0" dirty="0"/>
            </a:br>
            <a:r>
              <a:rPr lang="en-US" sz="2400" b="0" dirty="0"/>
              <a:t>* T3000 DCS – Sends raw streaming data on vibrations, temperature, and the humidity of the ore crushed to Data Historian </a:t>
            </a:r>
            <a:br>
              <a:rPr lang="en-US" sz="2400" b="0" dirty="0"/>
            </a:br>
            <a:r>
              <a:rPr lang="en-US" sz="2400" b="0" dirty="0"/>
              <a:t>* Ore Crusher System - This includes a high-level process map outlining how the Ore Crusher System works for individual ore crusher models. </a:t>
            </a:r>
            <a:br>
              <a:rPr lang="en-US" sz="2400" b="0" dirty="0"/>
            </a:br>
            <a:endParaRPr lang="en-US" sz="2400" b="0" dirty="0"/>
          </a:p>
        </p:txBody>
      </p:sp>
      <p:sp>
        <p:nvSpPr>
          <p:cNvPr id="4" name="TextBox 3">
            <a:extLst>
              <a:ext uri="{FF2B5EF4-FFF2-40B4-BE49-F238E27FC236}">
                <a16:creationId xmlns:a16="http://schemas.microsoft.com/office/drawing/2014/main" id="{3A54AB01-5BA8-BB4D-97F0-7766ACC02E71}"/>
              </a:ext>
            </a:extLst>
          </p:cNvPr>
          <p:cNvSpPr txBox="1"/>
          <p:nvPr/>
        </p:nvSpPr>
        <p:spPr>
          <a:xfrm>
            <a:off x="1277655" y="475989"/>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9171292"/>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1098</Words>
  <Application>Microsoft Macintosh PowerPoint</Application>
  <PresentationFormat>On-screen Show (4:3)</PresentationFormat>
  <Paragraphs>55</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Quattrocento Sans</vt:lpstr>
      <vt:lpstr>Synergy_CF_YNR002</vt:lpstr>
      <vt:lpstr>Problem Statement Worksheet (Hypothesis Formation)</vt:lpstr>
      <vt:lpstr>1. Content Monalco Mining is a worldwide large iron ore company. Demand for iron has been increasing around the world and market prices have ramped up significantly to $110 per ton of iron ore. To accommodate market demand, Monalco has invested heavily in operating technologies such as ore-crushers and has poured money into maintenance to maximize production of iron ore. However, prices have now shifted downwards, averaging $55/ton. In response, the management team has decided to reduce the annual maintenance expenditure(primarily the ore crushers)  to limit the impact this has on the business’ profitability. </vt:lpstr>
      <vt:lpstr>2. Criteria for success The maintenance team need to scale back on the  annual maintenance expenditure of $30M for the ore crushers over the year.  </vt:lpstr>
      <vt:lpstr>3. Scope of solution space According to Manufacturer guide, the ore crushers are meant to be maintained every three  years – not every year like they are currently doing.   </vt:lpstr>
      <vt:lpstr>4. Constrains within solution space The team is going to face resistance from the reliability engineering team. The company can’t cut more than the recommended OEM limit of one maintenance event at every 50,000 tons of iron ore processed. </vt:lpstr>
      <vt:lpstr>5. Stakeholders to provide key insight Chanel Adams-Reliability Engineer Jonas Richards-Asset Integrity Manager Bruce Banner-Maintenance SME Jane Steere-Principal Maintenance Fargo Williams-Change Manager Tara Starr-Maintenance SME </vt:lpstr>
      <vt:lpstr>6. Key Data Sources * Data Historian - information about how many tones of Iron Ore we have     processed with the ore crushers.  * Ellipse - information on the old work orders that used to be raised for our equipment, before our upgrade to SAP.  * SAP - The most up-to-date information source on our equipment logs and work order requests that have been raised for maintenance work for our ore crushers and other pieces of equipment  * T3000 DCS – Sends raw streaming data on vibrations, temperature, and the humidity of the ore crushed to Data Historian  * Ore Crusher System - This includes a high-level process map outlining how the Ore Crusher System works for individual ore crusher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Xu, Wencan</cp:lastModifiedBy>
  <cp:revision>10</cp:revision>
  <dcterms:modified xsi:type="dcterms:W3CDTF">2022-04-06T23:50:27Z</dcterms:modified>
</cp:coreProperties>
</file>