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7014-9C5F-DA27-4CAA-B9D9DDF84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A7728E-D6FE-4DEA-4CB8-66BF313E5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70AFF-8EFC-CFF0-A552-E37119FE037F}"/>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CD71D584-EB71-5FBF-1849-B95A09F6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7C802-CE24-F994-2DD1-7F568D768C09}"/>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85245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215C-7C9A-00BF-B522-B9945925B4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6BF53-405F-7248-3313-DA9A0145F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75651-3B88-B445-08B2-068D42F1AB50}"/>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EC55A90E-69B1-4602-048C-813EA0A57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3AEEC-061B-08EF-5662-8B5C8D609CAF}"/>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369385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F8BD8-337D-5476-A259-FEE7D14FE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EF224-4D5E-EB41-4CA2-94BDC5A1C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7A01B-4B7E-0AA1-683A-AA4244F7F90D}"/>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C7E0DF71-EC4F-0ACF-5DB0-2FCA24553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DBB27-08CB-400D-9019-227D31F69BD1}"/>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10833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7613-03E9-7734-39D8-15C0EA08E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C0815-E627-AE38-D75E-DD70FFDDD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4EC2A-0AF3-65D8-498B-35D24701DC0C}"/>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6828ACFB-580A-1274-F9E3-B0A78984D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659CC-4B5B-CF24-B022-8B91F188A90F}"/>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277262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5AB9-80EB-0E5C-7799-972B2CBE4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BF7513-3A75-A83E-AA54-06558B25B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C9B1E-8366-A7AA-0613-E37BD672B3E1}"/>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D1CAC093-99AB-40D1-FCB8-202A69F74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92E26-C433-8010-D5B0-11B178BFC102}"/>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235324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A8C5-351E-BFDB-5898-872E79DAE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E2AEA-1430-7D78-8625-10CB6DC1D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E4620-9956-507A-BCD2-31768A5E9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09ADE-2E52-CD80-8AA6-4CAE9E5ABE3A}"/>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6" name="Footer Placeholder 5">
            <a:extLst>
              <a:ext uri="{FF2B5EF4-FFF2-40B4-BE49-F238E27FC236}">
                <a16:creationId xmlns:a16="http://schemas.microsoft.com/office/drawing/2014/main" id="{678712D6-8ECA-4C31-E1DF-E6F3C9AC4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6C324-6FF3-E8CF-3F30-BB1CE54C56DE}"/>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31187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7226-70D5-3124-D811-4D516EA8DB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46460A-257B-D9CC-2533-48092426F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4BCEA-679C-EC3D-BF59-3A6856D24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3FE90-A2E5-994E-D305-85466C013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7D483-519D-878B-E504-B9389E7A1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654E7-C9F5-181D-57CC-AA4374A7A6E7}"/>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8" name="Footer Placeholder 7">
            <a:extLst>
              <a:ext uri="{FF2B5EF4-FFF2-40B4-BE49-F238E27FC236}">
                <a16:creationId xmlns:a16="http://schemas.microsoft.com/office/drawing/2014/main" id="{5E2BD3E8-126D-6023-5786-D183B7850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BBC8-D52E-E85F-CF23-8E09E7070D98}"/>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184626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45FD-FC05-94B8-9338-B14A0CE06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78265-270D-FBFF-397F-AF1ED5470357}"/>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4" name="Footer Placeholder 3">
            <a:extLst>
              <a:ext uri="{FF2B5EF4-FFF2-40B4-BE49-F238E27FC236}">
                <a16:creationId xmlns:a16="http://schemas.microsoft.com/office/drawing/2014/main" id="{47C82673-DFF6-C34C-4B53-39C762499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06B9E2-E471-8C5C-49E1-CAEB75A330C5}"/>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187088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769AB-4A60-E80E-354E-9363156407CB}"/>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3" name="Footer Placeholder 2">
            <a:extLst>
              <a:ext uri="{FF2B5EF4-FFF2-40B4-BE49-F238E27FC236}">
                <a16:creationId xmlns:a16="http://schemas.microsoft.com/office/drawing/2014/main" id="{9EDA5E78-A9D6-0B9B-8F6A-7374DF3C11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1FC365-759A-7023-9DAC-F31A78337A03}"/>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322961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9C16-03A6-2B12-A0B7-FD0590159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76172-C895-7378-2024-23ED2F646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AC610F-B651-53AB-1016-D368D0CD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2C379-74E6-04B6-1DD1-CD7E67F42841}"/>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6" name="Footer Placeholder 5">
            <a:extLst>
              <a:ext uri="{FF2B5EF4-FFF2-40B4-BE49-F238E27FC236}">
                <a16:creationId xmlns:a16="http://schemas.microsoft.com/office/drawing/2014/main" id="{0585DB9E-61B9-DCB3-D2AD-E7EF09E01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A23A-9C1C-8B29-A985-1AA750BD5893}"/>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30004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4-3661-830A-6367-6EC05E618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65A659-2180-3528-9F59-A0FED6470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BEFAB3-D941-969E-0F35-E9D044182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7CDAB-7E7B-F3C0-8BF4-F9C400EB24F6}"/>
              </a:ext>
            </a:extLst>
          </p:cNvPr>
          <p:cNvSpPr>
            <a:spLocks noGrp="1"/>
          </p:cNvSpPr>
          <p:nvPr>
            <p:ph type="dt" sz="half" idx="10"/>
          </p:nvPr>
        </p:nvSpPr>
        <p:spPr/>
        <p:txBody>
          <a:bodyPr/>
          <a:lstStyle/>
          <a:p>
            <a:fld id="{7E35DC76-74B1-0341-9B10-916B6F7EA388}" type="datetimeFigureOut">
              <a:rPr lang="en-US" smtClean="0"/>
              <a:t>5/19/22</a:t>
            </a:fld>
            <a:endParaRPr lang="en-US"/>
          </a:p>
        </p:txBody>
      </p:sp>
      <p:sp>
        <p:nvSpPr>
          <p:cNvPr id="6" name="Footer Placeholder 5">
            <a:extLst>
              <a:ext uri="{FF2B5EF4-FFF2-40B4-BE49-F238E27FC236}">
                <a16:creationId xmlns:a16="http://schemas.microsoft.com/office/drawing/2014/main" id="{372D6974-C186-094E-F29A-896BD93C5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43AA8-6E9F-5934-20D9-FA758E9CDCD8}"/>
              </a:ext>
            </a:extLst>
          </p:cNvPr>
          <p:cNvSpPr>
            <a:spLocks noGrp="1"/>
          </p:cNvSpPr>
          <p:nvPr>
            <p:ph type="sldNum" sz="quarter" idx="12"/>
          </p:nvPr>
        </p:nvSpPr>
        <p:spPr/>
        <p:txBody>
          <a:bodyPr/>
          <a:lstStyle/>
          <a:p>
            <a:fld id="{6A4B774D-24A5-B347-86BA-F65C9EFD410B}" type="slidenum">
              <a:rPr lang="en-US" smtClean="0"/>
              <a:t>‹#›</a:t>
            </a:fld>
            <a:endParaRPr lang="en-US"/>
          </a:p>
        </p:txBody>
      </p:sp>
    </p:spTree>
    <p:extLst>
      <p:ext uri="{BB962C8B-B14F-4D97-AF65-F5344CB8AC3E}">
        <p14:creationId xmlns:p14="http://schemas.microsoft.com/office/powerpoint/2010/main" val="369222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5D705-55F5-2E1D-4C5E-CA7EF33DF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C5983E-87A1-58C1-5C2B-B0CE8E37E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9718A-84EB-CF4B-D09D-B37472B45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5DC76-74B1-0341-9B10-916B6F7EA388}" type="datetimeFigureOut">
              <a:rPr lang="en-US" smtClean="0"/>
              <a:t>5/19/22</a:t>
            </a:fld>
            <a:endParaRPr lang="en-US"/>
          </a:p>
        </p:txBody>
      </p:sp>
      <p:sp>
        <p:nvSpPr>
          <p:cNvPr id="5" name="Footer Placeholder 4">
            <a:extLst>
              <a:ext uri="{FF2B5EF4-FFF2-40B4-BE49-F238E27FC236}">
                <a16:creationId xmlns:a16="http://schemas.microsoft.com/office/drawing/2014/main" id="{D931F928-E5F8-2845-8148-010FA2EEC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6C382-79D4-7D4D-16AF-0EC83C253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B774D-24A5-B347-86BA-F65C9EFD410B}" type="slidenum">
              <a:rPr lang="en-US" smtClean="0"/>
              <a:t>‹#›</a:t>
            </a:fld>
            <a:endParaRPr lang="en-US"/>
          </a:p>
        </p:txBody>
      </p:sp>
    </p:spTree>
    <p:extLst>
      <p:ext uri="{BB962C8B-B14F-4D97-AF65-F5344CB8AC3E}">
        <p14:creationId xmlns:p14="http://schemas.microsoft.com/office/powerpoint/2010/main" val="4846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lh6.googleusercontent.com/7ucun24kp33Qm_hBc03rh0AGoI5XSUqdHQvp3wI4e1cS0alHvflBTr10J54tdzF-RcRJv1nS1hkEBKFQYvpr0wfXP1Umn1Pt6eL7_WQ6PC13HC0toxJk9MnmSW646EPVk43xqpxaLSQqCBxzk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s://lh4.googleusercontent.com/d5MJQ9jZ13DpLZXN7M-hxG9yIBdm1vugIK96DCvQoNRmGZBSZwTQfH5idOOhgZmimq1bM9jR9b1uWwYbLjVnkjxwIQn-4OZ9NWcAhTuF9PABQx7YXEixgSqOPFpkTSRaB8pYXgsa0hQ-CHhhq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lh4.googleusercontent.com/2ZHCnuMfvRRVf1AnyefbzLbqBMshfFTxc7oZDNd4LzzSEZvVoG2Im42lDzEBuWfzgM3iYdX992MOyzhTCgvy0Ljfs0UrT_E6w2Ah6rpnBdzhtYDqf-4y97UDlHm-taLCGDTFJlXWqqw5R0fT9Q"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03BE6-37F3-F3E1-B4DB-EF31AC3D6BA4}"/>
              </a:ext>
            </a:extLst>
          </p:cNvPr>
          <p:cNvSpPr>
            <a:spLocks noGrp="1"/>
          </p:cNvSpPr>
          <p:nvPr>
            <p:ph type="ctrTitle"/>
          </p:nvPr>
        </p:nvSpPr>
        <p:spPr>
          <a:xfrm>
            <a:off x="838201" y="365125"/>
            <a:ext cx="5251316" cy="1807305"/>
          </a:xfrm>
        </p:spPr>
        <p:txBody>
          <a:bodyPr vert="horz" lIns="91440" tIns="45720" rIns="91440" bIns="45720" rtlCol="0" anchor="ctr">
            <a:normAutofit/>
          </a:bodyPr>
          <a:lstStyle/>
          <a:p>
            <a:pPr algn="l"/>
            <a:r>
              <a:rPr lang="en-US" sz="4400"/>
              <a:t>Big Mountain project Presentation</a:t>
            </a:r>
          </a:p>
        </p:txBody>
      </p:sp>
      <p:sp>
        <p:nvSpPr>
          <p:cNvPr id="3" name="Subtitle 2">
            <a:extLst>
              <a:ext uri="{FF2B5EF4-FFF2-40B4-BE49-F238E27FC236}">
                <a16:creationId xmlns:a16="http://schemas.microsoft.com/office/drawing/2014/main" id="{52016BC9-8544-7CDD-A88B-3D509E1535C4}"/>
              </a:ext>
            </a:extLst>
          </p:cNvPr>
          <p:cNvSpPr>
            <a:spLocks noGrp="1"/>
          </p:cNvSpPr>
          <p:nvPr>
            <p:ph type="subTitle" idx="1"/>
          </p:nvPr>
        </p:nvSpPr>
        <p:spPr>
          <a:xfrm>
            <a:off x="838200" y="2333297"/>
            <a:ext cx="4619621" cy="3843666"/>
          </a:xfrm>
        </p:spPr>
        <p:txBody>
          <a:bodyPr vert="horz" lIns="91440" tIns="45720" rIns="91440" bIns="45720" rtlCol="0">
            <a:normAutofit/>
          </a:bodyPr>
          <a:lstStyle/>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r>
              <a:rPr lang="en-US" sz="1700"/>
              <a:t>Big Mountain Resort</a:t>
            </a:r>
            <a:r>
              <a:rPr lang="en-US" sz="1700" b="1"/>
              <a:t> needs</a:t>
            </a:r>
            <a:r>
              <a:rPr lang="en-US" sz="1700"/>
              <a:t> some guidance to price their tickets, either cut costs without undermining the ticket price or  support an even higher ticket price this season.</a:t>
            </a:r>
          </a:p>
          <a:p>
            <a:pPr indent="-228600" algn="l">
              <a:buFont typeface="Arial" panose="020B0604020202020204" pitchFamily="34" charset="0"/>
              <a:buChar char="•"/>
            </a:pPr>
            <a:br>
              <a:rPr lang="en-US" sz="1700"/>
            </a:br>
            <a:br>
              <a:rPr lang="en-US" sz="1700"/>
            </a:b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br>
              <a:rPr lang="en-US" sz="1700"/>
            </a:br>
            <a:br>
              <a:rPr lang="en-US" sz="1700"/>
            </a:br>
            <a:endParaRPr lang="en-US" sz="1700"/>
          </a:p>
        </p:txBody>
      </p:sp>
      <p:pic>
        <p:nvPicPr>
          <p:cNvPr id="5" name="Picture 4" descr="Illustration of people on a blockchain">
            <a:extLst>
              <a:ext uri="{FF2B5EF4-FFF2-40B4-BE49-F238E27FC236}">
                <a16:creationId xmlns:a16="http://schemas.microsoft.com/office/drawing/2014/main" id="{0D6B5174-216D-16D3-A247-7333A2B483F7}"/>
              </a:ext>
            </a:extLst>
          </p:cNvPr>
          <p:cNvPicPr>
            <a:picLocks noChangeAspect="1"/>
          </p:cNvPicPr>
          <p:nvPr/>
        </p:nvPicPr>
        <p:blipFill rotWithShape="1">
          <a:blip r:embed="rId2"/>
          <a:srcRect l="20439" r="2435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3578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865C2-C8EC-08BB-8E53-25C9AFC8CDE3}"/>
              </a:ext>
            </a:extLst>
          </p:cNvPr>
          <p:cNvSpPr>
            <a:spLocks noGrp="1"/>
          </p:cNvSpPr>
          <p:nvPr>
            <p:ph type="title"/>
          </p:nvPr>
        </p:nvSpPr>
        <p:spPr>
          <a:xfrm>
            <a:off x="6513788" y="365125"/>
            <a:ext cx="4840010" cy="1807305"/>
          </a:xfrm>
        </p:spPr>
        <p:txBody>
          <a:bodyPr>
            <a:normAutofit/>
          </a:bodyPr>
          <a:lstStyle/>
          <a:p>
            <a:r>
              <a:rPr lang="en-US"/>
              <a:t>Problem identification </a:t>
            </a:r>
          </a:p>
        </p:txBody>
      </p:sp>
      <p:pic>
        <p:nvPicPr>
          <p:cNvPr id="12" name="Picture 4" descr="Cable cars">
            <a:extLst>
              <a:ext uri="{FF2B5EF4-FFF2-40B4-BE49-F238E27FC236}">
                <a16:creationId xmlns:a16="http://schemas.microsoft.com/office/drawing/2014/main" id="{2312352C-70C4-D126-54AE-C040558657B9}"/>
              </a:ext>
            </a:extLst>
          </p:cNvPr>
          <p:cNvPicPr>
            <a:picLocks noChangeAspect="1"/>
          </p:cNvPicPr>
          <p:nvPr/>
        </p:nvPicPr>
        <p:blipFill rotWithShape="1">
          <a:blip r:embed="rId2"/>
          <a:srcRect l="34642" r="582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AA13D91-FF58-6478-F121-9F86CE5D05CA}"/>
              </a:ext>
            </a:extLst>
          </p:cNvPr>
          <p:cNvSpPr>
            <a:spLocks noGrp="1"/>
          </p:cNvSpPr>
          <p:nvPr>
            <p:ph idx="1"/>
          </p:nvPr>
        </p:nvSpPr>
        <p:spPr>
          <a:xfrm>
            <a:off x="6513788" y="2333297"/>
            <a:ext cx="4840010" cy="3843666"/>
          </a:xfrm>
        </p:spPr>
        <p:txBody>
          <a:bodyPr>
            <a:normAutofit/>
          </a:bodyPr>
          <a:lstStyle/>
          <a:p>
            <a:r>
              <a:rPr lang="en-US" sz="2000"/>
              <a:t>    A famous and popular ski resort named Big Mountain Resort has recently installed an additional chair lift to help increase the distribution of visitors across the mountain, which increases their operating costs by $1,540,000 this season. They need guidance to price their tickets, either cut costs without undermining the ticket price or  support an even higher ticket price this season.</a:t>
            </a:r>
          </a:p>
          <a:p>
            <a:pPr marL="0" indent="0">
              <a:buNone/>
            </a:pPr>
            <a:endParaRPr lang="en-US" sz="2000"/>
          </a:p>
        </p:txBody>
      </p:sp>
    </p:spTree>
    <p:extLst>
      <p:ext uri="{BB962C8B-B14F-4D97-AF65-F5344CB8AC3E}">
        <p14:creationId xmlns:p14="http://schemas.microsoft.com/office/powerpoint/2010/main" val="345543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7CB07-6BFC-DEE7-5F6B-9BC46EFEEE77}"/>
              </a:ext>
            </a:extLst>
          </p:cNvPr>
          <p:cNvSpPr>
            <a:spLocks noGrp="1"/>
          </p:cNvSpPr>
          <p:nvPr>
            <p:ph type="title"/>
          </p:nvPr>
        </p:nvSpPr>
        <p:spPr>
          <a:xfrm>
            <a:off x="838201" y="365125"/>
            <a:ext cx="5251316" cy="1807305"/>
          </a:xfrm>
        </p:spPr>
        <p:txBody>
          <a:bodyPr>
            <a:normAutofit/>
          </a:bodyPr>
          <a:lstStyle/>
          <a:p>
            <a:r>
              <a:rPr lang="en-US"/>
              <a:t>Recommendation and key findings </a:t>
            </a:r>
          </a:p>
        </p:txBody>
      </p:sp>
      <p:sp>
        <p:nvSpPr>
          <p:cNvPr id="3" name="Content Placeholder 2">
            <a:extLst>
              <a:ext uri="{FF2B5EF4-FFF2-40B4-BE49-F238E27FC236}">
                <a16:creationId xmlns:a16="http://schemas.microsoft.com/office/drawing/2014/main" id="{04F71E90-C4A5-F5A8-7186-7587BA56A95E}"/>
              </a:ext>
            </a:extLst>
          </p:cNvPr>
          <p:cNvSpPr>
            <a:spLocks noGrp="1"/>
          </p:cNvSpPr>
          <p:nvPr>
            <p:ph idx="1"/>
          </p:nvPr>
        </p:nvSpPr>
        <p:spPr>
          <a:xfrm>
            <a:off x="838200" y="2333297"/>
            <a:ext cx="4619621" cy="3843666"/>
          </a:xfrm>
        </p:spPr>
        <p:txBody>
          <a:bodyPr>
            <a:normAutofit/>
          </a:bodyPr>
          <a:lstStyle/>
          <a:p>
            <a:r>
              <a:rPr lang="en-US" sz="1700"/>
              <a:t>There are limitations to raise the tickets price. There's a suspicion that Big Mountain is not capitalizing on its facilities as much as it could, so the better change is to cut the costs.</a:t>
            </a:r>
          </a:p>
          <a:p>
            <a:r>
              <a:rPr lang="en-US" sz="1700" b="1"/>
              <a:t>There were not data sources about  how Big Mountain Resort capitalizing on its facilities that we can use to analyzing.  It is just a suspicion.</a:t>
            </a:r>
            <a:endParaRPr lang="en-US" sz="1700"/>
          </a:p>
          <a:p>
            <a:br>
              <a:rPr lang="en-US" sz="1700"/>
            </a:br>
            <a:br>
              <a:rPr lang="en-US" sz="1700"/>
            </a:br>
            <a:br>
              <a:rPr lang="en-US" sz="1700"/>
            </a:br>
            <a:br>
              <a:rPr lang="en-US" sz="1700"/>
            </a:br>
            <a:endParaRPr lang="en-US" sz="1700"/>
          </a:p>
        </p:txBody>
      </p:sp>
      <p:pic>
        <p:nvPicPr>
          <p:cNvPr id="5" name="Picture 4" descr="Mountains with snow">
            <a:extLst>
              <a:ext uri="{FF2B5EF4-FFF2-40B4-BE49-F238E27FC236}">
                <a16:creationId xmlns:a16="http://schemas.microsoft.com/office/drawing/2014/main" id="{93CBC73C-43D9-050C-3A1B-6F325BB94824}"/>
              </a:ext>
            </a:extLst>
          </p:cNvPr>
          <p:cNvPicPr>
            <a:picLocks noChangeAspect="1"/>
          </p:cNvPicPr>
          <p:nvPr/>
        </p:nvPicPr>
        <p:blipFill rotWithShape="1">
          <a:blip r:embed="rId2"/>
          <a:srcRect l="22574" r="1938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2646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0E9035-7B97-813E-3BF9-AB5F3217DE56}"/>
              </a:ext>
            </a:extLst>
          </p:cNvPr>
          <p:cNvSpPr>
            <a:spLocks noGrp="1"/>
          </p:cNvSpPr>
          <p:nvPr>
            <p:ph type="title"/>
          </p:nvPr>
        </p:nvSpPr>
        <p:spPr>
          <a:xfrm>
            <a:off x="1137034" y="609597"/>
            <a:ext cx="9392421" cy="1330841"/>
          </a:xfrm>
        </p:spPr>
        <p:txBody>
          <a:bodyPr>
            <a:normAutofit/>
          </a:bodyPr>
          <a:lstStyle/>
          <a:p>
            <a:r>
              <a:rPr lang="en-US" dirty="0"/>
              <a:t>Modeling results and analysis</a:t>
            </a:r>
            <a:endParaRPr lang="en-US"/>
          </a:p>
        </p:txBody>
      </p:sp>
      <p:sp>
        <p:nvSpPr>
          <p:cNvPr id="3" name="Content Placeholder 2">
            <a:extLst>
              <a:ext uri="{FF2B5EF4-FFF2-40B4-BE49-F238E27FC236}">
                <a16:creationId xmlns:a16="http://schemas.microsoft.com/office/drawing/2014/main" id="{6F84BC5F-EFBD-4F90-61AF-0ED45177BFED}"/>
              </a:ext>
            </a:extLst>
          </p:cNvPr>
          <p:cNvSpPr>
            <a:spLocks noGrp="1"/>
          </p:cNvSpPr>
          <p:nvPr>
            <p:ph idx="1"/>
          </p:nvPr>
        </p:nvSpPr>
        <p:spPr>
          <a:xfrm>
            <a:off x="1137034" y="2198362"/>
            <a:ext cx="4958966" cy="3917773"/>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a:ln>
                  <a:noFill/>
                </a:ln>
                <a:effectLst/>
                <a:latin typeface="Calibri" panose="020F0502020204030204" pitchFamily="34" charset="0"/>
                <a:ea typeface="Arial" panose="020B0604020202020204" pitchFamily="34" charset="0"/>
                <a:cs typeface="Times New Roman" panose="02020603050405020304" pitchFamily="18" charset="0"/>
              </a:rPr>
              <a:t>1 Data wrangling</a:t>
            </a:r>
            <a:endParaRPr kumimoji="0" lang="en-US" altLang="en-US" sz="13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a:ln>
                  <a:noFill/>
                </a:ln>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effectLst/>
                <a:latin typeface="Arial" panose="020B0604020202020204" pitchFamily="34" charset="0"/>
                <a:ea typeface="Times New Roman" panose="02020603050405020304" pitchFamily="18" charset="0"/>
                <a:cs typeface="Times New Roman" panose="02020603050405020304" pitchFamily="18" charset="0"/>
              </a:rPr>
              <a:t>First, loading original data, exploring data, we found out there are 330 entries and 27 columns in the data frame, and our resort 'Big Mountain Resort' is in the data frame columns. started to clean the data, we saw 3% of resorts are missing one value, and 14% are missing both.</a:t>
            </a:r>
            <a:endParaRPr kumimoji="0" lang="en-US" altLang="en-US" sz="13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300" b="0" i="0" u="none" strike="noStrike" cap="none" normalizeH="0" baseline="0">
                <a:ln>
                  <a:noFill/>
                </a:ln>
                <a:effectLst/>
                <a:latin typeface="Arial" panose="020B0604020202020204" pitchFamily="34" charset="0"/>
                <a:ea typeface="Times New Roman" panose="02020603050405020304" pitchFamily="18" charset="0"/>
                <a:cs typeface="Arial" panose="020B0604020202020204" pitchFamily="34" charset="0"/>
              </a:rPr>
              <a:t>we dropped these 14% data. Because the price is our target, these rows are of no use. We also corrected some wrong outlier data. Must drop the whole row of 'Heavenly Mountain Resort'. Because there is no ticket pricing information. Then we dropped the 'fast Eight 'column in its entirety, cause half the values are missing and all but the others are the value zero. We don't get valuable information from this column.</a:t>
            </a:r>
            <a:r>
              <a:rPr kumimoji="0" lang="en-US" altLang="en-US" sz="1300" b="0" i="0" u="none" strike="noStrike" cap="none" normalizeH="0" baseline="0">
                <a:ln>
                  <a:noFill/>
                </a:ln>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3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a:ln>
                  <a:noFill/>
                </a:ln>
                <a:effectLst/>
                <a:latin typeface="Calibri" panose="020F0502020204030204" pitchFamily="34" charset="0"/>
                <a:ea typeface="DengXian" panose="02010600030101010101" pitchFamily="2" charset="-122"/>
                <a:cs typeface="Times New Roman" panose="02020603050405020304" pitchFamily="18" charset="0"/>
              </a:rPr>
              <a:t>      While we were targeting price, Weekend prices have the least missing values of the two, so we dropped the weekday prices and then kept just the rows that have weekend prices. There are still some missing values, but right now we just leave them as it. Finally, we saved our data.</a:t>
            </a:r>
            <a:endParaRPr kumimoji="0" lang="en-US" altLang="en-US" sz="1300" b="0" i="0" u="none" strike="noStrike" cap="none" normalizeH="0" baseline="0">
              <a:ln>
                <a:noFill/>
              </a:ln>
              <a:effectLst/>
              <a:latin typeface="Arial" panose="020B0604020202020204" pitchFamily="34" charset="0"/>
            </a:endParaRPr>
          </a:p>
        </p:txBody>
      </p:sp>
      <p:pic>
        <p:nvPicPr>
          <p:cNvPr id="1025" name="Picture 3" descr="Chart, scatter chart&#10;&#10;Description automatically generated">
            <a:extLst>
              <a:ext uri="{FF2B5EF4-FFF2-40B4-BE49-F238E27FC236}">
                <a16:creationId xmlns:a16="http://schemas.microsoft.com/office/drawing/2014/main" id="{7422CCA3-5A3D-25B8-AE4E-ED85F13A9D1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6719367" y="2450290"/>
            <a:ext cx="4788505" cy="3225162"/>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725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7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C7B0BF-CD8C-CDEB-D858-D198EF7C55AA}"/>
              </a:ext>
            </a:extLst>
          </p:cNvPr>
          <p:cNvSpPr>
            <a:spLocks noGrp="1"/>
          </p:cNvSpPr>
          <p:nvPr>
            <p:ph type="title"/>
          </p:nvPr>
        </p:nvSpPr>
        <p:spPr>
          <a:xfrm>
            <a:off x="1137034" y="609600"/>
            <a:ext cx="4784796" cy="1330840"/>
          </a:xfrm>
        </p:spPr>
        <p:txBody>
          <a:bodyPr>
            <a:normAutofit/>
          </a:bodyPr>
          <a:lstStyle/>
          <a:p>
            <a:br>
              <a:rPr lang="en-US"/>
            </a:br>
            <a:endParaRPr lang="en-US" dirty="0"/>
          </a:p>
        </p:txBody>
      </p:sp>
      <p:sp>
        <p:nvSpPr>
          <p:cNvPr id="3" name="Content Placeholder 2">
            <a:extLst>
              <a:ext uri="{FF2B5EF4-FFF2-40B4-BE49-F238E27FC236}">
                <a16:creationId xmlns:a16="http://schemas.microsoft.com/office/drawing/2014/main" id="{49F4C3AB-C579-3CD9-82CB-DAAAC3075045}"/>
              </a:ext>
            </a:extLst>
          </p:cNvPr>
          <p:cNvSpPr>
            <a:spLocks noGrp="1"/>
          </p:cNvSpPr>
          <p:nvPr>
            <p:ph idx="1"/>
          </p:nvPr>
        </p:nvSpPr>
        <p:spPr>
          <a:xfrm>
            <a:off x="316870" y="279575"/>
            <a:ext cx="5258200" cy="6352947"/>
          </a:xfrm>
        </p:spPr>
        <p:txBody>
          <a:bodyPr>
            <a:normAutofit fontScale="92500" lnSpcReduction="10000"/>
          </a:bodyPr>
          <a:lstStyle/>
          <a:p>
            <a:pPr marL="0" indent="0">
              <a:buNone/>
            </a:pPr>
            <a:r>
              <a:rPr lang="en-US" sz="1600" dirty="0"/>
              <a:t>2 Exploratory Data Analysis</a:t>
            </a:r>
          </a:p>
          <a:p>
            <a:r>
              <a:rPr lang="en-US" sz="1600" dirty="0"/>
              <a:t>      Montana was in the top five for size and makes it into the top five for the most skiing area but doesn't figure in the most populous states. It is less densely populated. New York comes top in the number of resorts in our market. But they don't account for the most skiing area. In fact, New York doesn't even make it into the top five of skiable areas. The top five of the area of skiing available at night are more northerly states including New York.</a:t>
            </a:r>
          </a:p>
          <a:p>
            <a:r>
              <a:rPr lang="en-US" sz="1600" dirty="0"/>
              <a:t>      If we increase the number of resorts in a state, the share of all the other state features will drop for each. And there is some positive correlation between the ratio of night skiing area with the number of resorts per capita. It means that when resorts are more densely located with population, more night skiing is provided.</a:t>
            </a:r>
          </a:p>
          <a:p>
            <a:r>
              <a:rPr lang="en-US" sz="1600" dirty="0"/>
              <a:t>      Our target feature is 'Adult Weekend ticket price', we see quite a few reasonable correlations. fast Quads stands out, along with Runs and Snow </a:t>
            </a:r>
            <a:r>
              <a:rPr lang="en-US" sz="1600" dirty="0" err="1"/>
              <a:t>Making_ac</a:t>
            </a:r>
            <a:r>
              <a:rPr lang="en-US" sz="1600" dirty="0"/>
              <a:t>. Visitors would seem to value more guaranteed snow, which would cost in terms of snow making equipment, which would drive prices and costs up. Of the new features, </a:t>
            </a:r>
            <a:r>
              <a:rPr lang="en-US" sz="1600" dirty="0" err="1"/>
              <a:t>resort_night_skiing_state_ratio</a:t>
            </a:r>
            <a:r>
              <a:rPr lang="en-US" sz="1600" dirty="0"/>
              <a:t> seems the most correlated with ticket price. </a:t>
            </a:r>
          </a:p>
          <a:p>
            <a:r>
              <a:rPr lang="en-US" sz="1600" dirty="0"/>
              <a:t>      As well as Runs, </a:t>
            </a:r>
            <a:r>
              <a:rPr lang="en-US" sz="1600" dirty="0" err="1"/>
              <a:t>total_chairs</a:t>
            </a:r>
            <a:r>
              <a:rPr lang="en-US" sz="1600" dirty="0"/>
              <a:t> are quite well correlated with ticket price. This is plausible; the more runs you have, the more chairs you'd need to ferry people to them! Interestingly, they may count for more than the total skiable terrain area. For sure, people seem to put more value in guaranteed snow cover rather than more variable terrain area. The vertical drop seems to be a selling point that raises ticket prices as well.</a:t>
            </a:r>
          </a:p>
          <a:p>
            <a:endParaRPr lang="en-US" sz="1600" dirty="0"/>
          </a:p>
          <a:p>
            <a:endParaRPr lang="en-US" sz="1000" dirty="0"/>
          </a:p>
        </p:txBody>
      </p:sp>
      <p:pic>
        <p:nvPicPr>
          <p:cNvPr id="3076" name="Picture 2" descr="Graphical user interface&#10;&#10;Description automatically generated with medium confidence">
            <a:extLst>
              <a:ext uri="{FF2B5EF4-FFF2-40B4-BE49-F238E27FC236}">
                <a16:creationId xmlns:a16="http://schemas.microsoft.com/office/drawing/2014/main" id="{DA536A4D-FDBE-E48A-BE49-F55CDE46F93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6005076" y="942975"/>
            <a:ext cx="5613184" cy="4100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548A69-3A3A-F296-9658-148EF5E46F44}"/>
              </a:ext>
            </a:extLst>
          </p:cNvPr>
          <p:cNvSpPr>
            <a:spLocks noChangeArrowheads="1"/>
          </p:cNvSpPr>
          <p:nvPr/>
        </p:nvSpPr>
        <p:spPr bwMode="auto">
          <a:xfrm>
            <a:off x="-2253123" y="0"/>
            <a:ext cx="144451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590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A52C8-058D-0B80-D7BB-91A09F74E02B}"/>
              </a:ext>
            </a:extLst>
          </p:cNvPr>
          <p:cNvSpPr>
            <a:spLocks noGrp="1"/>
          </p:cNvSpPr>
          <p:nvPr>
            <p:ph type="title"/>
          </p:nvPr>
        </p:nvSpPr>
        <p:spPr>
          <a:xfrm>
            <a:off x="630936" y="639520"/>
            <a:ext cx="3429000" cy="1719072"/>
          </a:xfrm>
        </p:spPr>
        <p:txBody>
          <a:bodyPr anchor="b">
            <a:normAutofit/>
          </a:bodyPr>
          <a:lstStyle/>
          <a:p>
            <a:r>
              <a:rPr kumimoji="0" lang="en-US" altLang="en-US" sz="20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4 Pre-Processing and Training Data</a:t>
            </a: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p>
        </p:txBody>
      </p:sp>
      <p:sp>
        <p:nvSpPr>
          <p:cNvPr id="7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5CC221-D5A4-C1C7-592D-D4ED341C998A}"/>
              </a:ext>
            </a:extLst>
          </p:cNvPr>
          <p:cNvSpPr>
            <a:spLocks noGrp="1"/>
          </p:cNvSpPr>
          <p:nvPr>
            <p:ph idx="1"/>
          </p:nvPr>
        </p:nvSpPr>
        <p:spPr>
          <a:xfrm>
            <a:off x="630936" y="2665196"/>
            <a:ext cx="3429000" cy="3552724"/>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7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Started by Guessing A good place to start is the average price. We then built a machine learning model.</a:t>
            </a:r>
            <a:endParaRPr kumimoji="0" lang="en-US" altLang="en-US" sz="17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7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We can confidently present our results to business: We have enough data to say the random forest model has a lower </a:t>
            </a:r>
            <a:r>
              <a:rPr kumimoji="0" lang="en-US" altLang="en-US" sz="1700" b="0" i="0" u="none"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cross_validation</a:t>
            </a:r>
            <a:r>
              <a:rPr kumimoji="0" lang="en-US" altLang="en-US" sz="17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mean absolute error by almost $1. It also exhibits less variability.</a:t>
            </a:r>
            <a:endParaRPr kumimoji="0" lang="en-US" altLang="en-US" sz="1700" b="0" i="0" u="none" strike="noStrike" cap="none" normalizeH="0" baseline="0" dirty="0">
              <a:ln>
                <a:noFill/>
              </a:ln>
              <a:effectLst/>
              <a:latin typeface="Arial" panose="020B0604020202020204" pitchFamily="34" charset="0"/>
            </a:endParaRPr>
          </a:p>
        </p:txBody>
      </p:sp>
      <p:pic>
        <p:nvPicPr>
          <p:cNvPr id="4097" name="Picture 1" descr="A picture containing timeline&#10;&#10;Description automatically generated">
            <a:extLst>
              <a:ext uri="{FF2B5EF4-FFF2-40B4-BE49-F238E27FC236}">
                <a16:creationId xmlns:a16="http://schemas.microsoft.com/office/drawing/2014/main" id="{E9458DFF-B8AC-CF77-D1C8-EFF4AADC42A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4654296" y="1590884"/>
            <a:ext cx="6903720" cy="367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8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9951D-FD58-FDBE-1842-09736D5E0BE0}"/>
              </a:ext>
            </a:extLst>
          </p:cNvPr>
          <p:cNvSpPr>
            <a:spLocks noGrp="1"/>
          </p:cNvSpPr>
          <p:nvPr>
            <p:ph type="title"/>
          </p:nvPr>
        </p:nvSpPr>
        <p:spPr>
          <a:xfrm>
            <a:off x="838201" y="365125"/>
            <a:ext cx="5251316" cy="1807305"/>
          </a:xfrm>
        </p:spPr>
        <p:txBody>
          <a:bodyPr>
            <a:normAutofit/>
          </a:bodyPr>
          <a:lstStyle/>
          <a:p>
            <a:r>
              <a:rPr lang="en-US" dirty="0"/>
              <a:t>Summary and conclusion</a:t>
            </a:r>
            <a:endParaRPr lang="en-US"/>
          </a:p>
        </p:txBody>
      </p:sp>
      <p:sp>
        <p:nvSpPr>
          <p:cNvPr id="3" name="Content Placeholder 2">
            <a:extLst>
              <a:ext uri="{FF2B5EF4-FFF2-40B4-BE49-F238E27FC236}">
                <a16:creationId xmlns:a16="http://schemas.microsoft.com/office/drawing/2014/main" id="{6E20B51D-E8FD-AEA3-5541-612A9C523B37}"/>
              </a:ext>
            </a:extLst>
          </p:cNvPr>
          <p:cNvSpPr>
            <a:spLocks noGrp="1"/>
          </p:cNvSpPr>
          <p:nvPr>
            <p:ph idx="1"/>
          </p:nvPr>
        </p:nvSpPr>
        <p:spPr>
          <a:xfrm>
            <a:off x="838200" y="2333297"/>
            <a:ext cx="4619621" cy="3843666"/>
          </a:xfrm>
        </p:spPr>
        <p:txBody>
          <a:bodyPr>
            <a:normAutofit/>
          </a:bodyPr>
          <a:lstStyle/>
          <a:p>
            <a:r>
              <a:rPr lang="en-US" sz="1100" dirty="0"/>
              <a:t>Big Mountain currently charges $81. our model price is $95.87. There is room for an increase even with the expected mean absolute error of $10.39.</a:t>
            </a:r>
          </a:p>
          <a:p>
            <a:r>
              <a:rPr lang="en-US" sz="1100" dirty="0"/>
              <a:t>    The model says closing one run makes no difference. Closing 2 and 3 successively reduces support for ticket price and so revenue. If Big Mountain closes 3 runs, it seems they may as well close 4 or 5 as there's no further loss in ticket price. Increasing the closures down to 6 or more leads to a large drop.</a:t>
            </a:r>
          </a:p>
          <a:p>
            <a:r>
              <a:rPr lang="en-US" sz="1100" dirty="0"/>
              <a:t>    This scenario increases support for ticket price by $1.99. Over the season, this could be expected to amount to $3474638</a:t>
            </a:r>
          </a:p>
          <a:p>
            <a:r>
              <a:rPr lang="en-US" sz="1100" dirty="0"/>
              <a:t>    In this scenario, Big Mountain is adding a run, increasing the vertical drop by 150 feet, and installing an additional chair lift.</a:t>
            </a:r>
          </a:p>
          <a:p>
            <a:r>
              <a:rPr lang="en-US" sz="1100" dirty="0"/>
              <a:t>    This increases the longest run by .2 miles and guarantees its snow coverage by adding 4 acres of snow making capability.</a:t>
            </a:r>
          </a:p>
          <a:p>
            <a:r>
              <a:rPr lang="en-US" sz="1100" dirty="0"/>
              <a:t>    Although the longest run feature was used in the linear model, the random forest model because of its better only has the longest runway down in the feature importance list. It made no differences.</a:t>
            </a:r>
          </a:p>
          <a:p>
            <a:endParaRPr lang="en-US" sz="1100" dirty="0"/>
          </a:p>
        </p:txBody>
      </p:sp>
      <p:pic>
        <p:nvPicPr>
          <p:cNvPr id="5" name="Picture 4" descr="Person at the peak of a mountain">
            <a:extLst>
              <a:ext uri="{FF2B5EF4-FFF2-40B4-BE49-F238E27FC236}">
                <a16:creationId xmlns:a16="http://schemas.microsoft.com/office/drawing/2014/main" id="{3DE053B5-C015-6589-8055-BD9918F07749}"/>
              </a:ext>
            </a:extLst>
          </p:cNvPr>
          <p:cNvPicPr>
            <a:picLocks noChangeAspect="1"/>
          </p:cNvPicPr>
          <p:nvPr/>
        </p:nvPicPr>
        <p:blipFill rotWithShape="1">
          <a:blip r:embed="rId2"/>
          <a:srcRect l="27362" r="1460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6723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1003</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Calibri Light</vt:lpstr>
      <vt:lpstr>Office Theme</vt:lpstr>
      <vt:lpstr>Big Mountain project Presentation</vt:lpstr>
      <vt:lpstr>Problem identification </vt:lpstr>
      <vt:lpstr>Recommendation and key findings </vt:lpstr>
      <vt:lpstr>Modeling results and analysis</vt:lpstr>
      <vt:lpstr> </vt:lpstr>
      <vt:lpstr>4 Pre-Processing and Training Data </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project Presentation</dc:title>
  <dc:creator>Xu, Wencan</dc:creator>
  <cp:lastModifiedBy>Xu, Wencan</cp:lastModifiedBy>
  <cp:revision>1</cp:revision>
  <dcterms:created xsi:type="dcterms:W3CDTF">2022-05-19T18:11:06Z</dcterms:created>
  <dcterms:modified xsi:type="dcterms:W3CDTF">2022-05-19T19:00:17Z</dcterms:modified>
</cp:coreProperties>
</file>