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>
      <a:defRPr lang="pt-B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5A14-4492-4541-B3E3-43D689F222E4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F0080-A146-4FBF-B95F-5D49F2A77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58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0080-A146-4FBF-B95F-5D49F2A7763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6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0080-A146-4FBF-B95F-5D49F2A7763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1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0080-A146-4FBF-B95F-5D49F2A776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0080-A146-4FBF-B95F-5D49F2A7763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75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0080-A146-4FBF-B95F-5D49F2A7763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9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0080-A146-4FBF-B95F-5D49F2A7763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94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0080-A146-4FBF-B95F-5D49F2A7763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2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0080-A146-4FBF-B95F-5D49F2A7763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73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0080-A146-4FBF-B95F-5D49F2A7763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8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B27CC-DCA2-2E7D-FEB1-B8F55D53B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85561C-F194-E0CD-A7F7-24F41C60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ED61C2-C733-1381-B353-C726E51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30742-D3CB-8DDC-3C30-58E3D049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3A9BFE-1A4D-0430-4A76-78CF34DC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8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D7F10-2C8C-E918-F298-BF8CA1C7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E961B9-2879-B50E-E8CB-1528A0097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0CE49C-CA41-F403-6290-7A1FFBDD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FDDD3-DE57-CE77-7F2B-EF9EFE89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98CBC-828E-89BF-F48F-56FEA5F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8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D3AF77-CBCD-2A04-B16E-F3C1B5193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75B863-950B-15E5-DC9C-35757AF7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30285-F9BC-4895-446C-BBAD8106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5E3567-26EE-37E8-B9A3-7EA69058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F0354-ED5B-E33A-BE08-D228AF4A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1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B97BC-7064-07D9-8963-AEC52813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D2196-ED39-024F-3406-675E63D2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49046-4AA8-38B7-359B-B92770FB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2BCD3E-1ED3-045F-0291-E0347731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8C456-014D-716F-4A03-84331C7C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5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3F0F6-2728-A0F9-82D3-F99547AF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DEFAD6-5FF6-F39E-E4BE-761C18C4E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27D5E-FAE4-86AA-8F25-02F3B681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2CC65-D127-83FA-B2BC-F63A744A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FCDC6-7DCC-FCE5-B9C9-BDE9E3A5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26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B29F3-3B7E-E16A-389E-F83F05A3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13796-97B7-6F8A-E56B-8C9E4DF15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2028E9-CECD-8C94-A848-EEEBCABD7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C408A-B587-B5DD-C10A-65493C5E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1226B6-56F5-4BCE-5519-2FFA79CC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3FB39-0338-47B3-B9C7-44AFA37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26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68D79-CD78-304E-5845-928A9662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2077A-875A-EB0F-87FF-36402160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5DFC1F-707A-9F9A-74F0-2F66F249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B25CDF-23AD-94E9-D08F-3CB38882B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9852B8-5D08-0E5F-5223-9BD02B752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07F7C8-E696-89FA-0E2E-148FFB5B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03B538-BB5F-DB8B-DCE5-8A52551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132086-409B-C392-B9CC-8A56E062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769AB-6E21-7C73-BA4F-68DA8348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1BB433-3F09-2E92-C284-EABFD116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A34D87-2CC9-413E-FD40-2BA86124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1F5EF3-6C5E-3887-2EB6-4E741218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1513AA-189F-2E3F-844F-8B2D8825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EC85CC-809A-4052-FA90-D8BCABD1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FDC7B1-2266-3859-7829-C9E55D2B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34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62437-6B46-AF78-6458-7A878EC3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595A0-45DB-DB78-D01E-705C14A7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316ECF-ADE5-99FE-B4CD-7F9A28618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14FA1-56AE-C8D3-EA84-467C8E8A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6B42FD-78A6-4A6F-410F-95819B1A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47DDF8-FA73-9E8D-1966-71C131BE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74FF1-BC53-7108-C826-3340A4E5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03AAFF-674C-30C9-6BF7-9BF1C84A9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F2A35E-4E13-ABA1-7AE3-EBCAB92B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5F58E6-9959-D7BF-9EC6-33B31DBA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0D0F45-D613-3007-07E4-CD1BAE4B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0BE80-F7EA-896A-C5D3-5EB55518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08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C273D9-B8D6-E367-4B27-862BDC5F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1CC99-8C7A-110A-C38D-A754F33DA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7F1856-1569-EA01-4E11-B1FAC0CA6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C9DF-D063-448B-AE6B-D49ED5E08A13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4BA50-7A37-8893-47BF-5A8DC12DF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0B041-C6DD-2348-72B2-D5A05FEBA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6C81-4AAB-43BF-8D17-A022224CE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44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eta Amargurado - Home | Facebook">
            <a:extLst>
              <a:ext uri="{FF2B5EF4-FFF2-40B4-BE49-F238E27FC236}">
                <a16:creationId xmlns:a16="http://schemas.microsoft.com/office/drawing/2014/main" id="{69889429-C04F-09BE-9B6A-46272008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18" y="-25606"/>
            <a:ext cx="67967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51CE17-756E-B2A7-D9C6-B71A14ED2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8" y="-25606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4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2E857E-9ED5-83A3-5AE3-E724312B0907}"/>
              </a:ext>
            </a:extLst>
          </p:cNvPr>
          <p:cNvSpPr txBox="1"/>
          <p:nvPr/>
        </p:nvSpPr>
        <p:spPr>
          <a:xfrm>
            <a:off x="4550160" y="686461"/>
            <a:ext cx="3091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cap="all" dirty="0">
                <a:solidFill>
                  <a:srgbClr val="C00000"/>
                </a:solidFill>
              </a:rPr>
              <a:t>O que é Amargura ?</a:t>
            </a:r>
          </a:p>
          <a:p>
            <a:endParaRPr lang="pt-BR" sz="2400" b="1" cap="all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876918-4CB0-3CDB-A412-42459D7BC441}"/>
              </a:ext>
            </a:extLst>
          </p:cNvPr>
          <p:cNvSpPr txBox="1"/>
          <p:nvPr/>
        </p:nvSpPr>
        <p:spPr>
          <a:xfrm>
            <a:off x="3703452" y="0"/>
            <a:ext cx="5583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Amargura, a raiz que contamina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3AE88EA-E413-5E05-E86C-D6729F58B020}"/>
              </a:ext>
            </a:extLst>
          </p:cNvPr>
          <p:cNvSpPr/>
          <p:nvPr/>
        </p:nvSpPr>
        <p:spPr>
          <a:xfrm rot="880717">
            <a:off x="5923515" y="5290004"/>
            <a:ext cx="5720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 que é Amargura?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5C6887-688E-6C13-EF7E-C087524CFEB5}"/>
              </a:ext>
            </a:extLst>
          </p:cNvPr>
          <p:cNvSpPr/>
          <p:nvPr/>
        </p:nvSpPr>
        <p:spPr>
          <a:xfrm>
            <a:off x="2186034" y="3655490"/>
            <a:ext cx="5720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 que é Amargura?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F4A6F1-AF73-CCC3-17B7-83B3A79E78B7}"/>
              </a:ext>
            </a:extLst>
          </p:cNvPr>
          <p:cNvSpPr/>
          <p:nvPr/>
        </p:nvSpPr>
        <p:spPr>
          <a:xfrm rot="20974005">
            <a:off x="522504" y="2049209"/>
            <a:ext cx="5720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 que é Amargura?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F295D3-1C1B-5EEE-EE11-A1FD4173CC16}"/>
              </a:ext>
            </a:extLst>
          </p:cNvPr>
          <p:cNvSpPr/>
          <p:nvPr/>
        </p:nvSpPr>
        <p:spPr>
          <a:xfrm rot="1140060">
            <a:off x="6279359" y="2922001"/>
            <a:ext cx="5720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 que é Amargura?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158D488-4BA5-E155-1451-70F3C7E49D79}"/>
              </a:ext>
            </a:extLst>
          </p:cNvPr>
          <p:cNvSpPr/>
          <p:nvPr/>
        </p:nvSpPr>
        <p:spPr>
          <a:xfrm rot="20899721">
            <a:off x="202974" y="5117387"/>
            <a:ext cx="5720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 	que é Amargura?</a:t>
            </a:r>
          </a:p>
        </p:txBody>
      </p:sp>
    </p:spTree>
    <p:extLst>
      <p:ext uri="{BB962C8B-B14F-4D97-AF65-F5344CB8AC3E}">
        <p14:creationId xmlns:p14="http://schemas.microsoft.com/office/powerpoint/2010/main" val="12151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2E857E-9ED5-83A3-5AE3-E724312B0907}"/>
              </a:ext>
            </a:extLst>
          </p:cNvPr>
          <p:cNvSpPr txBox="1"/>
          <p:nvPr/>
        </p:nvSpPr>
        <p:spPr>
          <a:xfrm>
            <a:off x="4550160" y="686461"/>
            <a:ext cx="3091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cap="all" dirty="0">
                <a:solidFill>
                  <a:srgbClr val="C00000"/>
                </a:solidFill>
              </a:rPr>
              <a:t>O que é Amargura ?</a:t>
            </a:r>
          </a:p>
          <a:p>
            <a:endParaRPr lang="pt-BR" sz="2400" b="1" cap="all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876918-4CB0-3CDB-A412-42459D7BC441}"/>
              </a:ext>
            </a:extLst>
          </p:cNvPr>
          <p:cNvSpPr txBox="1"/>
          <p:nvPr/>
        </p:nvSpPr>
        <p:spPr>
          <a:xfrm>
            <a:off x="3703452" y="0"/>
            <a:ext cx="5583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Amargura, a raiz que contamina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670AF9-FEF6-5229-8885-8B5C01ADA1F4}"/>
              </a:ext>
            </a:extLst>
          </p:cNvPr>
          <p:cNvSpPr txBox="1"/>
          <p:nvPr/>
        </p:nvSpPr>
        <p:spPr>
          <a:xfrm>
            <a:off x="681044" y="1517458"/>
            <a:ext cx="7703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cap="all" dirty="0"/>
              <a:t>Leitura: </a:t>
            </a:r>
            <a:r>
              <a:rPr lang="pt-BR" sz="2400" b="1" cap="all" dirty="0" err="1"/>
              <a:t>Dt</a:t>
            </a:r>
            <a:r>
              <a:rPr lang="pt-BR" sz="2400" b="1" cap="all" dirty="0"/>
              <a:t> 29</a:t>
            </a:r>
          </a:p>
          <a:p>
            <a:endParaRPr lang="pt-BR" sz="2400" b="1" cap="all" dirty="0"/>
          </a:p>
          <a:p>
            <a:pPr marL="342900" indent="-342900">
              <a:buFont typeface="Symbol" panose="05050102010706020507" pitchFamily="18" charset="2"/>
              <a:buChar char="®"/>
            </a:pPr>
            <a:r>
              <a:rPr lang="pt-BR" sz="2400" b="1" cap="all" dirty="0">
                <a:sym typeface="Symbol" panose="05050102010706020507" pitchFamily="18" charset="2"/>
              </a:rPr>
              <a:t>Relembra os feitos de deus para com o povo (1-8)</a:t>
            </a:r>
          </a:p>
          <a:p>
            <a:pPr marL="342900" indent="-342900">
              <a:buFont typeface="Symbol" panose="05050102010706020507" pitchFamily="18" charset="2"/>
              <a:buChar char="®"/>
            </a:pPr>
            <a:r>
              <a:rPr lang="pt-BR" sz="2400" b="1" cap="all" dirty="0">
                <a:sym typeface="Symbol" panose="05050102010706020507" pitchFamily="18" charset="2"/>
              </a:rPr>
              <a:t> reforça a aliança (9-15)</a:t>
            </a:r>
          </a:p>
          <a:p>
            <a:pPr marL="342900" indent="-342900">
              <a:buFont typeface="Symbol" panose="05050102010706020507" pitchFamily="18" charset="2"/>
              <a:buChar char="®"/>
            </a:pPr>
            <a:r>
              <a:rPr lang="pt-BR" sz="2400" b="1" cap="all" dirty="0">
                <a:sym typeface="Symbol" panose="05050102010706020507" pitchFamily="18" charset="2"/>
              </a:rPr>
              <a:t> admoesta (16-29)</a:t>
            </a:r>
          </a:p>
          <a:p>
            <a:endParaRPr lang="pt-BR" sz="2400" b="1" cap="all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46E59B-A351-FC3D-1568-2F5243BA0D98}"/>
              </a:ext>
            </a:extLst>
          </p:cNvPr>
          <p:cNvSpPr txBox="1"/>
          <p:nvPr/>
        </p:nvSpPr>
        <p:spPr>
          <a:xfrm>
            <a:off x="401732" y="4180344"/>
            <a:ext cx="11152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cap="all" dirty="0">
                <a:sym typeface="Symbol" panose="05050102010706020507" pitchFamily="18" charset="2"/>
              </a:rPr>
              <a:t>“para que entre vós, não haja homem, nem mulher, nem família, nem tribo</a:t>
            </a:r>
          </a:p>
          <a:p>
            <a:pPr algn="just"/>
            <a:r>
              <a:rPr lang="pt-BR" sz="2400" b="1" cap="all" dirty="0">
                <a:sym typeface="Symbol" panose="05050102010706020507" pitchFamily="18" charset="2"/>
              </a:rPr>
              <a:t>Cujo coração HOJE, SE DESVIE DO SENHOR, NOSSO DEUS, E VÁ SERVIR AOS DEUSES </a:t>
            </a:r>
          </a:p>
          <a:p>
            <a:pPr algn="just"/>
            <a:r>
              <a:rPr lang="pt-BR" sz="2400" b="1" cap="all" dirty="0">
                <a:sym typeface="Symbol" panose="05050102010706020507" pitchFamily="18" charset="2"/>
              </a:rPr>
              <a:t>DESTAS NAÇÕES; PARA QUE NÃO HAJA ENTRE VÓS </a:t>
            </a:r>
            <a:r>
              <a:rPr lang="pt-BR" sz="2400" b="1" u="sng" cap="all" dirty="0">
                <a:solidFill>
                  <a:srgbClr val="FF0000"/>
                </a:solidFill>
                <a:sym typeface="Symbol" panose="05050102010706020507" pitchFamily="18" charset="2"/>
              </a:rPr>
              <a:t>RAIZ QUE PRODUZA ERVA VENENOSA E AMARGA</a:t>
            </a:r>
            <a:r>
              <a:rPr lang="pt-BR" sz="2400" b="1" cap="all" dirty="0">
                <a:sym typeface="Symbol" panose="05050102010706020507" pitchFamily="18" charset="2"/>
              </a:rPr>
              <a:t>, NINGUÉM QUE, OUVINDO AS PALAVRAS DESTA MALDIÇÃO, SE ABENÇOE NO SEU ÍNTIMO, DIZENDO: </a:t>
            </a:r>
            <a:r>
              <a:rPr lang="pt-BR" sz="2400" b="1" cap="all" dirty="0">
                <a:solidFill>
                  <a:srgbClr val="FF0000"/>
                </a:solidFill>
                <a:sym typeface="Symbol" panose="05050102010706020507" pitchFamily="18" charset="2"/>
              </a:rPr>
              <a:t>TEREI PAZ, AINDA QUE ANDE NA PERVERSIDADE DO MEU CORAÇÃO</a:t>
            </a:r>
            <a:r>
              <a:rPr lang="pt-BR" sz="2400" b="1" cap="all" dirty="0">
                <a:sym typeface="Symbol" panose="05050102010706020507" pitchFamily="18" charset="2"/>
              </a:rPr>
              <a:t>, PARA ACRESCENTAR À SEDE BEBEDICE”. DT.29-18,19. </a:t>
            </a:r>
          </a:p>
          <a:p>
            <a:pPr algn="just"/>
            <a:endParaRPr lang="pt-BR" sz="2400" b="1" cap="all" dirty="0"/>
          </a:p>
        </p:txBody>
      </p:sp>
    </p:spTree>
    <p:extLst>
      <p:ext uri="{BB962C8B-B14F-4D97-AF65-F5344CB8AC3E}">
        <p14:creationId xmlns:p14="http://schemas.microsoft.com/office/powerpoint/2010/main" val="232178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2E857E-9ED5-83A3-5AE3-E724312B0907}"/>
              </a:ext>
            </a:extLst>
          </p:cNvPr>
          <p:cNvSpPr txBox="1"/>
          <p:nvPr/>
        </p:nvSpPr>
        <p:spPr>
          <a:xfrm>
            <a:off x="4550160" y="686461"/>
            <a:ext cx="3091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cap="all" dirty="0">
                <a:solidFill>
                  <a:srgbClr val="C00000"/>
                </a:solidFill>
              </a:rPr>
              <a:t>O que é Amargura ?</a:t>
            </a:r>
          </a:p>
          <a:p>
            <a:endParaRPr lang="pt-BR" sz="2400" b="1" cap="all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876918-4CB0-3CDB-A412-42459D7BC441}"/>
              </a:ext>
            </a:extLst>
          </p:cNvPr>
          <p:cNvSpPr txBox="1"/>
          <p:nvPr/>
        </p:nvSpPr>
        <p:spPr>
          <a:xfrm>
            <a:off x="3703452" y="0"/>
            <a:ext cx="5583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Amargura, a raiz que contamina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670AF9-FEF6-5229-8885-8B5C01ADA1F4}"/>
              </a:ext>
            </a:extLst>
          </p:cNvPr>
          <p:cNvSpPr txBox="1"/>
          <p:nvPr/>
        </p:nvSpPr>
        <p:spPr>
          <a:xfrm>
            <a:off x="681044" y="1517458"/>
            <a:ext cx="52362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cap="all" dirty="0"/>
              <a:t>Leitura: HB 12. 1-17</a:t>
            </a:r>
          </a:p>
          <a:p>
            <a:endParaRPr lang="pt-BR" sz="2400" b="1" cap="all" dirty="0"/>
          </a:p>
          <a:p>
            <a:pPr marL="342900" indent="-342900">
              <a:buFont typeface="Symbol" panose="05050102010706020507" pitchFamily="18" charset="2"/>
              <a:buChar char="®"/>
            </a:pPr>
            <a:r>
              <a:rPr lang="pt-BR" sz="2400" b="1" cap="all" dirty="0">
                <a:sym typeface="Symbol" panose="05050102010706020507" pitchFamily="18" charset="2"/>
              </a:rPr>
              <a:t>IMITAR JESUS (1-3)</a:t>
            </a:r>
          </a:p>
          <a:p>
            <a:pPr marL="342900" indent="-342900">
              <a:buFont typeface="Symbol" panose="05050102010706020507" pitchFamily="18" charset="2"/>
              <a:buChar char="®"/>
            </a:pPr>
            <a:r>
              <a:rPr lang="pt-BR" sz="2400" b="1" cap="all" dirty="0">
                <a:sym typeface="Symbol" panose="05050102010706020507" pitchFamily="18" charset="2"/>
              </a:rPr>
              <a:t> PROVAÇÕES (4-13)</a:t>
            </a:r>
          </a:p>
          <a:p>
            <a:pPr marL="342900" indent="-342900">
              <a:buFont typeface="Symbol" panose="05050102010706020507" pitchFamily="18" charset="2"/>
              <a:buChar char="®"/>
            </a:pPr>
            <a:r>
              <a:rPr lang="pt-BR" sz="2400" b="1" cap="all" dirty="0">
                <a:sym typeface="Symbol" panose="05050102010706020507" pitchFamily="18" charset="2"/>
              </a:rPr>
              <a:t> EXORTAÇÃO A PAZ E PUREZA (14-17)</a:t>
            </a:r>
          </a:p>
          <a:p>
            <a:endParaRPr lang="pt-BR" sz="2400" b="1" cap="all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46E59B-A351-FC3D-1568-2F5243BA0D98}"/>
              </a:ext>
            </a:extLst>
          </p:cNvPr>
          <p:cNvSpPr txBox="1"/>
          <p:nvPr/>
        </p:nvSpPr>
        <p:spPr>
          <a:xfrm>
            <a:off x="918663" y="3825782"/>
            <a:ext cx="11152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cap="all" dirty="0">
                <a:sym typeface="Symbol" panose="05050102010706020507" pitchFamily="18" charset="2"/>
              </a:rPr>
              <a:t>“ATENTANDO , DILIGENTEMENTE, POR QUE </a:t>
            </a:r>
            <a:r>
              <a:rPr lang="pt-BR" sz="2400" b="1" cap="all" dirty="0" err="1">
                <a:sym typeface="Symbol" panose="05050102010706020507" pitchFamily="18" charset="2"/>
              </a:rPr>
              <a:t>NINGUéM</a:t>
            </a:r>
            <a:r>
              <a:rPr lang="pt-BR" sz="2400" b="1" cap="all" dirty="0">
                <a:sym typeface="Symbol" panose="05050102010706020507" pitchFamily="18" charset="2"/>
              </a:rPr>
              <a:t> SEJA FALTOSO, </a:t>
            </a:r>
            <a:r>
              <a:rPr lang="pt-BR" sz="2400" b="1" cap="all" dirty="0">
                <a:solidFill>
                  <a:srgbClr val="FF0000"/>
                </a:solidFill>
                <a:sym typeface="Symbol" panose="05050102010706020507" pitchFamily="18" charset="2"/>
              </a:rPr>
              <a:t>SEPARANDO-SE DA GRAÇA DE DEUS</a:t>
            </a:r>
            <a:r>
              <a:rPr lang="pt-BR" sz="2400" b="1" cap="all" dirty="0">
                <a:sym typeface="Symbol" panose="05050102010706020507" pitchFamily="18" charset="2"/>
              </a:rPr>
              <a:t>; NEM HAJA ALGUMA </a:t>
            </a:r>
            <a:r>
              <a:rPr lang="pt-BR" sz="2400" b="1" u="sng" cap="all" dirty="0">
                <a:solidFill>
                  <a:srgbClr val="FF0000"/>
                </a:solidFill>
                <a:sym typeface="Symbol" panose="05050102010706020507" pitchFamily="18" charset="2"/>
              </a:rPr>
              <a:t>RAIZ DE AMARGURA</a:t>
            </a:r>
            <a:r>
              <a:rPr lang="pt-BR" sz="2400" b="1" cap="all" dirty="0">
                <a:sym typeface="Symbol" panose="05050102010706020507" pitchFamily="18" charset="2"/>
              </a:rPr>
              <a:t> QUE, BROTANDO, VOS PERTUBE, E, POR MEIO DELA, MUITOS SEJAM CONTAMINADOS; HB12. 15. </a:t>
            </a:r>
          </a:p>
          <a:p>
            <a:pPr algn="just"/>
            <a:endParaRPr lang="pt-BR" sz="2400" b="1" cap="all" dirty="0"/>
          </a:p>
        </p:txBody>
      </p:sp>
    </p:spTree>
    <p:extLst>
      <p:ext uri="{BB962C8B-B14F-4D97-AF65-F5344CB8AC3E}">
        <p14:creationId xmlns:p14="http://schemas.microsoft.com/office/powerpoint/2010/main" val="323519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2E857E-9ED5-83A3-5AE3-E724312B0907}"/>
              </a:ext>
            </a:extLst>
          </p:cNvPr>
          <p:cNvSpPr txBox="1"/>
          <p:nvPr/>
        </p:nvSpPr>
        <p:spPr>
          <a:xfrm>
            <a:off x="4550160" y="686461"/>
            <a:ext cx="3091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cap="all" dirty="0">
                <a:solidFill>
                  <a:srgbClr val="C00000"/>
                </a:solidFill>
              </a:rPr>
              <a:t>O que é Amargura ?</a:t>
            </a:r>
          </a:p>
          <a:p>
            <a:endParaRPr lang="pt-BR" sz="2400" b="1" cap="all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876918-4CB0-3CDB-A412-42459D7BC441}"/>
              </a:ext>
            </a:extLst>
          </p:cNvPr>
          <p:cNvSpPr txBox="1"/>
          <p:nvPr/>
        </p:nvSpPr>
        <p:spPr>
          <a:xfrm>
            <a:off x="3703452" y="0"/>
            <a:ext cx="5583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Amargura, a raiz que contamina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3AE88EA-E413-5E05-E86C-D6729F58B020}"/>
              </a:ext>
            </a:extLst>
          </p:cNvPr>
          <p:cNvSpPr/>
          <p:nvPr/>
        </p:nvSpPr>
        <p:spPr>
          <a:xfrm rot="20457341">
            <a:off x="381372" y="1948610"/>
            <a:ext cx="5720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 que é Amargura?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5C6887-688E-6C13-EF7E-C087524CFEB5}"/>
              </a:ext>
            </a:extLst>
          </p:cNvPr>
          <p:cNvSpPr/>
          <p:nvPr/>
        </p:nvSpPr>
        <p:spPr>
          <a:xfrm rot="1479677">
            <a:off x="-68253" y="4931325"/>
            <a:ext cx="5720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 que é Amargura?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F295D3-1C1B-5EEE-EE11-A1FD4173CC16}"/>
              </a:ext>
            </a:extLst>
          </p:cNvPr>
          <p:cNvSpPr/>
          <p:nvPr/>
        </p:nvSpPr>
        <p:spPr>
          <a:xfrm rot="1140060">
            <a:off x="6089712" y="2071282"/>
            <a:ext cx="5720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 que é Amargura?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158D488-4BA5-E155-1451-70F3C7E49D79}"/>
              </a:ext>
            </a:extLst>
          </p:cNvPr>
          <p:cNvSpPr/>
          <p:nvPr/>
        </p:nvSpPr>
        <p:spPr>
          <a:xfrm rot="20876273">
            <a:off x="5814065" y="5347146"/>
            <a:ext cx="5720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 	que é Amargura?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B86EA8-D52E-1942-B779-A3FA94CF3DF0}"/>
              </a:ext>
            </a:extLst>
          </p:cNvPr>
          <p:cNvSpPr txBox="1"/>
          <p:nvPr/>
        </p:nvSpPr>
        <p:spPr>
          <a:xfrm>
            <a:off x="1640791" y="3669635"/>
            <a:ext cx="8908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cap="all" dirty="0">
                <a:solidFill>
                  <a:srgbClr val="C00000"/>
                </a:solidFill>
              </a:rPr>
              <a:t>Amargura</a:t>
            </a:r>
            <a:r>
              <a:rPr lang="pt-BR" sz="2400" b="1" cap="all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pt-BR" sz="2400" b="1" cap="all" dirty="0">
                <a:solidFill>
                  <a:srgbClr val="C00000"/>
                </a:solidFill>
              </a:rPr>
              <a:t>Sabor amargo </a:t>
            </a:r>
            <a:r>
              <a:rPr lang="pt-BR" sz="2400" b="1" cap="all" dirty="0">
                <a:solidFill>
                  <a:srgbClr val="C00000"/>
                </a:solidFill>
                <a:sym typeface="Wingdings" panose="05000000000000000000" pitchFamily="2" charset="2"/>
              </a:rPr>
              <a:t> encontrar-se longe de deus</a:t>
            </a:r>
          </a:p>
          <a:p>
            <a:pPr algn="ctr"/>
            <a:r>
              <a:rPr lang="pt-BR" sz="2400" b="1" cap="all" dirty="0">
                <a:solidFill>
                  <a:srgbClr val="C00000"/>
                </a:solidFill>
                <a:sym typeface="Wingdings" panose="05000000000000000000" pitchFamily="2" charset="2"/>
              </a:rPr>
              <a:t>Raiz de amargura  pessoa que se privou da graça de deus</a:t>
            </a:r>
            <a:endParaRPr lang="pt-BR" sz="2400" b="1" cap="all" dirty="0">
              <a:solidFill>
                <a:srgbClr val="C00000"/>
              </a:solidFill>
            </a:endParaRPr>
          </a:p>
          <a:p>
            <a:pPr algn="ctr"/>
            <a:endParaRPr lang="pt-BR" sz="2400" b="1" cap="al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9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2E857E-9ED5-83A3-5AE3-E724312B0907}"/>
              </a:ext>
            </a:extLst>
          </p:cNvPr>
          <p:cNvSpPr txBox="1"/>
          <p:nvPr/>
        </p:nvSpPr>
        <p:spPr>
          <a:xfrm>
            <a:off x="4550160" y="686461"/>
            <a:ext cx="3091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cap="all" dirty="0">
                <a:solidFill>
                  <a:srgbClr val="C00000"/>
                </a:solidFill>
              </a:rPr>
              <a:t>O que é Amargura ?</a:t>
            </a:r>
          </a:p>
          <a:p>
            <a:endParaRPr lang="pt-BR" sz="2400" b="1" cap="all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876918-4CB0-3CDB-A412-42459D7BC441}"/>
              </a:ext>
            </a:extLst>
          </p:cNvPr>
          <p:cNvSpPr txBox="1"/>
          <p:nvPr/>
        </p:nvSpPr>
        <p:spPr>
          <a:xfrm>
            <a:off x="3703452" y="0"/>
            <a:ext cx="5583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Amargura, a raiz que contamina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B86EA8-D52E-1942-B779-A3FA94CF3DF0}"/>
              </a:ext>
            </a:extLst>
          </p:cNvPr>
          <p:cNvSpPr txBox="1"/>
          <p:nvPr/>
        </p:nvSpPr>
        <p:spPr>
          <a:xfrm>
            <a:off x="1641543" y="1649921"/>
            <a:ext cx="8908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cap="all" dirty="0">
                <a:solidFill>
                  <a:srgbClr val="C00000"/>
                </a:solidFill>
              </a:rPr>
              <a:t>Amargura</a:t>
            </a:r>
            <a:r>
              <a:rPr lang="pt-BR" sz="2400" b="1" cap="all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pt-BR" sz="2400" b="1" cap="all" dirty="0">
                <a:solidFill>
                  <a:srgbClr val="C00000"/>
                </a:solidFill>
              </a:rPr>
              <a:t>Sabor amargo </a:t>
            </a:r>
            <a:r>
              <a:rPr lang="pt-BR" sz="2400" b="1" cap="all" dirty="0">
                <a:solidFill>
                  <a:srgbClr val="C00000"/>
                </a:solidFill>
                <a:sym typeface="Wingdings" panose="05000000000000000000" pitchFamily="2" charset="2"/>
              </a:rPr>
              <a:t> encontrar-se longe de deus</a:t>
            </a:r>
          </a:p>
          <a:p>
            <a:pPr algn="ctr"/>
            <a:r>
              <a:rPr lang="pt-BR" sz="2400" b="1" cap="all" dirty="0">
                <a:solidFill>
                  <a:srgbClr val="C00000"/>
                </a:solidFill>
                <a:sym typeface="Wingdings" panose="05000000000000000000" pitchFamily="2" charset="2"/>
              </a:rPr>
              <a:t>Raiz de amargura  pessoa que se privou da graça de deus</a:t>
            </a:r>
            <a:endParaRPr lang="pt-BR" sz="2400" b="1" cap="all" dirty="0">
              <a:solidFill>
                <a:srgbClr val="C00000"/>
              </a:solidFill>
            </a:endParaRPr>
          </a:p>
          <a:p>
            <a:pPr algn="ctr"/>
            <a:endParaRPr lang="pt-BR" sz="2400" b="1" cap="all" dirty="0">
              <a:solidFill>
                <a:srgbClr val="C00000"/>
              </a:solidFill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5C7DE8E5-74ED-8A89-8DC3-6492904AD96E}"/>
              </a:ext>
            </a:extLst>
          </p:cNvPr>
          <p:cNvSpPr/>
          <p:nvPr/>
        </p:nvSpPr>
        <p:spPr>
          <a:xfrm>
            <a:off x="5514108" y="2850250"/>
            <a:ext cx="817419" cy="9736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EC6544-BED3-C7ED-6CAC-8C084D49B44E}"/>
              </a:ext>
            </a:extLst>
          </p:cNvPr>
          <p:cNvSpPr txBox="1"/>
          <p:nvPr/>
        </p:nvSpPr>
        <p:spPr>
          <a:xfrm>
            <a:off x="858982" y="4271619"/>
            <a:ext cx="10589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cap="all" dirty="0">
                <a:solidFill>
                  <a:srgbClr val="C00000"/>
                </a:solidFill>
              </a:rPr>
              <a:t>Verbo traduzido por “ser amargo”</a:t>
            </a:r>
            <a:r>
              <a:rPr lang="pt-BR" sz="2400" b="1" cap="all" dirty="0">
                <a:solidFill>
                  <a:srgbClr val="C00000"/>
                </a:solidFill>
                <a:sym typeface="Wingdings" panose="05000000000000000000" pitchFamily="2" charset="2"/>
              </a:rPr>
              <a:t> “cortar” ou “perfurar”</a:t>
            </a:r>
          </a:p>
          <a:p>
            <a:pPr algn="ctr"/>
            <a:endParaRPr lang="pt-BR" sz="2400" b="1" cap="all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r>
              <a:rPr lang="pt-BR" sz="2400" b="1" cap="all" dirty="0">
                <a:solidFill>
                  <a:srgbClr val="C00000"/>
                </a:solidFill>
                <a:sym typeface="Wingdings" panose="05000000000000000000" pitchFamily="2" charset="2"/>
              </a:rPr>
              <a:t>Amargura é o resultado de reagir de maneira inapropriada (não biblicamente) a uma ofensa</a:t>
            </a:r>
            <a:r>
              <a:rPr lang="pt-BR" sz="2400" b="1" cap="all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pt-BR" sz="2400" b="1" cap="al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1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2E857E-9ED5-83A3-5AE3-E724312B0907}"/>
              </a:ext>
            </a:extLst>
          </p:cNvPr>
          <p:cNvSpPr txBox="1"/>
          <p:nvPr/>
        </p:nvSpPr>
        <p:spPr>
          <a:xfrm>
            <a:off x="3756233" y="819535"/>
            <a:ext cx="4932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C00000"/>
                </a:solidFill>
              </a:rPr>
              <a:t>EVIDÊNCIAS DA AMARGURA</a:t>
            </a:r>
          </a:p>
          <a:p>
            <a:endParaRPr lang="pt-BR" sz="2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40B97A-6A0C-C439-7D34-863B3FA5E3A5}"/>
              </a:ext>
            </a:extLst>
          </p:cNvPr>
          <p:cNvSpPr txBox="1"/>
          <p:nvPr/>
        </p:nvSpPr>
        <p:spPr>
          <a:xfrm>
            <a:off x="3001983" y="1489923"/>
            <a:ext cx="644137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pt-BR" sz="2000" dirty="0"/>
              <a:t>Dificuldade em resolver conflitos;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Atos de vingança;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Afastamento;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Ataques de ira;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Sarcasmo cáustico;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Comunicação condescendente;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Criticismo;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Suspeita e desconfiança;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Intolerância;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Hipersensibilidade;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Impaciência;</a:t>
            </a:r>
          </a:p>
          <a:p>
            <a:pPr marL="285750" indent="-285750" algn="ctr">
              <a:buFontTx/>
              <a:buChar char="-"/>
            </a:pPr>
            <a:r>
              <a:rPr lang="pt-BR" sz="2000" dirty="0" err="1"/>
              <a:t>Desrepeito</a:t>
            </a:r>
            <a:r>
              <a:rPr lang="pt-BR" sz="2000" dirty="0"/>
              <a:t>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Rebelião contra autoridade;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Mal-uso da autoridade;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Depressão;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Dúvidas com respeito a salvação;</a:t>
            </a:r>
          </a:p>
          <a:p>
            <a:pPr marL="285750" indent="-285750" algn="ctr">
              <a:buFontTx/>
              <a:buChar char="-"/>
            </a:pPr>
            <a:r>
              <a:rPr lang="pt-BR" sz="2000" dirty="0"/>
              <a:t>Lembrar de uma ofensa com grande riqueza de detalhes.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FBA657-1226-127C-D945-9EA073702305}"/>
              </a:ext>
            </a:extLst>
          </p:cNvPr>
          <p:cNvSpPr txBox="1"/>
          <p:nvPr/>
        </p:nvSpPr>
        <p:spPr>
          <a:xfrm>
            <a:off x="3567053" y="0"/>
            <a:ext cx="5583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Amargura, a raiz que contamina </a:t>
            </a:r>
          </a:p>
        </p:txBody>
      </p:sp>
    </p:spTree>
    <p:extLst>
      <p:ext uri="{BB962C8B-B14F-4D97-AF65-F5344CB8AC3E}">
        <p14:creationId xmlns:p14="http://schemas.microsoft.com/office/powerpoint/2010/main" val="2060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2E857E-9ED5-83A3-5AE3-E724312B0907}"/>
              </a:ext>
            </a:extLst>
          </p:cNvPr>
          <p:cNvSpPr txBox="1"/>
          <p:nvPr/>
        </p:nvSpPr>
        <p:spPr>
          <a:xfrm>
            <a:off x="4551057" y="1071695"/>
            <a:ext cx="3089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CURA DA AMARGURA</a:t>
            </a:r>
          </a:p>
          <a:p>
            <a:endParaRPr lang="pt-BR" sz="2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40B97A-6A0C-C439-7D34-863B3FA5E3A5}"/>
              </a:ext>
            </a:extLst>
          </p:cNvPr>
          <p:cNvSpPr txBox="1"/>
          <p:nvPr/>
        </p:nvSpPr>
        <p:spPr>
          <a:xfrm>
            <a:off x="3875475" y="2031484"/>
            <a:ext cx="41359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pt-BR" sz="2000" dirty="0"/>
              <a:t>EXAMINE A SI MESMO</a:t>
            </a:r>
          </a:p>
          <a:p>
            <a:pPr algn="ctr"/>
            <a:r>
              <a:rPr lang="pt-BR" sz="2000" dirty="0" err="1"/>
              <a:t>Sl</a:t>
            </a:r>
            <a:r>
              <a:rPr lang="pt-BR" sz="2000" dirty="0"/>
              <a:t> 139.23,24</a:t>
            </a:r>
          </a:p>
          <a:p>
            <a:pPr marL="342900" indent="-342900" algn="ctr">
              <a:buAutoNum type="arabicPeriod"/>
            </a:pPr>
            <a:endParaRPr lang="pt-BR" sz="2000" dirty="0"/>
          </a:p>
          <a:p>
            <a:pPr algn="ctr"/>
            <a:r>
              <a:rPr lang="pt-BR" sz="2000" dirty="0"/>
              <a:t>2. CONFESSE</a:t>
            </a:r>
          </a:p>
          <a:p>
            <a:pPr algn="ctr"/>
            <a:r>
              <a:rPr lang="pt-BR" sz="2000" dirty="0"/>
              <a:t>1Jo 1.9; 1Co 11.31</a:t>
            </a:r>
          </a:p>
          <a:p>
            <a:pPr marL="342900" indent="-342900" algn="ctr">
              <a:buAutoNum type="arabicPeriod"/>
            </a:pPr>
            <a:endParaRPr lang="pt-BR" sz="2000" dirty="0"/>
          </a:p>
          <a:p>
            <a:pPr algn="ctr"/>
            <a:r>
              <a:rPr lang="pt-BR" sz="2000" dirty="0"/>
              <a:t>3. CONFRONTE</a:t>
            </a:r>
          </a:p>
          <a:p>
            <a:pPr algn="ctr"/>
            <a:r>
              <a:rPr lang="pt-BR" sz="2000" dirty="0" err="1"/>
              <a:t>Mt</a:t>
            </a:r>
            <a:r>
              <a:rPr lang="pt-BR" sz="2000" dirty="0"/>
              <a:t> 18.15</a:t>
            </a:r>
          </a:p>
          <a:p>
            <a:pPr marL="342900" indent="-342900" algn="ctr">
              <a:buAutoNum type="arabicPeriod"/>
            </a:pPr>
            <a:endParaRPr lang="pt-BR" sz="2000" dirty="0"/>
          </a:p>
          <a:p>
            <a:pPr algn="ctr"/>
            <a:r>
              <a:rPr lang="pt-BR" sz="2000" dirty="0"/>
              <a:t>4. FIQUE EM PAZ</a:t>
            </a:r>
          </a:p>
          <a:p>
            <a:pPr algn="ctr"/>
            <a:r>
              <a:rPr lang="pt-BR" sz="2000" dirty="0" err="1"/>
              <a:t>Rm</a:t>
            </a:r>
            <a:r>
              <a:rPr lang="pt-BR" sz="2000" dirty="0"/>
              <a:t> 12.18</a:t>
            </a:r>
          </a:p>
          <a:p>
            <a:pPr marL="342900" indent="-342900" algn="ctr">
              <a:buAutoNum type="arabicPeriod"/>
            </a:pPr>
            <a:endParaRPr lang="pt-BR" sz="2000" dirty="0"/>
          </a:p>
          <a:p>
            <a:pPr algn="ctr"/>
            <a:r>
              <a:rPr lang="pt-BR" sz="2000" dirty="0"/>
              <a:t>5. SEJA IMITADOR DE CRISTO</a:t>
            </a:r>
          </a:p>
          <a:p>
            <a:pPr algn="ctr"/>
            <a:r>
              <a:rPr lang="pt-BR" sz="2000" dirty="0" err="1"/>
              <a:t>Ef</a:t>
            </a:r>
            <a:r>
              <a:rPr lang="pt-BR" sz="2000" dirty="0"/>
              <a:t> 4.32</a:t>
            </a:r>
          </a:p>
          <a:p>
            <a:pPr marL="342900" indent="-342900" algn="ctr">
              <a:buAutoNum type="arabicPeriod"/>
            </a:pPr>
            <a:endParaRPr lang="pt-BR" sz="2000" dirty="0"/>
          </a:p>
          <a:p>
            <a:pPr marL="342900" indent="-342900" algn="ctr">
              <a:buAutoNum type="arabicPeriod"/>
            </a:pPr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E66FF7-B719-76FB-757E-A9ECE6E28A22}"/>
              </a:ext>
            </a:extLst>
          </p:cNvPr>
          <p:cNvSpPr txBox="1"/>
          <p:nvPr/>
        </p:nvSpPr>
        <p:spPr>
          <a:xfrm>
            <a:off x="3543625" y="117535"/>
            <a:ext cx="5583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Amargura, a raiz que contamina </a:t>
            </a:r>
          </a:p>
        </p:txBody>
      </p:sp>
    </p:spTree>
    <p:extLst>
      <p:ext uri="{BB962C8B-B14F-4D97-AF65-F5344CB8AC3E}">
        <p14:creationId xmlns:p14="http://schemas.microsoft.com/office/powerpoint/2010/main" val="287939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 COLO DO PAI: Meditação/Nadia Malta/TEMPO DE CONSERVAR A UNIDADE NO  VÍNCULO DA PAZ!">
            <a:extLst>
              <a:ext uri="{FF2B5EF4-FFF2-40B4-BE49-F238E27FC236}">
                <a16:creationId xmlns:a16="http://schemas.microsoft.com/office/drawing/2014/main" id="{3FEF38C8-CF54-8306-AF48-27344772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36" y="170685"/>
            <a:ext cx="6373091" cy="65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68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