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3" r:id="rId6"/>
    <p:sldId id="320" r:id="rId7"/>
    <p:sldId id="295" r:id="rId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29666-FA5A-4B1A-8377-257C09E3EA24}" v="227" dt="2025-02-05T11:02:50.435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92722" autoAdjust="0"/>
  </p:normalViewPr>
  <p:slideViewPr>
    <p:cSldViewPr snapToGrid="0">
      <p:cViewPr>
        <p:scale>
          <a:sx n="100" d="100"/>
          <a:sy n="100" d="100"/>
        </p:scale>
        <p:origin x="125" y="-581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26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e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B2F5F-49ED-40E3-A1A5-941FF827987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Marcador de Posição de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C1060-699B-414A-8D16-7630F8BDD05E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Marcador de Posição de Imagem de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392" y="493776"/>
            <a:ext cx="6389027" cy="4178808"/>
          </a:xfrm>
        </p:spPr>
        <p:txBody>
          <a:bodyPr rtlCol="0" anchor="b">
            <a:noAutofit/>
          </a:bodyPr>
          <a:lstStyle>
            <a:lvl1pPr algn="l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/>
            </a:lvl1pPr>
          </a:lstStyle>
          <a:p>
            <a:pPr rtl="0"/>
            <a:r>
              <a:rPr lang="pt-pt"/>
              <a:t>Clique para editar o estilo de TEXTO do modelo global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 rtlCol="0"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9AFC936F-8170-723C-A6D1-A8D7B87C47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34656" y="0"/>
            <a:ext cx="4654296" cy="3429000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Marcador de Posição da Imagem 3">
            <a:extLst>
              <a:ext uri="{FF2B5EF4-FFF2-40B4-BE49-F238E27FC236}">
                <a16:creationId xmlns:a16="http://schemas.microsoft.com/office/drawing/2014/main" id="{91024960-56D5-F5C3-5D87-3CBEB9F79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3429000"/>
            <a:ext cx="4654296" cy="342900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ta e 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70632"/>
            <a:ext cx="2724912" cy="3392424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E923B6E-5860-3554-77F7-17C8DF8381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14216" y="2770632"/>
            <a:ext cx="7315200" cy="3392424"/>
          </a:xfrm>
        </p:spPr>
        <p:txBody>
          <a:bodyPr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3CC8D5-8386-BA2F-F44B-2FE211C3FDC3}"/>
              </a:ext>
            </a:extLst>
          </p:cNvPr>
          <p:cNvSpPr/>
          <p:nvPr userDrawn="1"/>
        </p:nvSpPr>
        <p:spPr>
          <a:xfrm>
            <a:off x="4015451" y="2691925"/>
            <a:ext cx="7315200" cy="8102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Marcador de Posição do Rodapé 10">
            <a:extLst>
              <a:ext uri="{FF2B5EF4-FFF2-40B4-BE49-F238E27FC236}">
                <a16:creationId xmlns:a16="http://schemas.microsoft.com/office/drawing/2014/main" id="{99105B81-BB6A-A6CE-1BA4-4C00B137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a Data 9">
            <a:extLst>
              <a:ext uri="{FF2B5EF4-FFF2-40B4-BE49-F238E27FC236}">
                <a16:creationId xmlns:a16="http://schemas.microsoft.com/office/drawing/2014/main" id="{941F5AC3-7362-1179-648D-6062C75CFF0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/>
              <a:t>20XX</a:t>
            </a:r>
            <a:endParaRPr lang="en-US" dirty="0"/>
          </a:p>
        </p:txBody>
      </p:sp>
      <p:sp>
        <p:nvSpPr>
          <p:cNvPr id="8" name="Marcador de Posição do Número do Diapositivo 11">
            <a:extLst>
              <a:ext uri="{FF2B5EF4-FFF2-40B4-BE49-F238E27FC236}">
                <a16:creationId xmlns:a16="http://schemas.microsoft.com/office/drawing/2014/main" id="{9E944BE1-F27E-140F-1071-B7DA15A393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indent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  <a:defRPr sz="2000"/>
            </a:lvl2pPr>
            <a:lvl3pPr marL="28346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/>
              <a:t>DE 20XX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1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CF64393-2F7A-8740-66F1-95C9EC151E02}"/>
              </a:ext>
            </a:extLst>
          </p:cNvPr>
          <p:cNvSpPr/>
          <p:nvPr userDrawn="1"/>
        </p:nvSpPr>
        <p:spPr>
          <a:xfrm>
            <a:off x="841248" y="2221992"/>
            <a:ext cx="10515600" cy="383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21992"/>
            <a:ext cx="10515600" cy="3831336"/>
          </a:xfrm>
          <a:noFill/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1800">
                <a:solidFill>
                  <a:schemeClr val="tx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DE 20XX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C9CF62C-2747-714E-F829-A0176E230364}"/>
              </a:ext>
            </a:extLst>
          </p:cNvPr>
          <p:cNvSpPr/>
          <p:nvPr userDrawn="1"/>
        </p:nvSpPr>
        <p:spPr>
          <a:xfrm>
            <a:off x="838198" y="2129741"/>
            <a:ext cx="10515600" cy="92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9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25296"/>
            <a:ext cx="12188952" cy="3959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Marcador de Posição de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25296"/>
            <a:ext cx="3337560" cy="395128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3632" y="1444752"/>
            <a:ext cx="7781544" cy="3392424"/>
          </a:xfrm>
        </p:spPr>
        <p:txBody>
          <a:bodyPr rtlCol="0" anchor="b"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TEXTO do Modelo Global</a:t>
            </a:r>
          </a:p>
        </p:txBody>
      </p:sp>
      <p:sp>
        <p:nvSpPr>
          <p:cNvPr id="3" name="Marcador de Posição do Texto 11">
            <a:extLst>
              <a:ext uri="{FF2B5EF4-FFF2-40B4-BE49-F238E27FC236}">
                <a16:creationId xmlns:a16="http://schemas.microsoft.com/office/drawing/2014/main" id="{CBD2514F-3F04-795C-290B-E557B57E4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3632" y="5358384"/>
            <a:ext cx="7781544" cy="374904"/>
          </a:xfrm>
        </p:spPr>
        <p:txBody>
          <a:bodyPr rtlCol="0"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785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4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/>
              <a:t>Clique para editar o TEXTO do Modelo Global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cs typeface="Calibri"/>
              </a:rPr>
              <a:t>Clique para editar o estilo de texto do modelo global</a:t>
            </a:r>
          </a:p>
          <a:p>
            <a:pPr rtl="0"/>
            <a:endParaRPr lang="en-US" dirty="0">
              <a:cs typeface="Calibri"/>
            </a:endParaRP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bra de secção com três image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3639312"/>
            <a:ext cx="10488168" cy="3090672"/>
          </a:xfrm>
        </p:spPr>
        <p:txBody>
          <a:bodyPr rtlCol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sz="5400"/>
              <a:t>Clique para editar o estilo de texto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37"/>
            <a:ext cx="6080760" cy="34283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9048" y="0"/>
            <a:ext cx="3048000" cy="3429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6" name="Marcador de Posição d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3144" y="0"/>
            <a:ext cx="3044952" cy="3429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, subtítulo e trê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AAC15B2-D6B3-D582-D31F-550B4D51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763256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6089904" cy="2980944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6BF9E8A0-9731-99CA-717E-08563492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6089904" cy="15453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3256" y="637"/>
            <a:ext cx="2194560" cy="3428363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66960" y="0"/>
            <a:ext cx="2221992" cy="3429000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26" name="Marcador de Posição d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3256" y="3429000"/>
            <a:ext cx="4407408" cy="342900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2770632"/>
            <a:ext cx="4983480" cy="3639312"/>
          </a:xfrm>
        </p:spPr>
        <p:txBody>
          <a:bodyPr rtlCol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639312"/>
          </a:xfrm>
        </p:spPr>
        <p:txBody>
          <a:bodyPr rtlCol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/>
              <a:t>DE 20XX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91E375-8FC7-F526-C116-1136385785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8384" y="384048"/>
            <a:ext cx="6099048" cy="4343400"/>
          </a:xfrm>
        </p:spPr>
        <p:txBody>
          <a:bodyPr rtlCol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sz="5400"/>
              <a:t>Clique para editar o estilo de texto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1307592"/>
          </a:xfrm>
        </p:spPr>
        <p:txBody>
          <a:bodyPr rtlCol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sz="2000">
                <a:solidFill>
                  <a:schemeClr val="bg1"/>
                </a:solidFill>
                <a:cs typeface="Calibri"/>
              </a:rPr>
              <a:t>Clique para editar o estilo de texto do modelo global</a:t>
            </a:r>
          </a:p>
        </p:txBody>
      </p:sp>
      <p:sp>
        <p:nvSpPr>
          <p:cNvPr id="15" name="Marcador de Posição do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pt">
                <a:solidFill>
                  <a:schemeClr val="bg1"/>
                </a:solidFill>
              </a:rPr>
              <a:t>Texto de Rodapé de Exemplo</a:t>
            </a:r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/>
              <a:t>20XX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7BA8F8-2F7B-FDA9-6615-3FE2C52C1B99}"/>
              </a:ext>
            </a:extLst>
          </p:cNvPr>
          <p:cNvSpPr/>
          <p:nvPr userDrawn="1"/>
        </p:nvSpPr>
        <p:spPr>
          <a:xfrm>
            <a:off x="0" y="2258568"/>
            <a:ext cx="12192000" cy="4599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 rtlCol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3739896" cy="3657600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94960" y="2770632"/>
            <a:ext cx="6007608" cy="3657600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0" name="Marcador de Posição d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DE 20XX</a:t>
            </a:r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, conteúdo, du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7472"/>
            <a:ext cx="7315200" cy="3081528"/>
          </a:xfrm>
        </p:spPr>
        <p:txBody>
          <a:bodyPr rtlCol="0"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8A315E-3D77-4A9C-F6F5-4B525C5B2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66744"/>
            <a:ext cx="8650224" cy="3191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7E5C666-A348-D887-B11B-D23CF67FB8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952" y="3959352"/>
            <a:ext cx="7315200" cy="239572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>
                <a:cs typeface="Calibri"/>
              </a:rPr>
              <a:t>Clique para editar o estilo de texto do modelo global</a:t>
            </a:r>
          </a:p>
          <a:p>
            <a:pPr rtl="0"/>
            <a:endParaRPr lang="en-US" dirty="0">
              <a:cs typeface="Calibri"/>
            </a:endParaRP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50224" y="0"/>
            <a:ext cx="3547872" cy="2651760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26" name="Marcador de Posição d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50224" y="2651760"/>
            <a:ext cx="3547872" cy="420624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/>
              <a:t>DE 20XX</a:t>
            </a:r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0" r:id="rId3"/>
    <p:sldLayoutId id="2147483691" r:id="rId4"/>
    <p:sldLayoutId id="2147483692" r:id="rId5"/>
    <p:sldLayoutId id="2147483686" r:id="rId6"/>
    <p:sldLayoutId id="2147483693" r:id="rId7"/>
    <p:sldLayoutId id="2147483694" r:id="rId8"/>
    <p:sldLayoutId id="2147483695" r:id="rId9"/>
    <p:sldLayoutId id="2147483672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96" y="1813336"/>
            <a:ext cx="6389027" cy="1948565"/>
          </a:xfrm>
        </p:spPr>
        <p:txBody>
          <a:bodyPr rtlCol="0" anchor="b"/>
          <a:lstStyle/>
          <a:p>
            <a:r>
              <a:rPr lang="pt-PT" dirty="0"/>
              <a:t>Trabalho sobre backups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 rtlCol="0">
            <a:normAutofit/>
          </a:bodyPr>
          <a:lstStyle/>
          <a:p>
            <a:r>
              <a:rPr lang="pt-pt"/>
              <a:t>Lídia Maria </a:t>
            </a:r>
            <a:endParaRPr lang="pt-pt" dirty="0"/>
          </a:p>
        </p:txBody>
      </p:sp>
      <p:pic>
        <p:nvPicPr>
          <p:cNvPr id="6" name="Marcador de Posição da Imagem 5" descr="Resultado de imagem para imagem de backup">
            <a:extLst>
              <a:ext uri="{FF2B5EF4-FFF2-40B4-BE49-F238E27FC236}">
                <a16:creationId xmlns:a16="http://schemas.microsoft.com/office/drawing/2014/main" id="{4D679D51-331D-F232-6CE9-D66ED9AB09F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6832" r="6832"/>
          <a:stretch/>
        </p:blipFill>
        <p:spPr/>
      </p:pic>
      <p:pic>
        <p:nvPicPr>
          <p:cNvPr id="11" name="Marcador de Posição da Imagem 10" descr="Unlock efficiency with our list of 4 best BPM software apps.">
            <a:extLst>
              <a:ext uri="{FF2B5EF4-FFF2-40B4-BE49-F238E27FC236}">
                <a16:creationId xmlns:a16="http://schemas.microsoft.com/office/drawing/2014/main" id="{7951A907-8F6C-72FB-C4A6-B296E586C1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4841" r="4841"/>
          <a:stretch/>
        </p:blipFill>
        <p:spPr/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>
            <a:normAutofit/>
          </a:bodyPr>
          <a:lstStyle/>
          <a:p>
            <a:pPr algn="ctr"/>
            <a:r>
              <a:rPr lang="pt-pt" dirty="0"/>
              <a:t>Resumo do que é um backup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15E0A3-52A2-228E-BF17-D96227CC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ctr">
              <a:lnSpc>
                <a:spcPct val="150000"/>
              </a:lnSpc>
              <a:buFont typeface="Arial"/>
              <a:buChar char="•"/>
            </a:pPr>
            <a:r>
              <a:rPr lang="pt-PT" sz="2000" dirty="0">
                <a:ea typeface="+mn-lt"/>
                <a:cs typeface="+mn-lt"/>
              </a:rPr>
              <a:t>Introdução:</a:t>
            </a:r>
            <a:endParaRPr lang="pt-PT"/>
          </a:p>
          <a:p>
            <a:pPr marL="285750" indent="-285750" algn="ctr">
              <a:lnSpc>
                <a:spcPct val="150000"/>
              </a:lnSpc>
              <a:buFont typeface="Arial"/>
              <a:buChar char="•"/>
            </a:pPr>
            <a:r>
              <a:rPr lang="pt-PT" sz="2000" dirty="0">
                <a:ea typeface="+mn-lt"/>
                <a:cs typeface="+mn-lt"/>
              </a:rPr>
              <a:t>O backup é o processo de copiar e armazenar dados de um local para outro com o objetivo de protegê-los contra perda, corrupção ou falha do sistema.</a:t>
            </a:r>
            <a:endParaRPr lang="pt-PT" sz="2000" dirty="0"/>
          </a:p>
          <a:p>
            <a:endParaRPr lang="pt-PT" dirty="0"/>
          </a:p>
        </p:txBody>
      </p:sp>
      <p:pic>
        <p:nvPicPr>
          <p:cNvPr id="9" name="Marcador de Posição da Imagem 8" descr="The Step-by-Step Guide to Back Up Google Drive in 2023">
            <a:extLst>
              <a:ext uri="{FF2B5EF4-FFF2-40B4-BE49-F238E27FC236}">
                <a16:creationId xmlns:a16="http://schemas.microsoft.com/office/drawing/2014/main" id="{6F8B8977-5567-E5C4-6B14-0261EDA791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2656" r="22656"/>
          <a:stretch/>
        </p:blipFill>
        <p:spPr>
          <a:xfrm>
            <a:off x="5376167" y="2246778"/>
            <a:ext cx="6555638" cy="3951287"/>
          </a:xfrm>
        </p:spPr>
      </p:pic>
    </p:spTree>
    <p:extLst>
      <p:ext uri="{BB962C8B-B14F-4D97-AF65-F5344CB8AC3E}">
        <p14:creationId xmlns:p14="http://schemas.microsoft.com/office/powerpoint/2010/main" val="263973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D8A7A-E72E-7FF2-DB27-8621BEE7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39312"/>
            <a:ext cx="10488168" cy="3090672"/>
          </a:xfrm>
        </p:spPr>
        <p:txBody>
          <a:bodyPr rtlCol="0"/>
          <a:lstStyle/>
          <a:p>
            <a:pPr algn="ctr"/>
            <a:r>
              <a:rPr lang="pt-pt" sz="4000" dirty="0"/>
              <a:t>Que tipos de backups existem</a:t>
            </a:r>
          </a:p>
        </p:txBody>
      </p:sp>
      <p:pic>
        <p:nvPicPr>
          <p:cNvPr id="12" name="Imagem 11" descr="Dia Mundial do Backup: Qual a real importância do backup? - O Cara do TI">
            <a:extLst>
              <a:ext uri="{FF2B5EF4-FFF2-40B4-BE49-F238E27FC236}">
                <a16:creationId xmlns:a16="http://schemas.microsoft.com/office/drawing/2014/main" id="{0CB1FAC6-79DA-A5B8-1B23-CE42703E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23" y="127917"/>
            <a:ext cx="9814930" cy="37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384" y="653535"/>
            <a:ext cx="6099048" cy="1053791"/>
          </a:xfrm>
        </p:spPr>
        <p:txBody>
          <a:bodyPr rtlCol="0" anchor="b"/>
          <a:lstStyle/>
          <a:p>
            <a:pPr algn="ctr" rtl="0"/>
            <a:r>
              <a:rPr lang="pt-pt" dirty="0"/>
              <a:t>Conclusão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12" y="2886573"/>
            <a:ext cx="6096000" cy="1307592"/>
          </a:xfrm>
        </p:spPr>
        <p:txBody>
          <a:bodyPr rtlCol="0" anchor="t">
            <a:normAutofit fontScale="62500" lnSpcReduction="20000"/>
          </a:bodyPr>
          <a:lstStyle/>
          <a:p>
            <a:r>
              <a:rPr lang="pt-pt" dirty="0">
                <a:ea typeface="+mn-lt"/>
                <a:cs typeface="+mn-lt"/>
              </a:rPr>
              <a:t> </a:t>
            </a:r>
            <a:r>
              <a:rPr lang="pt-pt" sz="2400" b="1" dirty="0">
                <a:ea typeface="+mn-lt"/>
                <a:cs typeface="+mn-lt"/>
              </a:rPr>
              <a:t>backup</a:t>
            </a:r>
            <a:r>
              <a:rPr lang="pt-pt" sz="2400" dirty="0">
                <a:ea typeface="+mn-lt"/>
                <a:cs typeface="+mn-lt"/>
              </a:rPr>
              <a:t> é o processo de copiar e armazenar dados para protegê-los contra perda ou falha do sistema. Existem diferentes tipos, como backup completo, incremental e diferencial, cada um com suas próprias vantagens e aplicações. A realização regular de backups é essencial para garantir a segurança e a recuperação dos dados em caso de problemas</a:t>
            </a:r>
            <a:endParaRPr lang="pt-pt" sz="2400"/>
          </a:p>
        </p:txBody>
      </p:sp>
      <p:pic>
        <p:nvPicPr>
          <p:cNvPr id="4" name="Marcador de Posição da Imagem 3" descr="Definição">
            <a:extLst>
              <a:ext uri="{FF2B5EF4-FFF2-40B4-BE49-F238E27FC236}">
                <a16:creationId xmlns:a16="http://schemas.microsoft.com/office/drawing/2014/main" id="{A1E6CD14-C2C1-B818-70D8-FC90A89E04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920" r="23920"/>
          <a:stretch/>
        </p:blipFill>
        <p:spPr/>
      </p:pic>
    </p:spTree>
    <p:extLst>
      <p:ext uri="{BB962C8B-B14F-4D97-AF65-F5344CB8AC3E}">
        <p14:creationId xmlns:p14="http://schemas.microsoft.com/office/powerpoint/2010/main" val="16400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theme/theme1.xml><?xml version="1.0" encoding="utf-8"?>
<a:theme xmlns:a="http://schemas.openxmlformats.org/drawingml/2006/main" name="Marcador de Posição do Texto 4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201103_win32_CP_v3" id="{25EBCE8A-6A42-434B-A3B3-187E1DD25CFC}" vid="{39E32D66-C006-4DAC-BD55-FAF165005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D4C1A2-2B2B-48A1-9ECA-17D85E207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Ecrã Panorâmico</PresentationFormat>
  <Paragraphs>124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Marcador de Posição do Texto 4</vt:lpstr>
      <vt:lpstr>Trabalho sobre backups</vt:lpstr>
      <vt:lpstr>Resumo do que é um backup</vt:lpstr>
      <vt:lpstr>Que tipos de backups existem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115</cp:revision>
  <dcterms:created xsi:type="dcterms:W3CDTF">2025-02-05T10:25:12Z</dcterms:created>
  <dcterms:modified xsi:type="dcterms:W3CDTF">2025-02-05T11:03:44Z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