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5" r:id="rId4"/>
  </p:sldMasterIdLst>
  <p:notesMasterIdLst>
    <p:notesMasterId r:id="rId37"/>
  </p:notesMasterIdLst>
  <p:sldIdLst>
    <p:sldId id="256" r:id="rId5"/>
    <p:sldId id="257" r:id="rId6"/>
    <p:sldId id="258" r:id="rId7"/>
    <p:sldId id="259" r:id="rId8"/>
    <p:sldId id="260" r:id="rId9"/>
    <p:sldId id="276" r:id="rId10"/>
    <p:sldId id="277" r:id="rId11"/>
    <p:sldId id="278" r:id="rId12"/>
    <p:sldId id="279" r:id="rId13"/>
    <p:sldId id="280" r:id="rId14"/>
    <p:sldId id="283" r:id="rId15"/>
    <p:sldId id="281" r:id="rId16"/>
    <p:sldId id="282" r:id="rId17"/>
    <p:sldId id="284" r:id="rId18"/>
    <p:sldId id="285" r:id="rId19"/>
    <p:sldId id="286" r:id="rId20"/>
    <p:sldId id="287" r:id="rId21"/>
    <p:sldId id="261" r:id="rId22"/>
    <p:sldId id="288" r:id="rId23"/>
    <p:sldId id="266" r:id="rId24"/>
    <p:sldId id="267" r:id="rId25"/>
    <p:sldId id="268" r:id="rId26"/>
    <p:sldId id="289" r:id="rId27"/>
    <p:sldId id="290" r:id="rId28"/>
    <p:sldId id="291" r:id="rId29"/>
    <p:sldId id="292" r:id="rId30"/>
    <p:sldId id="293" r:id="rId31"/>
    <p:sldId id="294" r:id="rId32"/>
    <p:sldId id="295" r:id="rId33"/>
    <p:sldId id="270" r:id="rId34"/>
    <p:sldId id="272" r:id="rId35"/>
    <p:sldId id="273" r:id="rId36"/>
  </p:sldIdLst>
  <p:sldSz cx="12192000" cy="6858000"/>
  <p:notesSz cx="6858000" cy="1857375"/>
  <p:custDataLst>
    <p:tags r:id="rId3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CFD7C8-57BF-BC75-A4DB-987CB941260D}" v="1641" dt="2025-03-25T20:32:34.344"/>
    <p1510:client id="{F3235584-01DE-C0CC-5956-E87B62692AB6}" v="956" dt="2025-03-24T15:06:46.91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744"/>
        <p:guide pos="28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commentAuthors" Target="commentAuthor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gs" Target="tags/tag1.xml"/><Relationship Id="rId20" Type="http://schemas.openxmlformats.org/officeDocument/2006/relationships/slide" Target="slides/slide16.xml"/><Relationship Id="rId41"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8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1"/>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0T05:40:55.09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‹Nº›</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3/25/2025</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133528243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3/25/2025</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2931832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3/25/2025</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98070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3/25/2025</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404958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3/25/2025</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907237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3/25/2025</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77595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3/25/2025</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1798654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3/25/2025</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309038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3/25/2025</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832463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3/25/2025</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4253771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3/25/2025</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‹Nº›</a:t>
            </a:fld>
            <a:endParaRPr lang="en-US"/>
          </a:p>
        </p:txBody>
      </p:sp>
    </p:spTree>
    <p:extLst>
      <p:ext uri="{BB962C8B-B14F-4D97-AF65-F5344CB8AC3E}">
        <p14:creationId xmlns:p14="http://schemas.microsoft.com/office/powerpoint/2010/main" val="2098599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3/25/2025</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‹Nº›</a:t>
            </a:fld>
            <a:endParaRPr lang="en-US"/>
          </a:p>
        </p:txBody>
      </p:sp>
    </p:spTree>
    <p:extLst>
      <p:ext uri="{BB962C8B-B14F-4D97-AF65-F5344CB8AC3E}">
        <p14:creationId xmlns:p14="http://schemas.microsoft.com/office/powerpoint/2010/main" val="2640882953"/>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customXml" Target="../ink/ink8.xml"/><Relationship Id="rId3" Type="http://schemas.openxmlformats.org/officeDocument/2006/relationships/image" Target="../media/image1.png"/><Relationship Id="rId7" Type="http://schemas.openxmlformats.org/officeDocument/2006/relationships/customXml" Target="../ink/ink3.xml"/><Relationship Id="rId12"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customXml" Target="../ink/ink2.xml"/><Relationship Id="rId11" Type="http://schemas.openxmlformats.org/officeDocument/2006/relationships/customXml" Target="../ink/ink6.xml"/><Relationship Id="rId5" Type="http://schemas.openxmlformats.org/officeDocument/2006/relationships/image" Target="../media/image2.png"/><Relationship Id="rId10" Type="http://schemas.openxmlformats.org/officeDocument/2006/relationships/customXml" Target="../ink/ink5.xml"/><Relationship Id="rId4" Type="http://schemas.openxmlformats.org/officeDocument/2006/relationships/customXml" Target="../ink/ink1.xml"/><Relationship Id="rId9" Type="http://schemas.openxmlformats.org/officeDocument/2006/relationships/image" Target="../media/image3.png"/><Relationship Id="rId14" Type="http://schemas.openxmlformats.org/officeDocument/2006/relationships/customXml" Target="../ink/ink9.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LidiaVlaicu/testrepo/blob/main/spacex-dash-app.py" TargetMode="External"/><Relationship Id="rId2" Type="http://schemas.openxmlformats.org/officeDocument/2006/relationships/slideLayout" Target="../slideLayouts/slideLayout4.xml"/><Relationship Id="rId1" Type="http://schemas.openxmlformats.org/officeDocument/2006/relationships/tags" Target="../tags/tag8.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s://en.wikipedia.org/w/index.php?title=List_of_Falcon_9_and_Falcon_Heavy_launches&amp;oldid=1027686922"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609741" y="920522"/>
            <a:ext cx="10964254" cy="2387600"/>
          </a:xfrm>
          <a:noFill/>
        </p:spPr>
        <p:txBody>
          <a:bodyPr/>
          <a:lstStyle/>
          <a:p>
            <a:r>
              <a:rPr lang="en-US" dirty="0">
                <a:latin typeface="IBM Plex Sans SemiBold"/>
                <a:ea typeface="Source Sans Pro"/>
              </a:rPr>
              <a:t>SpaceX Falcon 9 first stage landing prediction</a:t>
            </a:r>
            <a:endParaRPr lang="en-US" dirty="0">
              <a:ea typeface="Source Sans Pro"/>
            </a:endParaRP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1524142" y="3731247"/>
            <a:ext cx="9135454" cy="1655762"/>
          </a:xfrm>
          <a:noFill/>
        </p:spPr>
        <p:txBody>
          <a:bodyPr vert="horz" lIns="91440" tIns="45720" rIns="91440" bIns="45720" rtlCol="0" anchor="t">
            <a:normAutofit/>
          </a:bodyPr>
          <a:lstStyle/>
          <a:p>
            <a:r>
              <a:rPr lang="en-US" dirty="0">
                <a:latin typeface="IBM Plex Sans"/>
              </a:rPr>
              <a:t>Lidia Danilov,</a:t>
            </a:r>
            <a:endParaRPr lang="en-US" dirty="0"/>
          </a:p>
          <a:p>
            <a:r>
              <a:rPr lang="en-US">
                <a:latin typeface="IBM Plex Sans"/>
              </a:rPr>
              <a:t>23.03.2025</a:t>
            </a:r>
            <a:endParaRPr lang="en-US"/>
          </a:p>
        </p:txBody>
      </p:sp>
    </p:spTree>
    <p:custDataLst>
      <p:tags r:id="rId1"/>
    </p:custDataLst>
    <p:extLst>
      <p:ext uri="{BB962C8B-B14F-4D97-AF65-F5344CB8AC3E}">
        <p14:creationId xmlns:p14="http://schemas.microsoft.com/office/powerpoint/2010/main" val="4009730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1F98E-F732-E6D6-6812-13602BF3D710}"/>
              </a:ext>
            </a:extLst>
          </p:cNvPr>
          <p:cNvSpPr>
            <a:spLocks noGrp="1"/>
          </p:cNvSpPr>
          <p:nvPr>
            <p:ph type="title"/>
          </p:nvPr>
        </p:nvSpPr>
        <p:spPr>
          <a:xfrm>
            <a:off x="871108" y="138390"/>
            <a:ext cx="10449784" cy="1265928"/>
          </a:xfrm>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(2) - Pandas and </a:t>
            </a:r>
            <a:r>
              <a:rPr lang="es-ES" dirty="0" err="1">
                <a:solidFill>
                  <a:schemeClr val="tx1"/>
                </a:solidFill>
                <a:ea typeface="+mj-lt"/>
                <a:cs typeface="+mj-lt"/>
              </a:rPr>
              <a:t>Matplotlib</a:t>
            </a:r>
            <a:endParaRPr lang="es-ES" dirty="0" err="1">
              <a:solidFill>
                <a:schemeClr val="tx1"/>
              </a:solidFill>
            </a:endParaRPr>
          </a:p>
        </p:txBody>
      </p:sp>
      <p:sp>
        <p:nvSpPr>
          <p:cNvPr id="3" name="Marcador de contenido 2">
            <a:extLst>
              <a:ext uri="{FF2B5EF4-FFF2-40B4-BE49-F238E27FC236}">
                <a16:creationId xmlns:a16="http://schemas.microsoft.com/office/drawing/2014/main" id="{0F385603-ED29-D775-79DE-546148CAF09B}"/>
              </a:ext>
            </a:extLst>
          </p:cNvPr>
          <p:cNvSpPr>
            <a:spLocks noGrp="1"/>
          </p:cNvSpPr>
          <p:nvPr>
            <p:ph idx="1"/>
          </p:nvPr>
        </p:nvSpPr>
        <p:spPr>
          <a:xfrm>
            <a:off x="868644" y="1570418"/>
            <a:ext cx="10451628" cy="4491385"/>
          </a:xfrm>
        </p:spPr>
        <p:txBody>
          <a:bodyPr vert="horz" lIns="91440" tIns="45720" rIns="91440" bIns="45720" rtlCol="0" anchor="t">
            <a:normAutofit/>
          </a:bodyPr>
          <a:lstStyle/>
          <a:p>
            <a:pPr>
              <a:lnSpc>
                <a:spcPct val="90000"/>
              </a:lnSpc>
            </a:pPr>
            <a:r>
              <a:rPr lang="en-US" dirty="0">
                <a:solidFill>
                  <a:srgbClr val="000000"/>
                </a:solidFill>
                <a:latin typeface="Times New Roman"/>
                <a:ea typeface="+mn-lt"/>
                <a:cs typeface="+mn-lt"/>
              </a:rPr>
              <a:t>Using </a:t>
            </a:r>
            <a:r>
              <a:rPr lang="en-US" b="1" dirty="0">
                <a:solidFill>
                  <a:srgbClr val="000000"/>
                </a:solidFill>
                <a:latin typeface="Times New Roman"/>
                <a:ea typeface="+mn-lt"/>
                <a:cs typeface="+mn-lt"/>
              </a:rPr>
              <a:t>Pandas</a:t>
            </a:r>
            <a:r>
              <a:rPr lang="en-US" dirty="0">
                <a:solidFill>
                  <a:srgbClr val="000000"/>
                </a:solidFill>
                <a:latin typeface="Times New Roman"/>
                <a:ea typeface="+mn-lt"/>
                <a:cs typeface="+mn-lt"/>
              </a:rPr>
              <a:t> for data manipulation and </a:t>
            </a:r>
            <a:r>
              <a:rPr lang="en-US" b="1" dirty="0">
                <a:solidFill>
                  <a:srgbClr val="000000"/>
                </a:solidFill>
                <a:latin typeface="Times New Roman"/>
                <a:ea typeface="+mn-lt"/>
                <a:cs typeface="+mn-lt"/>
              </a:rPr>
              <a:t>Matplotlib</a:t>
            </a:r>
            <a:r>
              <a:rPr lang="en-US" dirty="0">
                <a:solidFill>
                  <a:srgbClr val="000000"/>
                </a:solidFill>
                <a:latin typeface="Times New Roman"/>
                <a:ea typeface="+mn-lt"/>
                <a:cs typeface="+mn-lt"/>
              </a:rPr>
              <a:t> for visualization, some patterns that influence launch success were revealed.</a:t>
            </a:r>
            <a:endParaRPr lang="es-ES">
              <a:solidFill>
                <a:srgbClr val="35403A"/>
              </a:solidFill>
              <a:latin typeface="Times New Roman"/>
              <a:ea typeface="+mn-lt"/>
              <a:cs typeface="+mn-lt"/>
            </a:endParaRPr>
          </a:p>
          <a:p>
            <a:pPr marL="0" indent="0">
              <a:buNone/>
            </a:pPr>
            <a:r>
              <a:rPr lang="en-US" b="1" dirty="0">
                <a:solidFill>
                  <a:schemeClr val="tx1"/>
                </a:solidFill>
                <a:latin typeface="Times New Roman"/>
                <a:cs typeface="Times New Roman"/>
              </a:rPr>
              <a:t>1. Flight Numbers and Launch Sites: Identifying Trends</a:t>
            </a:r>
            <a:endParaRPr lang="en-US">
              <a:solidFill>
                <a:schemeClr val="tx1"/>
              </a:solidFill>
              <a:latin typeface="Times New Roman"/>
              <a:cs typeface="Times New Roman"/>
            </a:endParaRPr>
          </a:p>
          <a:p>
            <a:r>
              <a:rPr lang="en-US" dirty="0">
                <a:solidFill>
                  <a:srgbClr val="000000"/>
                </a:solidFill>
                <a:latin typeface="Times New Roman"/>
                <a:ea typeface="+mn-lt"/>
                <a:cs typeface="+mn-lt"/>
              </a:rPr>
              <a:t>The first visualization examined the relationship between </a:t>
            </a:r>
            <a:r>
              <a:rPr lang="en-US" b="1" dirty="0">
                <a:solidFill>
                  <a:srgbClr val="000000"/>
                </a:solidFill>
                <a:latin typeface="Times New Roman"/>
                <a:ea typeface="+mn-lt"/>
                <a:cs typeface="+mn-lt"/>
              </a:rPr>
              <a:t>Flight Number and Launch Site</a:t>
            </a:r>
            <a:r>
              <a:rPr lang="en-US" dirty="0">
                <a:solidFill>
                  <a:srgbClr val="000000"/>
                </a:solidFill>
                <a:latin typeface="Times New Roman"/>
                <a:ea typeface="+mn-lt"/>
                <a:cs typeface="+mn-lt"/>
              </a:rPr>
              <a:t>. Plotting this helps us understand which sites handled the most launches and how frequently they were used. I observed that CCAFS SLC 40 and KSC LC 39A had the highest flight numbers: </a:t>
            </a:r>
            <a:endParaRPr lang="en-US" dirty="0">
              <a:latin typeface="Times New Roman"/>
            </a:endParaRPr>
          </a:p>
          <a:p>
            <a:pPr>
              <a:lnSpc>
                <a:spcPct val="90000"/>
              </a:lnSpc>
            </a:pPr>
            <a:endParaRPr lang="en-US" sz="2400" dirty="0">
              <a:solidFill>
                <a:srgbClr val="000000"/>
              </a:solidFill>
            </a:endParaRPr>
          </a:p>
        </p:txBody>
      </p:sp>
      <p:sp>
        <p:nvSpPr>
          <p:cNvPr id="4" name="Marcador de fecha 3">
            <a:extLst>
              <a:ext uri="{FF2B5EF4-FFF2-40B4-BE49-F238E27FC236}">
                <a16:creationId xmlns:a16="http://schemas.microsoft.com/office/drawing/2014/main" id="{AACE73C6-AF9A-F078-3F09-B3B8AECCFEF5}"/>
              </a:ext>
            </a:extLst>
          </p:cNvPr>
          <p:cNvSpPr>
            <a:spLocks noGrp="1"/>
          </p:cNvSpPr>
          <p:nvPr>
            <p:ph type="dt" sz="half" idx="10"/>
          </p:nvPr>
        </p:nvSpPr>
        <p:spPr/>
        <p:txBody>
          <a:bodyPr/>
          <a:lstStyle/>
          <a:p>
            <a:fld id="{4FA98D29-7DEC-4F57-B887-04ACB3CCB732}" type="datetime1">
              <a:t>25/03/2025</a:t>
            </a:fld>
            <a:endParaRPr lang="en-US"/>
          </a:p>
        </p:txBody>
      </p:sp>
      <p:sp>
        <p:nvSpPr>
          <p:cNvPr id="5" name="Marcador de pie de página 4">
            <a:extLst>
              <a:ext uri="{FF2B5EF4-FFF2-40B4-BE49-F238E27FC236}">
                <a16:creationId xmlns:a16="http://schemas.microsoft.com/office/drawing/2014/main" id="{41672908-2E02-0FA3-7256-4BAF6A3665FD}"/>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1CB41281-EB6A-CCE6-C6A5-D92BD4A9C542}"/>
              </a:ext>
            </a:extLst>
          </p:cNvPr>
          <p:cNvSpPr>
            <a:spLocks noGrp="1"/>
          </p:cNvSpPr>
          <p:nvPr>
            <p:ph type="sldNum" sz="quarter" idx="12"/>
          </p:nvPr>
        </p:nvSpPr>
        <p:spPr/>
        <p:txBody>
          <a:bodyPr/>
          <a:lstStyle/>
          <a:p>
            <a:fld id="{5E4DE196-8A13-4FF7-A07E-102851959EAB}" type="slidenum">
              <a:rPr lang="en-US" dirty="0"/>
              <a:t>10</a:t>
            </a:fld>
            <a:endParaRPr lang="en-US"/>
          </a:p>
        </p:txBody>
      </p:sp>
      <p:pic>
        <p:nvPicPr>
          <p:cNvPr id="8" name="Marcador de contenido 6" descr="Gráfico, Gráfico de dispersión&#10;&#10;El contenido generado por inteligencia artificial puede ser incorrecto.">
            <a:extLst>
              <a:ext uri="{FF2B5EF4-FFF2-40B4-BE49-F238E27FC236}">
                <a16:creationId xmlns:a16="http://schemas.microsoft.com/office/drawing/2014/main" id="{F2D2360A-951C-1C07-1CA7-31B2BEAAF3F0}"/>
              </a:ext>
            </a:extLst>
          </p:cNvPr>
          <p:cNvPicPr>
            <a:picLocks noChangeAspect="1"/>
          </p:cNvPicPr>
          <p:nvPr/>
        </p:nvPicPr>
        <p:blipFill>
          <a:blip r:embed="rId2"/>
          <a:stretch>
            <a:fillRect/>
          </a:stretch>
        </p:blipFill>
        <p:spPr>
          <a:xfrm>
            <a:off x="4419902" y="3535091"/>
            <a:ext cx="3339932" cy="2820493"/>
          </a:xfrm>
          <a:prstGeom prst="rect">
            <a:avLst/>
          </a:prstGeom>
        </p:spPr>
      </p:pic>
    </p:spTree>
    <p:extLst>
      <p:ext uri="{BB962C8B-B14F-4D97-AF65-F5344CB8AC3E}">
        <p14:creationId xmlns:p14="http://schemas.microsoft.com/office/powerpoint/2010/main" val="1731843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fecha 3">
            <a:extLst>
              <a:ext uri="{FF2B5EF4-FFF2-40B4-BE49-F238E27FC236}">
                <a16:creationId xmlns:a16="http://schemas.microsoft.com/office/drawing/2014/main" id="{51537907-BC22-798D-61EC-3330625E88E2}"/>
              </a:ext>
            </a:extLst>
          </p:cNvPr>
          <p:cNvSpPr>
            <a:spLocks noGrp="1"/>
          </p:cNvSpPr>
          <p:nvPr>
            <p:ph type="dt" sz="half" idx="10"/>
          </p:nvPr>
        </p:nvSpPr>
        <p:spPr/>
        <p:txBody>
          <a:bodyPr/>
          <a:lstStyle/>
          <a:p>
            <a:fld id="{887602F5-9025-4EFF-A280-C72D70681747}" type="datetime1">
              <a:t>25/03/2025</a:t>
            </a:fld>
            <a:endParaRPr lang="en-US"/>
          </a:p>
        </p:txBody>
      </p:sp>
      <p:sp>
        <p:nvSpPr>
          <p:cNvPr id="5" name="Marcador de pie de página 4">
            <a:extLst>
              <a:ext uri="{FF2B5EF4-FFF2-40B4-BE49-F238E27FC236}">
                <a16:creationId xmlns:a16="http://schemas.microsoft.com/office/drawing/2014/main" id="{02A205D8-9611-B52C-54E8-4A0FFE3F6C57}"/>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49009D0F-5E5F-7072-57D1-584ECECAE24E}"/>
              </a:ext>
            </a:extLst>
          </p:cNvPr>
          <p:cNvSpPr>
            <a:spLocks noGrp="1"/>
          </p:cNvSpPr>
          <p:nvPr>
            <p:ph type="sldNum" sz="quarter" idx="12"/>
          </p:nvPr>
        </p:nvSpPr>
        <p:spPr/>
        <p:txBody>
          <a:bodyPr/>
          <a:lstStyle/>
          <a:p>
            <a:fld id="{5E4DE196-8A13-4FF7-A07E-102851959EAB}" type="slidenum">
              <a:rPr lang="en-US" dirty="0"/>
              <a:t>11</a:t>
            </a:fld>
            <a:endParaRPr lang="en-US"/>
          </a:p>
        </p:txBody>
      </p:sp>
      <p:sp>
        <p:nvSpPr>
          <p:cNvPr id="9" name="Marcador de contenido 8">
            <a:extLst>
              <a:ext uri="{FF2B5EF4-FFF2-40B4-BE49-F238E27FC236}">
                <a16:creationId xmlns:a16="http://schemas.microsoft.com/office/drawing/2014/main" id="{99ADF89B-B3E8-4272-038F-D9FCBEBB4EF8}"/>
              </a:ext>
            </a:extLst>
          </p:cNvPr>
          <p:cNvSpPr>
            <a:spLocks noGrp="1"/>
          </p:cNvSpPr>
          <p:nvPr>
            <p:ph idx="1"/>
          </p:nvPr>
        </p:nvSpPr>
        <p:spPr>
          <a:xfrm>
            <a:off x="877824" y="1717310"/>
            <a:ext cx="10442448" cy="4922879"/>
          </a:xfrm>
        </p:spPr>
        <p:txBody>
          <a:bodyPr vert="horz" lIns="91440" tIns="45720" rIns="91440" bIns="45720" rtlCol="0" anchor="t">
            <a:normAutofit/>
          </a:bodyPr>
          <a:lstStyle/>
          <a:p>
            <a:pPr marL="0" indent="0">
              <a:buNone/>
            </a:pPr>
            <a:r>
              <a:rPr lang="es-ES" b="1" dirty="0">
                <a:solidFill>
                  <a:schemeClr val="tx1"/>
                </a:solidFill>
                <a:latin typeface="Times New Roman"/>
                <a:cs typeface="Times New Roman"/>
              </a:rPr>
              <a:t>2. </a:t>
            </a:r>
            <a:r>
              <a:rPr lang="es-ES" b="1" err="1">
                <a:solidFill>
                  <a:schemeClr val="tx1"/>
                </a:solidFill>
                <a:latin typeface="Times New Roman"/>
                <a:cs typeface="Times New Roman"/>
              </a:rPr>
              <a:t>Payload</a:t>
            </a:r>
            <a:r>
              <a:rPr lang="es-ES" b="1" dirty="0">
                <a:solidFill>
                  <a:schemeClr val="tx1"/>
                </a:solidFill>
                <a:latin typeface="Times New Roman"/>
                <a:cs typeface="Times New Roman"/>
              </a:rPr>
              <a:t> </a:t>
            </a:r>
            <a:r>
              <a:rPr lang="es-ES" b="1" err="1">
                <a:solidFill>
                  <a:schemeClr val="tx1"/>
                </a:solidFill>
                <a:latin typeface="Times New Roman"/>
                <a:cs typeface="Times New Roman"/>
              </a:rPr>
              <a:t>Mass</a:t>
            </a:r>
            <a:r>
              <a:rPr lang="es-ES" b="1" dirty="0">
                <a:solidFill>
                  <a:schemeClr val="tx1"/>
                </a:solidFill>
                <a:latin typeface="Times New Roman"/>
                <a:cs typeface="Times New Roman"/>
              </a:rPr>
              <a:t> vs. </a:t>
            </a:r>
            <a:r>
              <a:rPr lang="es-ES" b="1" err="1">
                <a:solidFill>
                  <a:schemeClr val="tx1"/>
                </a:solidFill>
                <a:latin typeface="Times New Roman"/>
                <a:cs typeface="Times New Roman"/>
              </a:rPr>
              <a:t>Launch</a:t>
            </a:r>
            <a:r>
              <a:rPr lang="es-ES" b="1" dirty="0">
                <a:solidFill>
                  <a:schemeClr val="tx1"/>
                </a:solidFill>
                <a:latin typeface="Times New Roman"/>
                <a:cs typeface="Times New Roman"/>
              </a:rPr>
              <a:t> Site: </a:t>
            </a:r>
            <a:r>
              <a:rPr lang="es-ES" b="1" err="1">
                <a:solidFill>
                  <a:schemeClr val="tx1"/>
                </a:solidFill>
                <a:latin typeface="Times New Roman"/>
                <a:cs typeface="Times New Roman"/>
              </a:rPr>
              <a:t>Analyzing</a:t>
            </a:r>
            <a:r>
              <a:rPr lang="es-ES" b="1" dirty="0">
                <a:solidFill>
                  <a:schemeClr val="tx1"/>
                </a:solidFill>
                <a:latin typeface="Times New Roman"/>
                <a:cs typeface="Times New Roman"/>
              </a:rPr>
              <a:t> </a:t>
            </a:r>
            <a:r>
              <a:rPr lang="es-ES" b="1" err="1">
                <a:solidFill>
                  <a:schemeClr val="tx1"/>
                </a:solidFill>
                <a:latin typeface="Times New Roman"/>
                <a:cs typeface="Times New Roman"/>
              </a:rPr>
              <a:t>Capacity</a:t>
            </a:r>
            <a:endParaRPr lang="es-ES">
              <a:solidFill>
                <a:schemeClr val="tx1"/>
              </a:solidFill>
              <a:latin typeface="Times New Roman"/>
              <a:cs typeface="Times New Roman"/>
            </a:endParaRPr>
          </a:p>
          <a:p>
            <a:r>
              <a:rPr lang="es-ES" dirty="0">
                <a:solidFill>
                  <a:schemeClr val="tx1"/>
                </a:solidFill>
                <a:latin typeface="Times New Roman"/>
                <a:ea typeface="+mn-lt"/>
                <a:cs typeface="+mn-lt"/>
              </a:rPr>
              <a:t>Next, I </a:t>
            </a:r>
            <a:r>
              <a:rPr lang="es-ES" dirty="0" err="1">
                <a:solidFill>
                  <a:schemeClr val="tx1"/>
                </a:solidFill>
                <a:latin typeface="Times New Roman"/>
                <a:ea typeface="+mn-lt"/>
                <a:cs typeface="+mn-lt"/>
              </a:rPr>
              <a:t>explored</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b="1" dirty="0" err="1">
                <a:solidFill>
                  <a:schemeClr val="tx1"/>
                </a:solidFill>
                <a:latin typeface="Times New Roman"/>
                <a:ea typeface="+mn-lt"/>
                <a:cs typeface="+mn-lt"/>
              </a:rPr>
              <a:t>Payload</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Mass</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for</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each</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Launch</a:t>
            </a:r>
            <a:r>
              <a:rPr lang="es-ES" b="1" dirty="0">
                <a:solidFill>
                  <a:schemeClr val="tx1"/>
                </a:solidFill>
                <a:latin typeface="Times New Roman"/>
                <a:ea typeface="+mn-lt"/>
                <a:cs typeface="+mn-lt"/>
              </a:rPr>
              <a:t> Site</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to</a:t>
            </a:r>
            <a:r>
              <a:rPr lang="es-ES" dirty="0">
                <a:solidFill>
                  <a:schemeClr val="tx1"/>
                </a:solidFill>
                <a:latin typeface="Times New Roman"/>
                <a:ea typeface="+mn-lt"/>
                <a:cs typeface="+mn-lt"/>
              </a:rPr>
              <a:t> determine </a:t>
            </a:r>
            <a:r>
              <a:rPr lang="es-ES" dirty="0" err="1">
                <a:solidFill>
                  <a:schemeClr val="tx1"/>
                </a:solidFill>
                <a:latin typeface="Times New Roman"/>
                <a:ea typeface="+mn-lt"/>
                <a:cs typeface="+mn-lt"/>
              </a:rPr>
              <a:t>how</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different</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locations</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handled</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varying</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payload</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capacities</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visualization</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revealed</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that</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some</a:t>
            </a:r>
            <a:r>
              <a:rPr lang="es-ES" dirty="0">
                <a:solidFill>
                  <a:schemeClr val="tx1"/>
                </a:solidFill>
                <a:latin typeface="Times New Roman"/>
                <a:ea typeface="+mn-lt"/>
                <a:cs typeface="+mn-lt"/>
              </a:rPr>
              <a:t> sites </a:t>
            </a:r>
            <a:r>
              <a:rPr lang="es-ES" dirty="0" err="1">
                <a:solidFill>
                  <a:schemeClr val="tx1"/>
                </a:solidFill>
                <a:latin typeface="Times New Roman"/>
                <a:ea typeface="+mn-lt"/>
                <a:cs typeface="+mn-lt"/>
              </a:rPr>
              <a:t>specialized</a:t>
            </a:r>
            <a:r>
              <a:rPr lang="es-ES" dirty="0">
                <a:solidFill>
                  <a:schemeClr val="tx1"/>
                </a:solidFill>
                <a:latin typeface="Times New Roman"/>
                <a:ea typeface="+mn-lt"/>
                <a:cs typeface="+mn-lt"/>
              </a:rPr>
              <a:t> in </a:t>
            </a:r>
            <a:r>
              <a:rPr lang="es-ES" dirty="0" err="1">
                <a:solidFill>
                  <a:schemeClr val="tx1"/>
                </a:solidFill>
                <a:latin typeface="Times New Roman"/>
                <a:ea typeface="+mn-lt"/>
                <a:cs typeface="+mn-lt"/>
              </a:rPr>
              <a:t>handling</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heavier</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payloads</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talking</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again</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about</a:t>
            </a:r>
            <a:r>
              <a:rPr lang="es-ES" dirty="0">
                <a:solidFill>
                  <a:schemeClr val="tx1"/>
                </a:solidFill>
                <a:latin typeface="Times New Roman"/>
                <a:ea typeface="+mn-lt"/>
                <a:cs typeface="+mn-lt"/>
              </a:rPr>
              <a:t> </a:t>
            </a:r>
            <a:r>
              <a:rPr lang="en-US" dirty="0">
                <a:solidFill>
                  <a:schemeClr val="tx1"/>
                </a:solidFill>
                <a:latin typeface="Times New Roman"/>
                <a:ea typeface="+mn-lt"/>
                <a:cs typeface="Times New Roman"/>
              </a:rPr>
              <a:t>CCAFS SLC 40 and KSC LC 39A:</a:t>
            </a:r>
            <a:endParaRPr lang="es-ES" dirty="0">
              <a:solidFill>
                <a:schemeClr val="tx1"/>
              </a:solidFill>
              <a:latin typeface="Times New Roman"/>
            </a:endParaRPr>
          </a:p>
          <a:p>
            <a:endParaRPr lang="es-ES" dirty="0"/>
          </a:p>
        </p:txBody>
      </p:sp>
      <p:pic>
        <p:nvPicPr>
          <p:cNvPr id="10" name="Imagen 9" descr="Gráfico, Gráfico de dispersión&#10;&#10;El contenido generado por inteligencia artificial puede ser incorrecto.">
            <a:extLst>
              <a:ext uri="{FF2B5EF4-FFF2-40B4-BE49-F238E27FC236}">
                <a16:creationId xmlns:a16="http://schemas.microsoft.com/office/drawing/2014/main" id="{1C0AB054-F887-D8D3-CC70-C1AA9C61CC05}"/>
              </a:ext>
            </a:extLst>
          </p:cNvPr>
          <p:cNvPicPr>
            <a:picLocks noChangeAspect="1"/>
          </p:cNvPicPr>
          <p:nvPr/>
        </p:nvPicPr>
        <p:blipFill>
          <a:blip r:embed="rId2"/>
          <a:stretch>
            <a:fillRect/>
          </a:stretch>
        </p:blipFill>
        <p:spPr>
          <a:xfrm>
            <a:off x="3883158" y="3122936"/>
            <a:ext cx="3975828" cy="3228632"/>
          </a:xfrm>
          <a:prstGeom prst="rect">
            <a:avLst/>
          </a:prstGeom>
        </p:spPr>
      </p:pic>
      <p:sp>
        <p:nvSpPr>
          <p:cNvPr id="12" name="Título 1">
            <a:extLst>
              <a:ext uri="{FF2B5EF4-FFF2-40B4-BE49-F238E27FC236}">
                <a16:creationId xmlns:a16="http://schemas.microsoft.com/office/drawing/2014/main" id="{B54CDDCD-54E5-B532-7166-DACF3F56A7DC}"/>
              </a:ext>
            </a:extLst>
          </p:cNvPr>
          <p:cNvSpPr>
            <a:spLocks noGrp="1"/>
          </p:cNvSpPr>
          <p:nvPr>
            <p:ph type="title"/>
          </p:nvPr>
        </p:nvSpPr>
        <p:spPr>
          <a:xfrm>
            <a:off x="871108" y="138390"/>
            <a:ext cx="10449784" cy="1265928"/>
          </a:xfrm>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(3) - Pandas and </a:t>
            </a:r>
            <a:r>
              <a:rPr lang="es-ES" dirty="0" err="1">
                <a:solidFill>
                  <a:schemeClr val="tx1"/>
                </a:solidFill>
                <a:ea typeface="+mj-lt"/>
                <a:cs typeface="+mj-lt"/>
              </a:rPr>
              <a:t>Matplotlib</a:t>
            </a:r>
            <a:endParaRPr lang="es-ES" dirty="0" err="1">
              <a:solidFill>
                <a:schemeClr val="tx1"/>
              </a:solidFill>
            </a:endParaRPr>
          </a:p>
        </p:txBody>
      </p:sp>
    </p:spTree>
    <p:extLst>
      <p:ext uri="{BB962C8B-B14F-4D97-AF65-F5344CB8AC3E}">
        <p14:creationId xmlns:p14="http://schemas.microsoft.com/office/powerpoint/2010/main" val="148756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E38E83-B72F-12A1-BAE2-E27F2CBAF231}"/>
              </a:ext>
            </a:extLst>
          </p:cNvPr>
          <p:cNvSpPr>
            <a:spLocks noGrp="1"/>
          </p:cNvSpPr>
          <p:nvPr>
            <p:ph type="title"/>
          </p:nvPr>
        </p:nvSpPr>
        <p:spPr>
          <a:xfrm>
            <a:off x="871108" y="322004"/>
            <a:ext cx="10449784" cy="1265928"/>
          </a:xfrm>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(4) - Pandas and </a:t>
            </a:r>
            <a:r>
              <a:rPr lang="es-ES" dirty="0" err="1">
                <a:solidFill>
                  <a:schemeClr val="tx1"/>
                </a:solidFill>
                <a:ea typeface="+mj-lt"/>
                <a:cs typeface="+mj-lt"/>
              </a:rPr>
              <a:t>Matplotlib</a:t>
            </a:r>
            <a:endParaRPr lang="es-ES" dirty="0" err="1">
              <a:solidFill>
                <a:schemeClr val="tx1"/>
              </a:solidFill>
            </a:endParaRPr>
          </a:p>
        </p:txBody>
      </p:sp>
      <p:sp>
        <p:nvSpPr>
          <p:cNvPr id="3" name="Marcador de contenido 2">
            <a:extLst>
              <a:ext uri="{FF2B5EF4-FFF2-40B4-BE49-F238E27FC236}">
                <a16:creationId xmlns:a16="http://schemas.microsoft.com/office/drawing/2014/main" id="{8D6EF224-83C7-5B70-13D3-11C2F1B82AFF}"/>
              </a:ext>
            </a:extLst>
          </p:cNvPr>
          <p:cNvSpPr>
            <a:spLocks noGrp="1"/>
          </p:cNvSpPr>
          <p:nvPr>
            <p:ph idx="1"/>
          </p:nvPr>
        </p:nvSpPr>
        <p:spPr>
          <a:xfrm>
            <a:off x="868643" y="2038635"/>
            <a:ext cx="10442448" cy="3903819"/>
          </a:xfrm>
        </p:spPr>
        <p:txBody>
          <a:bodyPr vert="horz" lIns="91440" tIns="45720" rIns="91440" bIns="45720" rtlCol="0" anchor="t">
            <a:normAutofit/>
          </a:bodyPr>
          <a:lstStyle/>
          <a:p>
            <a:pPr>
              <a:buNone/>
            </a:pPr>
            <a:r>
              <a:rPr lang="en-US" b="1" dirty="0">
                <a:solidFill>
                  <a:schemeClr val="tx1"/>
                </a:solidFill>
                <a:latin typeface="Times New Roman"/>
                <a:cs typeface="Times New Roman"/>
              </a:rPr>
              <a:t>3. Success Rate Across Orbit Types</a:t>
            </a:r>
            <a:endParaRPr lang="es-ES">
              <a:solidFill>
                <a:schemeClr val="tx1"/>
              </a:solidFill>
              <a:latin typeface="Times New Roman"/>
              <a:cs typeface="Times New Roman"/>
            </a:endParaRPr>
          </a:p>
          <a:p>
            <a:pPr algn="just"/>
            <a:r>
              <a:rPr lang="en-US" dirty="0">
                <a:solidFill>
                  <a:schemeClr val="tx1"/>
                </a:solidFill>
                <a:latin typeface="Times New Roman"/>
                <a:ea typeface="+mn-lt"/>
                <a:cs typeface="+mn-lt"/>
              </a:rPr>
              <a:t>The results showed that SSO, HEO, GEO and ES-L1 orbits had the highest success rates, whereas GTO orbit presented slightly lower: </a:t>
            </a:r>
            <a:endParaRPr lang="en-US" dirty="0">
              <a:solidFill>
                <a:schemeClr val="tx1"/>
              </a:solidFill>
              <a:latin typeface="Times New Roman"/>
              <a:cs typeface="Times New Roman"/>
            </a:endParaRPr>
          </a:p>
          <a:p>
            <a:pPr algn="just"/>
            <a:endParaRPr lang="en-US" dirty="0">
              <a:solidFill>
                <a:schemeClr val="tx1"/>
              </a:solidFill>
              <a:latin typeface="Times New Roman"/>
              <a:ea typeface="Calibri"/>
              <a:cs typeface="Calibri"/>
            </a:endParaRPr>
          </a:p>
          <a:p>
            <a:pPr marL="0" indent="0">
              <a:lnSpc>
                <a:spcPct val="90000"/>
              </a:lnSpc>
              <a:buNone/>
            </a:pPr>
            <a:endParaRPr lang="en-US" sz="2400" dirty="0">
              <a:solidFill>
                <a:srgbClr val="000000"/>
              </a:solidFill>
              <a:latin typeface="Calibri"/>
              <a:ea typeface="Calibri"/>
              <a:cs typeface="Calibri"/>
            </a:endParaRPr>
          </a:p>
        </p:txBody>
      </p:sp>
      <p:sp>
        <p:nvSpPr>
          <p:cNvPr id="4" name="Marcador de fecha 3">
            <a:extLst>
              <a:ext uri="{FF2B5EF4-FFF2-40B4-BE49-F238E27FC236}">
                <a16:creationId xmlns:a16="http://schemas.microsoft.com/office/drawing/2014/main" id="{809E3CF4-4839-497E-CECC-A461C22550AB}"/>
              </a:ext>
            </a:extLst>
          </p:cNvPr>
          <p:cNvSpPr>
            <a:spLocks noGrp="1"/>
          </p:cNvSpPr>
          <p:nvPr>
            <p:ph type="dt" sz="half" idx="10"/>
          </p:nvPr>
        </p:nvSpPr>
        <p:spPr/>
        <p:txBody>
          <a:bodyPr/>
          <a:lstStyle/>
          <a:p>
            <a:fld id="{750ED638-543A-494D-98D5-239AF9839764}" type="datetime1">
              <a:t>25/03/2025</a:t>
            </a:fld>
            <a:endParaRPr lang="en-US"/>
          </a:p>
        </p:txBody>
      </p:sp>
      <p:sp>
        <p:nvSpPr>
          <p:cNvPr id="5" name="Marcador de pie de página 4">
            <a:extLst>
              <a:ext uri="{FF2B5EF4-FFF2-40B4-BE49-F238E27FC236}">
                <a16:creationId xmlns:a16="http://schemas.microsoft.com/office/drawing/2014/main" id="{6111322A-9F15-DDA7-4593-F53E0F21F163}"/>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96AC1207-6007-FCF5-D1D9-F0491850160E}"/>
              </a:ext>
            </a:extLst>
          </p:cNvPr>
          <p:cNvSpPr>
            <a:spLocks noGrp="1"/>
          </p:cNvSpPr>
          <p:nvPr>
            <p:ph type="sldNum" sz="quarter" idx="12"/>
          </p:nvPr>
        </p:nvSpPr>
        <p:spPr/>
        <p:txBody>
          <a:bodyPr/>
          <a:lstStyle/>
          <a:p>
            <a:fld id="{5E4DE196-8A13-4FF7-A07E-102851959EAB}" type="slidenum">
              <a:rPr lang="en-US" dirty="0"/>
              <a:t>12</a:t>
            </a:fld>
            <a:endParaRPr lang="en-US"/>
          </a:p>
        </p:txBody>
      </p:sp>
      <p:pic>
        <p:nvPicPr>
          <p:cNvPr id="9" name="Imagen 8" descr="Gráfico, Gráfico de barras&#10;&#10;El contenido generado por inteligencia artificial puede ser incorrecto.">
            <a:extLst>
              <a:ext uri="{FF2B5EF4-FFF2-40B4-BE49-F238E27FC236}">
                <a16:creationId xmlns:a16="http://schemas.microsoft.com/office/drawing/2014/main" id="{4822B319-B042-7D12-3850-D9FD75FF477A}"/>
              </a:ext>
            </a:extLst>
          </p:cNvPr>
          <p:cNvPicPr>
            <a:picLocks noChangeAspect="1"/>
          </p:cNvPicPr>
          <p:nvPr/>
        </p:nvPicPr>
        <p:blipFill>
          <a:blip r:embed="rId2"/>
          <a:stretch>
            <a:fillRect/>
          </a:stretch>
        </p:blipFill>
        <p:spPr>
          <a:xfrm>
            <a:off x="3606015" y="3074395"/>
            <a:ext cx="4300596" cy="3188007"/>
          </a:xfrm>
          <a:prstGeom prst="rect">
            <a:avLst/>
          </a:prstGeom>
        </p:spPr>
      </p:pic>
    </p:spTree>
    <p:extLst>
      <p:ext uri="{BB962C8B-B14F-4D97-AF65-F5344CB8AC3E}">
        <p14:creationId xmlns:p14="http://schemas.microsoft.com/office/powerpoint/2010/main" val="409114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51F652E-5C0C-4506-8672-0B90C7CD3D10}"/>
              </a:ext>
            </a:extLst>
          </p:cNvPr>
          <p:cNvSpPr>
            <a:spLocks noGrp="1"/>
          </p:cNvSpPr>
          <p:nvPr>
            <p:ph type="title"/>
          </p:nvPr>
        </p:nvSpPr>
        <p:spPr>
          <a:xfrm>
            <a:off x="871108" y="184293"/>
            <a:ext cx="10449784" cy="1265928"/>
          </a:xfrm>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(5) - Pandas and </a:t>
            </a:r>
            <a:r>
              <a:rPr lang="es-ES" dirty="0" err="1">
                <a:solidFill>
                  <a:schemeClr val="tx1"/>
                </a:solidFill>
                <a:ea typeface="+mj-lt"/>
                <a:cs typeface="+mj-lt"/>
              </a:rPr>
              <a:t>Matplotlib</a:t>
            </a:r>
            <a:endParaRPr lang="es-ES" dirty="0" err="1">
              <a:solidFill>
                <a:schemeClr val="tx1"/>
              </a:solidFill>
            </a:endParaRPr>
          </a:p>
        </p:txBody>
      </p:sp>
      <p:sp>
        <p:nvSpPr>
          <p:cNvPr id="3" name="Marcador de contenido 2">
            <a:extLst>
              <a:ext uri="{FF2B5EF4-FFF2-40B4-BE49-F238E27FC236}">
                <a16:creationId xmlns:a16="http://schemas.microsoft.com/office/drawing/2014/main" id="{1DAC9184-3161-18DA-49F0-C0A4DD81BE3B}"/>
              </a:ext>
            </a:extLst>
          </p:cNvPr>
          <p:cNvSpPr>
            <a:spLocks noGrp="1"/>
          </p:cNvSpPr>
          <p:nvPr>
            <p:ph idx="1"/>
          </p:nvPr>
        </p:nvSpPr>
        <p:spPr>
          <a:xfrm>
            <a:off x="868644" y="1717310"/>
            <a:ext cx="10451628" cy="4344493"/>
          </a:xfrm>
        </p:spPr>
        <p:txBody>
          <a:bodyPr vert="horz" lIns="91440" tIns="45720" rIns="91440" bIns="45720" rtlCol="0" anchor="t">
            <a:normAutofit/>
          </a:bodyPr>
          <a:lstStyle/>
          <a:p>
            <a:pPr marL="0" indent="0" algn="just">
              <a:buNone/>
            </a:pPr>
            <a:r>
              <a:rPr lang="en-US" b="1" dirty="0">
                <a:solidFill>
                  <a:schemeClr val="tx1"/>
                </a:solidFill>
                <a:latin typeface="Times New Roman"/>
                <a:cs typeface="Times New Roman"/>
              </a:rPr>
              <a:t>4. Flight Number vs. Orbit Type: Tracking Evolution</a:t>
            </a:r>
            <a:endParaRPr lang="es-ES">
              <a:solidFill>
                <a:schemeClr val="tx1"/>
              </a:solidFill>
              <a:latin typeface="Times New Roman"/>
              <a:cs typeface="Times New Roman"/>
            </a:endParaRPr>
          </a:p>
          <a:p>
            <a:pPr lvl="1" algn="just"/>
            <a:r>
              <a:rPr lang="en-US" sz="1600" dirty="0">
                <a:solidFill>
                  <a:schemeClr val="tx1"/>
                </a:solidFill>
                <a:latin typeface="Times New Roman"/>
                <a:ea typeface="+mn-lt"/>
                <a:cs typeface="+mn-lt"/>
              </a:rPr>
              <a:t>Understanding how </a:t>
            </a:r>
            <a:r>
              <a:rPr lang="en-US" sz="1600" b="1" dirty="0">
                <a:solidFill>
                  <a:schemeClr val="tx1"/>
                </a:solidFill>
                <a:latin typeface="Times New Roman"/>
                <a:ea typeface="+mn-lt"/>
                <a:cs typeface="+mn-lt"/>
              </a:rPr>
              <a:t>Flight Number correlates with Orbit Type</a:t>
            </a:r>
            <a:r>
              <a:rPr lang="en-US" sz="1600" dirty="0">
                <a:solidFill>
                  <a:schemeClr val="tx1"/>
                </a:solidFill>
                <a:latin typeface="Times New Roman"/>
                <a:ea typeface="+mn-lt"/>
                <a:cs typeface="+mn-lt"/>
              </a:rPr>
              <a:t> provided valuable insights into SpaceX’s progression. It can be observed that in the LEO orbit, success seems to be related to the number of flights. Conversely, in the GTO orbit, there appears to be no relationship between flight number and success:</a:t>
            </a:r>
          </a:p>
          <a:p>
            <a:pPr lvl="1"/>
            <a:endParaRPr lang="en-US" b="1" dirty="0"/>
          </a:p>
          <a:p>
            <a:pPr lvl="1"/>
            <a:endParaRPr lang="en-US" b="1" dirty="0"/>
          </a:p>
          <a:p>
            <a:pPr lvl="1">
              <a:lnSpc>
                <a:spcPct val="90000"/>
              </a:lnSpc>
            </a:pPr>
            <a:endParaRPr lang="en-US" sz="3200" dirty="0">
              <a:solidFill>
                <a:srgbClr val="000000"/>
              </a:solidFill>
              <a:latin typeface="Calibri"/>
              <a:ea typeface="Calibri"/>
              <a:cs typeface="Calibri"/>
            </a:endParaRPr>
          </a:p>
        </p:txBody>
      </p:sp>
      <p:sp>
        <p:nvSpPr>
          <p:cNvPr id="4" name="Marcador de fecha 3">
            <a:extLst>
              <a:ext uri="{FF2B5EF4-FFF2-40B4-BE49-F238E27FC236}">
                <a16:creationId xmlns:a16="http://schemas.microsoft.com/office/drawing/2014/main" id="{12E3424C-6D4B-A758-8DBD-FC245E03DB25}"/>
              </a:ext>
            </a:extLst>
          </p:cNvPr>
          <p:cNvSpPr>
            <a:spLocks noGrp="1"/>
          </p:cNvSpPr>
          <p:nvPr>
            <p:ph type="dt" sz="half" idx="10"/>
          </p:nvPr>
        </p:nvSpPr>
        <p:spPr/>
        <p:txBody>
          <a:bodyPr/>
          <a:lstStyle/>
          <a:p>
            <a:fld id="{015A515C-26F3-4CAD-A287-41225536111F}" type="datetime1">
              <a:t>25/03/2025</a:t>
            </a:fld>
            <a:endParaRPr lang="en-US"/>
          </a:p>
        </p:txBody>
      </p:sp>
      <p:sp>
        <p:nvSpPr>
          <p:cNvPr id="5" name="Marcador de pie de página 4">
            <a:extLst>
              <a:ext uri="{FF2B5EF4-FFF2-40B4-BE49-F238E27FC236}">
                <a16:creationId xmlns:a16="http://schemas.microsoft.com/office/drawing/2014/main" id="{77844472-9F0E-FD10-908E-2A3B28F20301}"/>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6D395596-27DC-3713-9D7B-3C882DF3ABF7}"/>
              </a:ext>
            </a:extLst>
          </p:cNvPr>
          <p:cNvSpPr>
            <a:spLocks noGrp="1"/>
          </p:cNvSpPr>
          <p:nvPr>
            <p:ph type="sldNum" sz="quarter" idx="12"/>
          </p:nvPr>
        </p:nvSpPr>
        <p:spPr/>
        <p:txBody>
          <a:bodyPr/>
          <a:lstStyle/>
          <a:p>
            <a:fld id="{5E4DE196-8A13-4FF7-A07E-102851959EAB}" type="slidenum">
              <a:rPr lang="en-US" dirty="0"/>
              <a:t>13</a:t>
            </a:fld>
            <a:endParaRPr lang="en-US"/>
          </a:p>
        </p:txBody>
      </p:sp>
      <p:pic>
        <p:nvPicPr>
          <p:cNvPr id="7" name="Imagen 6" descr="Gráfico, Gráfico de dispersión&#10;&#10;El contenido generado por inteligencia artificial puede ser incorrecto.">
            <a:extLst>
              <a:ext uri="{FF2B5EF4-FFF2-40B4-BE49-F238E27FC236}">
                <a16:creationId xmlns:a16="http://schemas.microsoft.com/office/drawing/2014/main" id="{7DB04E9D-0D77-8D9C-635C-79A45C111B07}"/>
              </a:ext>
            </a:extLst>
          </p:cNvPr>
          <p:cNvPicPr>
            <a:picLocks noChangeAspect="1"/>
          </p:cNvPicPr>
          <p:nvPr/>
        </p:nvPicPr>
        <p:blipFill>
          <a:blip r:embed="rId2"/>
          <a:stretch>
            <a:fillRect/>
          </a:stretch>
        </p:blipFill>
        <p:spPr>
          <a:xfrm>
            <a:off x="4068150" y="3224270"/>
            <a:ext cx="3376327" cy="2833171"/>
          </a:xfrm>
          <a:prstGeom prst="rect">
            <a:avLst/>
          </a:prstGeom>
        </p:spPr>
      </p:pic>
    </p:spTree>
    <p:extLst>
      <p:ext uri="{BB962C8B-B14F-4D97-AF65-F5344CB8AC3E}">
        <p14:creationId xmlns:p14="http://schemas.microsoft.com/office/powerpoint/2010/main" val="1904820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442BD-540C-C8D1-3528-E12D3F26C572}"/>
              </a:ext>
            </a:extLst>
          </p:cNvPr>
          <p:cNvSpPr>
            <a:spLocks noGrp="1"/>
          </p:cNvSpPr>
          <p:nvPr>
            <p:ph type="title"/>
          </p:nvPr>
        </p:nvSpPr>
        <p:spPr>
          <a:xfrm>
            <a:off x="871108" y="248558"/>
            <a:ext cx="10449784" cy="1265928"/>
          </a:xfrm>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(6) - Pandas and </a:t>
            </a:r>
            <a:r>
              <a:rPr lang="es-ES" dirty="0" err="1">
                <a:solidFill>
                  <a:schemeClr val="tx1"/>
                </a:solidFill>
                <a:ea typeface="+mj-lt"/>
                <a:cs typeface="+mj-lt"/>
              </a:rPr>
              <a:t>Matplotlib</a:t>
            </a:r>
            <a:endParaRPr lang="es-ES">
              <a:solidFill>
                <a:schemeClr val="tx1"/>
              </a:solidFill>
            </a:endParaRPr>
          </a:p>
        </p:txBody>
      </p:sp>
      <p:sp>
        <p:nvSpPr>
          <p:cNvPr id="3" name="Marcador de contenido 2">
            <a:extLst>
              <a:ext uri="{FF2B5EF4-FFF2-40B4-BE49-F238E27FC236}">
                <a16:creationId xmlns:a16="http://schemas.microsoft.com/office/drawing/2014/main" id="{478F40AE-8438-0034-E099-09A0BE67BBA4}"/>
              </a:ext>
            </a:extLst>
          </p:cNvPr>
          <p:cNvSpPr>
            <a:spLocks noGrp="1"/>
          </p:cNvSpPr>
          <p:nvPr>
            <p:ph idx="1"/>
          </p:nvPr>
        </p:nvSpPr>
        <p:spPr>
          <a:xfrm>
            <a:off x="868644" y="1809117"/>
            <a:ext cx="10451628" cy="4252686"/>
          </a:xfrm>
        </p:spPr>
        <p:txBody>
          <a:bodyPr vert="horz" lIns="91440" tIns="45720" rIns="91440" bIns="45720" rtlCol="0" anchor="t">
            <a:normAutofit/>
          </a:bodyPr>
          <a:lstStyle/>
          <a:p>
            <a:pPr marL="228600" lvl="1" indent="0" algn="just">
              <a:buNone/>
            </a:pPr>
            <a:r>
              <a:rPr lang="en-US" sz="1600" b="1" dirty="0">
                <a:solidFill>
                  <a:schemeClr val="tx1"/>
                </a:solidFill>
                <a:latin typeface="Times New Roman"/>
                <a:cs typeface="Arial"/>
              </a:rPr>
              <a:t>5. Payload Mass vs. Orbit Type: Examining Performance</a:t>
            </a:r>
            <a:endParaRPr lang="en-US" sz="1600" dirty="0">
              <a:solidFill>
                <a:schemeClr val="tx1"/>
              </a:solidFill>
              <a:latin typeface="Times New Roman"/>
              <a:cs typeface="Arial"/>
            </a:endParaRPr>
          </a:p>
          <a:p>
            <a:r>
              <a:rPr lang="en-US" sz="1600" dirty="0">
                <a:solidFill>
                  <a:schemeClr val="tx1"/>
                </a:solidFill>
                <a:latin typeface="Times New Roman"/>
                <a:cs typeface="Arial"/>
              </a:rPr>
              <a:t>By plotting </a:t>
            </a:r>
            <a:r>
              <a:rPr lang="en-US" sz="1600" b="1" dirty="0">
                <a:solidFill>
                  <a:schemeClr val="tx1"/>
                </a:solidFill>
                <a:latin typeface="Times New Roman"/>
                <a:cs typeface="Arial"/>
              </a:rPr>
              <a:t>Payload Mass against Orbit Type</a:t>
            </a:r>
            <a:r>
              <a:rPr lang="en-US" sz="1600" dirty="0">
                <a:solidFill>
                  <a:schemeClr val="tx1"/>
                </a:solidFill>
                <a:latin typeface="Times New Roman"/>
                <a:cs typeface="Arial"/>
              </a:rPr>
              <a:t>, I observed that </a:t>
            </a:r>
            <a:r>
              <a:rPr lang="en-US" dirty="0">
                <a:solidFill>
                  <a:schemeClr val="tx1"/>
                </a:solidFill>
                <a:latin typeface="Times New Roman"/>
                <a:ea typeface="+mn-lt"/>
                <a:cs typeface="Arial"/>
              </a:rPr>
              <a:t>w</a:t>
            </a:r>
            <a:r>
              <a:rPr lang="en-US" dirty="0">
                <a:solidFill>
                  <a:schemeClr val="tx1"/>
                </a:solidFill>
                <a:latin typeface="Times New Roman"/>
                <a:ea typeface="+mn-lt"/>
                <a:cs typeface="+mn-lt"/>
              </a:rPr>
              <a:t>ith heavy payloads the successful landing or positive landing rate are more for </a:t>
            </a:r>
            <a:r>
              <a:rPr lang="en-US" dirty="0" err="1">
                <a:solidFill>
                  <a:schemeClr val="tx1"/>
                </a:solidFill>
                <a:latin typeface="Times New Roman"/>
                <a:ea typeface="+mn-lt"/>
                <a:cs typeface="+mn-lt"/>
              </a:rPr>
              <a:t>Polar,LEO</a:t>
            </a:r>
            <a:r>
              <a:rPr lang="en-US" dirty="0">
                <a:solidFill>
                  <a:schemeClr val="tx1"/>
                </a:solidFill>
                <a:latin typeface="Times New Roman"/>
                <a:ea typeface="+mn-lt"/>
                <a:cs typeface="+mn-lt"/>
              </a:rPr>
              <a:t> and ISS. However, for GTO, it's difficult to distinguish between successful and unsuccessful landings as both outcomes are present.</a:t>
            </a:r>
          </a:p>
          <a:p>
            <a:pPr lvl="1" algn="just"/>
            <a:endParaRPr lang="en-US" sz="1600" dirty="0">
              <a:solidFill>
                <a:schemeClr val="tx1"/>
              </a:solidFill>
              <a:latin typeface="Times New Roman"/>
              <a:cs typeface="Arial"/>
            </a:endParaRPr>
          </a:p>
          <a:p>
            <a:pPr lvl="1" algn="just"/>
            <a:endParaRPr lang="en-US" sz="1600" dirty="0">
              <a:solidFill>
                <a:schemeClr val="tx1"/>
              </a:solidFill>
              <a:latin typeface="Times New Roman"/>
              <a:cs typeface="Arial"/>
            </a:endParaRPr>
          </a:p>
        </p:txBody>
      </p:sp>
      <p:sp>
        <p:nvSpPr>
          <p:cNvPr id="4" name="Marcador de fecha 3">
            <a:extLst>
              <a:ext uri="{FF2B5EF4-FFF2-40B4-BE49-F238E27FC236}">
                <a16:creationId xmlns:a16="http://schemas.microsoft.com/office/drawing/2014/main" id="{00E8CD3A-F826-105B-ECD8-572215B46116}"/>
              </a:ext>
            </a:extLst>
          </p:cNvPr>
          <p:cNvSpPr>
            <a:spLocks noGrp="1"/>
          </p:cNvSpPr>
          <p:nvPr>
            <p:ph type="dt" sz="half" idx="10"/>
          </p:nvPr>
        </p:nvSpPr>
        <p:spPr/>
        <p:txBody>
          <a:bodyPr/>
          <a:lstStyle/>
          <a:p>
            <a:fld id="{904429BC-5537-4478-9187-DF895734FDDA}" type="datetime1">
              <a:t>25/03/2025</a:t>
            </a:fld>
            <a:endParaRPr lang="en-US"/>
          </a:p>
        </p:txBody>
      </p:sp>
      <p:sp>
        <p:nvSpPr>
          <p:cNvPr id="5" name="Marcador de pie de página 4">
            <a:extLst>
              <a:ext uri="{FF2B5EF4-FFF2-40B4-BE49-F238E27FC236}">
                <a16:creationId xmlns:a16="http://schemas.microsoft.com/office/drawing/2014/main" id="{AAFD970C-D0E1-CFBE-422A-D54012352E3A}"/>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C4011E92-A1F8-24BB-77F3-6A3A5C2B73FF}"/>
              </a:ext>
            </a:extLst>
          </p:cNvPr>
          <p:cNvSpPr>
            <a:spLocks noGrp="1"/>
          </p:cNvSpPr>
          <p:nvPr>
            <p:ph type="sldNum" sz="quarter" idx="12"/>
          </p:nvPr>
        </p:nvSpPr>
        <p:spPr/>
        <p:txBody>
          <a:bodyPr/>
          <a:lstStyle/>
          <a:p>
            <a:fld id="{5E4DE196-8A13-4FF7-A07E-102851959EAB}" type="slidenum">
              <a:rPr lang="en-US" dirty="0"/>
              <a:t>14</a:t>
            </a:fld>
            <a:endParaRPr lang="en-US"/>
          </a:p>
        </p:txBody>
      </p:sp>
      <p:pic>
        <p:nvPicPr>
          <p:cNvPr id="7" name="Imagen 6" descr="Gráfico, Gráfico de dispersión&#10;&#10;El contenido generado por inteligencia artificial puede ser incorrecto.">
            <a:extLst>
              <a:ext uri="{FF2B5EF4-FFF2-40B4-BE49-F238E27FC236}">
                <a16:creationId xmlns:a16="http://schemas.microsoft.com/office/drawing/2014/main" id="{844B207B-82AB-E40A-E5DA-417DB9F4565C}"/>
              </a:ext>
            </a:extLst>
          </p:cNvPr>
          <p:cNvPicPr>
            <a:picLocks noChangeAspect="1"/>
          </p:cNvPicPr>
          <p:nvPr/>
        </p:nvPicPr>
        <p:blipFill>
          <a:blip r:embed="rId2"/>
          <a:stretch>
            <a:fillRect/>
          </a:stretch>
        </p:blipFill>
        <p:spPr>
          <a:xfrm>
            <a:off x="4171088" y="3259959"/>
            <a:ext cx="3849823" cy="3009671"/>
          </a:xfrm>
          <a:prstGeom prst="rect">
            <a:avLst/>
          </a:prstGeom>
        </p:spPr>
      </p:pic>
    </p:spTree>
    <p:extLst>
      <p:ext uri="{BB962C8B-B14F-4D97-AF65-F5344CB8AC3E}">
        <p14:creationId xmlns:p14="http://schemas.microsoft.com/office/powerpoint/2010/main" val="558632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78587-07AC-C5C1-5812-C7FC48428433}"/>
              </a:ext>
            </a:extLst>
          </p:cNvPr>
          <p:cNvSpPr>
            <a:spLocks noGrp="1"/>
          </p:cNvSpPr>
          <p:nvPr>
            <p:ph type="title"/>
          </p:nvPr>
        </p:nvSpPr>
        <p:spPr>
          <a:xfrm>
            <a:off x="871108" y="248558"/>
            <a:ext cx="10449784" cy="1265928"/>
          </a:xfrm>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(7) - Pandas and </a:t>
            </a:r>
            <a:r>
              <a:rPr lang="es-ES" dirty="0" err="1">
                <a:solidFill>
                  <a:schemeClr val="tx1"/>
                </a:solidFill>
                <a:ea typeface="+mj-lt"/>
                <a:cs typeface="+mj-lt"/>
              </a:rPr>
              <a:t>Matplotlib</a:t>
            </a:r>
            <a:endParaRPr lang="es-ES" dirty="0" err="1">
              <a:solidFill>
                <a:schemeClr val="tx1"/>
              </a:solidFill>
            </a:endParaRPr>
          </a:p>
        </p:txBody>
      </p:sp>
      <p:sp>
        <p:nvSpPr>
          <p:cNvPr id="3" name="Marcador de contenido 2">
            <a:extLst>
              <a:ext uri="{FF2B5EF4-FFF2-40B4-BE49-F238E27FC236}">
                <a16:creationId xmlns:a16="http://schemas.microsoft.com/office/drawing/2014/main" id="{33495282-40D2-265E-849D-07EC5285AAE8}"/>
              </a:ext>
            </a:extLst>
          </p:cNvPr>
          <p:cNvSpPr>
            <a:spLocks noGrp="1"/>
          </p:cNvSpPr>
          <p:nvPr>
            <p:ph idx="1"/>
          </p:nvPr>
        </p:nvSpPr>
        <p:spPr>
          <a:xfrm>
            <a:off x="868644" y="1827478"/>
            <a:ext cx="10451628" cy="4234325"/>
          </a:xfrm>
        </p:spPr>
        <p:txBody>
          <a:bodyPr vert="horz" lIns="91440" tIns="45720" rIns="91440" bIns="45720" rtlCol="0" anchor="t">
            <a:normAutofit/>
          </a:bodyPr>
          <a:lstStyle/>
          <a:p>
            <a:pPr marL="228600" lvl="1" indent="0" algn="just">
              <a:buNone/>
            </a:pPr>
            <a:r>
              <a:rPr lang="en-US" sz="1600" b="1" dirty="0">
                <a:solidFill>
                  <a:schemeClr val="tx1"/>
                </a:solidFill>
                <a:latin typeface="Times New Roman"/>
                <a:cs typeface="Arial"/>
              </a:rPr>
              <a:t>6. Yearly Launch Success Trends: Measuring Progress</a:t>
            </a:r>
            <a:endParaRPr lang="en-US" sz="1600" dirty="0">
              <a:solidFill>
                <a:schemeClr val="tx1"/>
              </a:solidFill>
              <a:latin typeface="Times New Roman"/>
              <a:cs typeface="Arial"/>
            </a:endParaRPr>
          </a:p>
          <a:p>
            <a:pPr lvl="1" algn="just"/>
            <a:r>
              <a:rPr lang="en-US" sz="1600" dirty="0">
                <a:solidFill>
                  <a:schemeClr val="tx1"/>
                </a:solidFill>
                <a:latin typeface="Times New Roman"/>
                <a:cs typeface="Arial"/>
              </a:rPr>
              <a:t>Finally, I visualized </a:t>
            </a:r>
            <a:r>
              <a:rPr lang="en-US" sz="1600" b="1" dirty="0">
                <a:solidFill>
                  <a:schemeClr val="tx1"/>
                </a:solidFill>
                <a:latin typeface="Times New Roman"/>
                <a:cs typeface="Arial"/>
              </a:rPr>
              <a:t>launch success trends over the years</a:t>
            </a:r>
            <a:r>
              <a:rPr lang="en-US" sz="1600" dirty="0">
                <a:solidFill>
                  <a:schemeClr val="tx1"/>
                </a:solidFill>
                <a:latin typeface="Times New Roman"/>
                <a:cs typeface="Arial"/>
              </a:rPr>
              <a:t>, revealing an impressive growth trajectory. </a:t>
            </a:r>
            <a:r>
              <a:rPr lang="en-US" sz="1600" dirty="0">
                <a:solidFill>
                  <a:schemeClr val="tx1"/>
                </a:solidFill>
                <a:latin typeface="Times New Roman"/>
                <a:ea typeface="+mn-lt"/>
                <a:cs typeface="Arial"/>
              </a:rPr>
              <a:t>It </a:t>
            </a:r>
            <a:r>
              <a:rPr lang="en-US" sz="1600" dirty="0">
                <a:solidFill>
                  <a:schemeClr val="tx1"/>
                </a:solidFill>
                <a:latin typeface="Times New Roman"/>
                <a:ea typeface="+mn-lt"/>
                <a:cs typeface="+mn-lt"/>
              </a:rPr>
              <a:t>can be observed that the </a:t>
            </a:r>
            <a:r>
              <a:rPr lang="en-US" sz="1600" dirty="0" err="1">
                <a:solidFill>
                  <a:schemeClr val="tx1"/>
                </a:solidFill>
                <a:latin typeface="Times New Roman"/>
                <a:ea typeface="+mn-lt"/>
                <a:cs typeface="+mn-lt"/>
              </a:rPr>
              <a:t>sucess</a:t>
            </a:r>
            <a:r>
              <a:rPr lang="en-US" sz="1600" dirty="0">
                <a:solidFill>
                  <a:schemeClr val="tx1"/>
                </a:solidFill>
                <a:latin typeface="Times New Roman"/>
                <a:ea typeface="+mn-lt"/>
                <a:cs typeface="+mn-lt"/>
              </a:rPr>
              <a:t> rate since 2013 kept increasing </a:t>
            </a:r>
            <a:r>
              <a:rPr lang="en-US" sz="1600" dirty="0" err="1">
                <a:solidFill>
                  <a:schemeClr val="tx1"/>
                </a:solidFill>
                <a:latin typeface="Times New Roman"/>
                <a:ea typeface="+mn-lt"/>
                <a:cs typeface="+mn-lt"/>
              </a:rPr>
              <a:t>untill</a:t>
            </a:r>
            <a:r>
              <a:rPr lang="en-US" sz="1600" dirty="0">
                <a:solidFill>
                  <a:schemeClr val="tx1"/>
                </a:solidFill>
                <a:latin typeface="Times New Roman"/>
                <a:ea typeface="+mn-lt"/>
                <a:cs typeface="+mn-lt"/>
              </a:rPr>
              <a:t> 2020.</a:t>
            </a:r>
          </a:p>
        </p:txBody>
      </p:sp>
      <p:sp>
        <p:nvSpPr>
          <p:cNvPr id="4" name="Marcador de fecha 3">
            <a:extLst>
              <a:ext uri="{FF2B5EF4-FFF2-40B4-BE49-F238E27FC236}">
                <a16:creationId xmlns:a16="http://schemas.microsoft.com/office/drawing/2014/main" id="{86F7B48D-C398-BADC-B118-D921CB8E2395}"/>
              </a:ext>
            </a:extLst>
          </p:cNvPr>
          <p:cNvSpPr>
            <a:spLocks noGrp="1"/>
          </p:cNvSpPr>
          <p:nvPr>
            <p:ph type="dt" sz="half" idx="10"/>
          </p:nvPr>
        </p:nvSpPr>
        <p:spPr/>
        <p:txBody>
          <a:bodyPr/>
          <a:lstStyle/>
          <a:p>
            <a:fld id="{789A4016-021A-4447-8AE4-007907BD5A55}" type="datetime1">
              <a:t>25/03/2025</a:t>
            </a:fld>
            <a:endParaRPr lang="en-US"/>
          </a:p>
        </p:txBody>
      </p:sp>
      <p:sp>
        <p:nvSpPr>
          <p:cNvPr id="5" name="Marcador de pie de página 4">
            <a:extLst>
              <a:ext uri="{FF2B5EF4-FFF2-40B4-BE49-F238E27FC236}">
                <a16:creationId xmlns:a16="http://schemas.microsoft.com/office/drawing/2014/main" id="{251B8E67-BF4E-94B6-A48A-08A843B01EF4}"/>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B59EC4FE-46BF-AFE4-0D01-94B0C137B8E1}"/>
              </a:ext>
            </a:extLst>
          </p:cNvPr>
          <p:cNvSpPr>
            <a:spLocks noGrp="1"/>
          </p:cNvSpPr>
          <p:nvPr>
            <p:ph type="sldNum" sz="quarter" idx="12"/>
          </p:nvPr>
        </p:nvSpPr>
        <p:spPr/>
        <p:txBody>
          <a:bodyPr/>
          <a:lstStyle/>
          <a:p>
            <a:fld id="{5E4DE196-8A13-4FF7-A07E-102851959EAB}" type="slidenum">
              <a:rPr lang="en-US" dirty="0"/>
              <a:t>15</a:t>
            </a:fld>
            <a:endParaRPr lang="en-US"/>
          </a:p>
        </p:txBody>
      </p:sp>
      <p:pic>
        <p:nvPicPr>
          <p:cNvPr id="7" name="Imagen 6" descr="Gráfico, Gráfico de líneas&#10;&#10;El contenido generado por inteligencia artificial puede ser incorrecto.">
            <a:extLst>
              <a:ext uri="{FF2B5EF4-FFF2-40B4-BE49-F238E27FC236}">
                <a16:creationId xmlns:a16="http://schemas.microsoft.com/office/drawing/2014/main" id="{34453AAC-FB9C-85FA-6F07-869C6E48E0CC}"/>
              </a:ext>
            </a:extLst>
          </p:cNvPr>
          <p:cNvPicPr>
            <a:picLocks noChangeAspect="1"/>
          </p:cNvPicPr>
          <p:nvPr/>
        </p:nvPicPr>
        <p:blipFill>
          <a:blip r:embed="rId2"/>
          <a:stretch>
            <a:fillRect/>
          </a:stretch>
        </p:blipFill>
        <p:spPr>
          <a:xfrm>
            <a:off x="3726053" y="2959808"/>
            <a:ext cx="4299218" cy="3178482"/>
          </a:xfrm>
          <a:prstGeom prst="rect">
            <a:avLst/>
          </a:prstGeom>
        </p:spPr>
      </p:pic>
    </p:spTree>
    <p:extLst>
      <p:ext uri="{BB962C8B-B14F-4D97-AF65-F5344CB8AC3E}">
        <p14:creationId xmlns:p14="http://schemas.microsoft.com/office/powerpoint/2010/main" val="31112815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EF449-51AC-E53A-D8E2-DC28A9663EA7}"/>
              </a:ext>
            </a:extLst>
          </p:cNvPr>
          <p:cNvSpPr>
            <a:spLocks noGrp="1"/>
          </p:cNvSpPr>
          <p:nvPr>
            <p:ph type="title"/>
          </p:nvPr>
        </p:nvSpPr>
        <p:spPr>
          <a:xfrm>
            <a:off x="871108" y="239378"/>
            <a:ext cx="10449784" cy="1265928"/>
          </a:xfrm>
        </p:spPr>
        <p:txBody>
          <a:bodyPr/>
          <a:lstStyle/>
          <a:p>
            <a:r>
              <a:rPr lang="es-ES" dirty="0">
                <a:solidFill>
                  <a:schemeClr val="tx1"/>
                </a:solidFill>
              </a:rPr>
              <a:t>4. Data </a:t>
            </a:r>
            <a:r>
              <a:rPr lang="es-ES" err="1">
                <a:solidFill>
                  <a:schemeClr val="tx1"/>
                </a:solidFill>
              </a:rPr>
              <a:t>visualization</a:t>
            </a:r>
            <a:r>
              <a:rPr lang="es-ES" dirty="0">
                <a:solidFill>
                  <a:schemeClr val="tx1"/>
                </a:solidFill>
              </a:rPr>
              <a:t> - </a:t>
            </a:r>
            <a:r>
              <a:rPr lang="es-ES" err="1">
                <a:solidFill>
                  <a:schemeClr val="tx1"/>
                </a:solidFill>
              </a:rPr>
              <a:t>Folium</a:t>
            </a:r>
            <a:endParaRPr lang="es-ES">
              <a:solidFill>
                <a:schemeClr val="tx1"/>
              </a:solidFill>
            </a:endParaRPr>
          </a:p>
        </p:txBody>
      </p:sp>
      <p:sp>
        <p:nvSpPr>
          <p:cNvPr id="3" name="Marcador de contenido 2">
            <a:extLst>
              <a:ext uri="{FF2B5EF4-FFF2-40B4-BE49-F238E27FC236}">
                <a16:creationId xmlns:a16="http://schemas.microsoft.com/office/drawing/2014/main" id="{69CBE389-620D-462D-C413-29C5CF17C977}"/>
              </a:ext>
            </a:extLst>
          </p:cNvPr>
          <p:cNvSpPr>
            <a:spLocks noGrp="1"/>
          </p:cNvSpPr>
          <p:nvPr>
            <p:ph idx="1"/>
          </p:nvPr>
        </p:nvSpPr>
        <p:spPr>
          <a:xfrm>
            <a:off x="868644" y="1790756"/>
            <a:ext cx="10451628" cy="4271047"/>
          </a:xfrm>
        </p:spPr>
        <p:txBody>
          <a:bodyPr vert="horz" lIns="91440" tIns="45720" rIns="91440" bIns="45720" rtlCol="0" anchor="t">
            <a:normAutofit/>
          </a:bodyPr>
          <a:lstStyle/>
          <a:p>
            <a:pPr algn="just"/>
            <a:r>
              <a:rPr lang="es-ES" dirty="0" err="1">
                <a:solidFill>
                  <a:schemeClr val="tx1"/>
                </a:solidFill>
                <a:latin typeface="Times New Roman"/>
                <a:ea typeface="+mn-lt"/>
                <a:cs typeface="+mn-lt"/>
              </a:rPr>
              <a:t>Using</a:t>
            </a:r>
            <a:r>
              <a:rPr lang="es-ES" dirty="0">
                <a:solidFill>
                  <a:schemeClr val="tx1"/>
                </a:solidFill>
                <a:latin typeface="Times New Roman"/>
                <a:ea typeface="+mn-lt"/>
                <a:cs typeface="+mn-lt"/>
              </a:rPr>
              <a:t> </a:t>
            </a:r>
            <a:r>
              <a:rPr lang="es-ES" b="1" dirty="0" err="1">
                <a:solidFill>
                  <a:schemeClr val="tx1"/>
                </a:solidFill>
                <a:latin typeface="Times New Roman"/>
                <a:ea typeface="+mn-lt"/>
                <a:cs typeface="+mn-lt"/>
              </a:rPr>
              <a:t>Folium</a:t>
            </a:r>
            <a:r>
              <a:rPr lang="es-ES" dirty="0">
                <a:solidFill>
                  <a:schemeClr val="tx1"/>
                </a:solidFill>
                <a:latin typeface="Times New Roman"/>
                <a:ea typeface="+mn-lt"/>
                <a:cs typeface="+mn-lt"/>
              </a:rPr>
              <a:t>, I </a:t>
            </a:r>
            <a:r>
              <a:rPr lang="es-ES" dirty="0" err="1">
                <a:solidFill>
                  <a:schemeClr val="tx1"/>
                </a:solidFill>
                <a:latin typeface="Times New Roman"/>
                <a:ea typeface="+mn-lt"/>
                <a:cs typeface="+mn-lt"/>
              </a:rPr>
              <a:t>created</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an</a:t>
            </a:r>
            <a:r>
              <a:rPr lang="es-ES" dirty="0">
                <a:solidFill>
                  <a:schemeClr val="tx1"/>
                </a:solidFill>
                <a:latin typeface="Times New Roman"/>
                <a:ea typeface="+mn-lt"/>
                <a:cs typeface="+mn-lt"/>
              </a:rPr>
              <a:t> </a:t>
            </a:r>
            <a:r>
              <a:rPr lang="es-ES" b="1" dirty="0">
                <a:solidFill>
                  <a:schemeClr val="tx1"/>
                </a:solidFill>
                <a:latin typeface="Times New Roman"/>
                <a:ea typeface="+mn-lt"/>
                <a:cs typeface="+mn-lt"/>
              </a:rPr>
              <a:t>interactive </a:t>
            </a:r>
            <a:r>
              <a:rPr lang="es-ES" b="1" dirty="0" err="1">
                <a:solidFill>
                  <a:schemeClr val="tx1"/>
                </a:solidFill>
                <a:latin typeface="Times New Roman"/>
                <a:ea typeface="+mn-lt"/>
                <a:cs typeface="+mn-lt"/>
              </a:rPr>
              <a:t>map</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that</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displayed</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every</a:t>
            </a:r>
            <a:r>
              <a:rPr lang="es-ES" dirty="0">
                <a:solidFill>
                  <a:schemeClr val="tx1"/>
                </a:solidFill>
                <a:latin typeface="Times New Roman"/>
                <a:ea typeface="+mn-lt"/>
                <a:cs typeface="+mn-lt"/>
              </a:rPr>
              <a:t> Falcon 9 </a:t>
            </a:r>
            <a:r>
              <a:rPr lang="es-ES" dirty="0" err="1">
                <a:solidFill>
                  <a:schemeClr val="tx1"/>
                </a:solidFill>
                <a:latin typeface="Times New Roman"/>
                <a:ea typeface="+mn-lt"/>
                <a:cs typeface="+mn-lt"/>
              </a:rPr>
              <a:t>launch</a:t>
            </a:r>
            <a:r>
              <a:rPr lang="es-ES" dirty="0">
                <a:solidFill>
                  <a:schemeClr val="tx1"/>
                </a:solidFill>
                <a:latin typeface="Times New Roman"/>
                <a:ea typeface="+mn-lt"/>
                <a:cs typeface="+mn-lt"/>
              </a:rPr>
              <a:t> site, </a:t>
            </a:r>
            <a:r>
              <a:rPr lang="es-ES" dirty="0" err="1">
                <a:solidFill>
                  <a:schemeClr val="tx1"/>
                </a:solidFill>
                <a:latin typeface="Times New Roman"/>
                <a:ea typeface="+mn-lt"/>
                <a:cs typeface="+mn-lt"/>
              </a:rPr>
              <a:t>with</a:t>
            </a:r>
            <a:r>
              <a:rPr lang="es-ES" dirty="0">
                <a:solidFill>
                  <a:schemeClr val="tx1"/>
                </a:solidFill>
                <a:latin typeface="Times New Roman"/>
                <a:ea typeface="+mn-lt"/>
                <a:cs typeface="+mn-lt"/>
              </a:rPr>
              <a:t> </a:t>
            </a:r>
            <a:r>
              <a:rPr lang="es-ES" b="1" dirty="0">
                <a:solidFill>
                  <a:schemeClr val="tx1"/>
                </a:solidFill>
                <a:latin typeface="Times New Roman"/>
                <a:ea typeface="+mn-lt"/>
                <a:cs typeface="+mn-lt"/>
              </a:rPr>
              <a:t>color-</a:t>
            </a:r>
            <a:r>
              <a:rPr lang="es-ES" b="1" dirty="0" err="1">
                <a:solidFill>
                  <a:schemeClr val="tx1"/>
                </a:solidFill>
                <a:latin typeface="Times New Roman"/>
                <a:ea typeface="+mn-lt"/>
                <a:cs typeface="+mn-lt"/>
              </a:rPr>
              <a:t>coded</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markers</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indicating</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mission</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outcomes</a:t>
            </a:r>
            <a:r>
              <a:rPr lang="es-ES" dirty="0">
                <a:solidFill>
                  <a:schemeClr val="tx1"/>
                </a:solidFill>
                <a:latin typeface="Times New Roman"/>
                <a:ea typeface="+mn-lt"/>
                <a:cs typeface="+mn-lt"/>
              </a:rPr>
              <a:t>—</a:t>
            </a:r>
            <a:r>
              <a:rPr lang="es-ES" b="1" dirty="0" err="1">
                <a:solidFill>
                  <a:schemeClr val="tx1"/>
                </a:solidFill>
                <a:latin typeface="Times New Roman"/>
                <a:ea typeface="+mn-lt"/>
                <a:cs typeface="+mn-lt"/>
              </a:rPr>
              <a:t>green</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for</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success</a:t>
            </a:r>
            <a:r>
              <a:rPr lang="es-ES" b="1" dirty="0">
                <a:solidFill>
                  <a:schemeClr val="tx1"/>
                </a:solidFill>
                <a:latin typeface="Times New Roman"/>
                <a:ea typeface="+mn-lt"/>
                <a:cs typeface="+mn-lt"/>
              </a:rPr>
              <a:t> and red </a:t>
            </a:r>
            <a:r>
              <a:rPr lang="es-ES" b="1" dirty="0" err="1">
                <a:solidFill>
                  <a:schemeClr val="tx1"/>
                </a:solidFill>
                <a:latin typeface="Times New Roman"/>
                <a:ea typeface="+mn-lt"/>
                <a:cs typeface="+mn-lt"/>
              </a:rPr>
              <a:t>for</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failure</a:t>
            </a:r>
            <a:r>
              <a:rPr lang="es-ES" b="1" dirty="0">
                <a:solidFill>
                  <a:schemeClr val="tx1"/>
                </a:solidFill>
                <a:latin typeface="Times New Roman"/>
                <a:ea typeface="+mn-lt"/>
                <a:cs typeface="+mn-lt"/>
              </a:rPr>
              <a:t>:</a:t>
            </a:r>
          </a:p>
          <a:p>
            <a:pPr algn="just"/>
            <a:endParaRPr lang="es-ES" b="1" dirty="0">
              <a:solidFill>
                <a:schemeClr val="tx1"/>
              </a:solidFill>
              <a:latin typeface="Times New Roman"/>
              <a:cs typeface="Times New Roman"/>
            </a:endParaRPr>
          </a:p>
        </p:txBody>
      </p:sp>
      <p:sp>
        <p:nvSpPr>
          <p:cNvPr id="4" name="Marcador de fecha 3">
            <a:extLst>
              <a:ext uri="{FF2B5EF4-FFF2-40B4-BE49-F238E27FC236}">
                <a16:creationId xmlns:a16="http://schemas.microsoft.com/office/drawing/2014/main" id="{FBE05F08-AAAB-192A-34BC-31C78F60BCCA}"/>
              </a:ext>
            </a:extLst>
          </p:cNvPr>
          <p:cNvSpPr>
            <a:spLocks noGrp="1"/>
          </p:cNvSpPr>
          <p:nvPr>
            <p:ph type="dt" sz="half" idx="10"/>
          </p:nvPr>
        </p:nvSpPr>
        <p:spPr/>
        <p:txBody>
          <a:bodyPr/>
          <a:lstStyle/>
          <a:p>
            <a:fld id="{A0B1BCEB-8271-49AF-A131-498C6EF09BB8}" type="datetime1">
              <a:t>25/03/2025</a:t>
            </a:fld>
            <a:endParaRPr lang="en-US"/>
          </a:p>
        </p:txBody>
      </p:sp>
      <p:sp>
        <p:nvSpPr>
          <p:cNvPr id="5" name="Marcador de pie de página 4">
            <a:extLst>
              <a:ext uri="{FF2B5EF4-FFF2-40B4-BE49-F238E27FC236}">
                <a16:creationId xmlns:a16="http://schemas.microsoft.com/office/drawing/2014/main" id="{064EA989-AA7F-8A1E-96AA-8AFB6EEFC6F3}"/>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EEC1B768-511C-03C4-4C89-A42FB6FF6A7F}"/>
              </a:ext>
            </a:extLst>
          </p:cNvPr>
          <p:cNvSpPr>
            <a:spLocks noGrp="1"/>
          </p:cNvSpPr>
          <p:nvPr>
            <p:ph type="sldNum" sz="quarter" idx="12"/>
          </p:nvPr>
        </p:nvSpPr>
        <p:spPr/>
        <p:txBody>
          <a:bodyPr/>
          <a:lstStyle/>
          <a:p>
            <a:fld id="{5E4DE196-8A13-4FF7-A07E-102851959EAB}" type="slidenum">
              <a:rPr lang="en-US" dirty="0"/>
              <a:t>16</a:t>
            </a:fld>
            <a:endParaRPr lang="en-US"/>
          </a:p>
        </p:txBody>
      </p:sp>
      <p:pic>
        <p:nvPicPr>
          <p:cNvPr id="8" name="Imagen 7" descr="Mapa&#10;&#10;El contenido generado por inteligencia artificial puede ser incorrecto.">
            <a:extLst>
              <a:ext uri="{FF2B5EF4-FFF2-40B4-BE49-F238E27FC236}">
                <a16:creationId xmlns:a16="http://schemas.microsoft.com/office/drawing/2014/main" id="{C24F6587-CA61-F9E0-5133-C1909FF75E7A}"/>
              </a:ext>
            </a:extLst>
          </p:cNvPr>
          <p:cNvPicPr>
            <a:picLocks noChangeAspect="1"/>
          </p:cNvPicPr>
          <p:nvPr/>
        </p:nvPicPr>
        <p:blipFill>
          <a:blip r:embed="rId2"/>
          <a:stretch>
            <a:fillRect/>
          </a:stretch>
        </p:blipFill>
        <p:spPr>
          <a:xfrm>
            <a:off x="1843087" y="2644104"/>
            <a:ext cx="8377295" cy="3497741"/>
          </a:xfrm>
          <a:prstGeom prst="rect">
            <a:avLst/>
          </a:prstGeom>
        </p:spPr>
      </p:pic>
    </p:spTree>
    <p:extLst>
      <p:ext uri="{BB962C8B-B14F-4D97-AF65-F5344CB8AC3E}">
        <p14:creationId xmlns:p14="http://schemas.microsoft.com/office/powerpoint/2010/main" val="1791253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CECC74-4DDB-8E75-DC4A-25503C4FB037}"/>
              </a:ext>
            </a:extLst>
          </p:cNvPr>
          <p:cNvSpPr>
            <a:spLocks noGrp="1"/>
          </p:cNvSpPr>
          <p:nvPr>
            <p:ph type="title"/>
          </p:nvPr>
        </p:nvSpPr>
        <p:spPr>
          <a:xfrm>
            <a:off x="871108" y="266920"/>
            <a:ext cx="10449784" cy="1265928"/>
          </a:xfrm>
        </p:spPr>
        <p:txBody>
          <a:bodyPr/>
          <a:lstStyle/>
          <a:p>
            <a:r>
              <a:rPr lang="es-ES" dirty="0">
                <a:solidFill>
                  <a:schemeClr val="tx1"/>
                </a:solidFill>
                <a:latin typeface="walbaum display"/>
                <a:cs typeface="Times New Roman"/>
              </a:rPr>
              <a:t>4.Data </a:t>
            </a:r>
            <a:r>
              <a:rPr lang="es-ES" dirty="0" err="1">
                <a:solidFill>
                  <a:schemeClr val="tx1"/>
                </a:solidFill>
                <a:latin typeface="walbaum display"/>
                <a:cs typeface="Times New Roman"/>
              </a:rPr>
              <a:t>visualization</a:t>
            </a:r>
            <a:r>
              <a:rPr lang="es-ES" dirty="0">
                <a:solidFill>
                  <a:schemeClr val="tx1"/>
                </a:solidFill>
                <a:latin typeface="walbaum display"/>
                <a:cs typeface="Times New Roman"/>
              </a:rPr>
              <a:t> (1) - </a:t>
            </a:r>
            <a:r>
              <a:rPr lang="es-ES" dirty="0" err="1">
                <a:solidFill>
                  <a:schemeClr val="tx1"/>
                </a:solidFill>
                <a:latin typeface="walbaum display"/>
                <a:cs typeface="Times New Roman"/>
              </a:rPr>
              <a:t>Folium</a:t>
            </a:r>
            <a:endParaRPr lang="es-ES" dirty="0">
              <a:solidFill>
                <a:schemeClr val="tx1"/>
              </a:solidFill>
              <a:latin typeface="walbaum display"/>
              <a:cs typeface="Times New Roman"/>
            </a:endParaRPr>
          </a:p>
        </p:txBody>
      </p:sp>
      <p:sp>
        <p:nvSpPr>
          <p:cNvPr id="3" name="Marcador de contenido 2">
            <a:extLst>
              <a:ext uri="{FF2B5EF4-FFF2-40B4-BE49-F238E27FC236}">
                <a16:creationId xmlns:a16="http://schemas.microsoft.com/office/drawing/2014/main" id="{C68149F8-E6F8-AC0D-0231-3DED70FDEE4F}"/>
              </a:ext>
            </a:extLst>
          </p:cNvPr>
          <p:cNvSpPr>
            <a:spLocks noGrp="1"/>
          </p:cNvSpPr>
          <p:nvPr>
            <p:ph idx="1"/>
          </p:nvPr>
        </p:nvSpPr>
        <p:spPr>
          <a:xfrm>
            <a:off x="868644" y="1809117"/>
            <a:ext cx="10451628" cy="4252686"/>
          </a:xfrm>
        </p:spPr>
        <p:txBody>
          <a:bodyPr vert="horz" lIns="91440" tIns="45720" rIns="91440" bIns="45720" rtlCol="0" anchor="t">
            <a:normAutofit/>
          </a:bodyPr>
          <a:lstStyle/>
          <a:p>
            <a:pPr>
              <a:lnSpc>
                <a:spcPct val="90000"/>
              </a:lnSpc>
            </a:pPr>
            <a:r>
              <a:rPr lang="en-US" dirty="0">
                <a:solidFill>
                  <a:srgbClr val="000000"/>
                </a:solidFill>
                <a:latin typeface="Times New Roman"/>
                <a:ea typeface="Calibri"/>
                <a:cs typeface="Calibri"/>
              </a:rPr>
              <a:t>The distances between a launch site to its proximities such as the nearest city, railway, or highway</a:t>
            </a:r>
            <a:endParaRPr lang="es-ES" dirty="0">
              <a:solidFill>
                <a:srgbClr val="35403A"/>
              </a:solidFill>
              <a:latin typeface="Times New Roman"/>
              <a:ea typeface="Calibri"/>
              <a:cs typeface="Calibri"/>
            </a:endParaRPr>
          </a:p>
          <a:p>
            <a:pPr>
              <a:lnSpc>
                <a:spcPct val="90000"/>
              </a:lnSpc>
            </a:pPr>
            <a:r>
              <a:rPr lang="en-US" dirty="0">
                <a:solidFill>
                  <a:srgbClr val="000000"/>
                </a:solidFill>
                <a:latin typeface="Times New Roman"/>
                <a:ea typeface="Calibri"/>
                <a:cs typeface="Calibri"/>
              </a:rPr>
              <a:t>The picture below shows the distance between the VAFB SLC-4E launch site and the nearest coastline:</a:t>
            </a:r>
          </a:p>
          <a:p>
            <a:pPr>
              <a:lnSpc>
                <a:spcPct val="90000"/>
              </a:lnSpc>
            </a:pPr>
            <a:endParaRPr lang="en-US" dirty="0">
              <a:solidFill>
                <a:srgbClr val="000000"/>
              </a:solidFill>
              <a:latin typeface="Times New Roman"/>
              <a:ea typeface="Calibri"/>
              <a:cs typeface="Calibri"/>
            </a:endParaRPr>
          </a:p>
        </p:txBody>
      </p:sp>
      <p:sp>
        <p:nvSpPr>
          <p:cNvPr id="4" name="Marcador de fecha 3">
            <a:extLst>
              <a:ext uri="{FF2B5EF4-FFF2-40B4-BE49-F238E27FC236}">
                <a16:creationId xmlns:a16="http://schemas.microsoft.com/office/drawing/2014/main" id="{693C6E4E-E6B4-E94A-34BC-3F5FFBBC27DD}"/>
              </a:ext>
            </a:extLst>
          </p:cNvPr>
          <p:cNvSpPr>
            <a:spLocks noGrp="1"/>
          </p:cNvSpPr>
          <p:nvPr>
            <p:ph type="dt" sz="half" idx="10"/>
          </p:nvPr>
        </p:nvSpPr>
        <p:spPr/>
        <p:txBody>
          <a:bodyPr/>
          <a:lstStyle/>
          <a:p>
            <a:fld id="{D15348A4-6B31-4810-99DB-C3854AEF148D}" type="datetime1">
              <a:t>25/03/2025</a:t>
            </a:fld>
            <a:endParaRPr lang="en-US"/>
          </a:p>
        </p:txBody>
      </p:sp>
      <p:sp>
        <p:nvSpPr>
          <p:cNvPr id="5" name="Marcador de pie de página 4">
            <a:extLst>
              <a:ext uri="{FF2B5EF4-FFF2-40B4-BE49-F238E27FC236}">
                <a16:creationId xmlns:a16="http://schemas.microsoft.com/office/drawing/2014/main" id="{AD710145-FAD5-C3C1-6F7B-3EE27225F229}"/>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B01378DF-0775-1BA4-A076-64CFAD8713DA}"/>
              </a:ext>
            </a:extLst>
          </p:cNvPr>
          <p:cNvSpPr>
            <a:spLocks noGrp="1"/>
          </p:cNvSpPr>
          <p:nvPr>
            <p:ph type="sldNum" sz="quarter" idx="12"/>
          </p:nvPr>
        </p:nvSpPr>
        <p:spPr/>
        <p:txBody>
          <a:bodyPr/>
          <a:lstStyle/>
          <a:p>
            <a:fld id="{5E4DE196-8A13-4FF7-A07E-102851959EAB}" type="slidenum">
              <a:rPr lang="en-US" dirty="0"/>
              <a:t>17</a:t>
            </a:fld>
            <a:endParaRPr lang="en-US"/>
          </a:p>
        </p:txBody>
      </p:sp>
      <p:pic>
        <p:nvPicPr>
          <p:cNvPr id="7" name="Imagen 6" descr="Diagrama&#10;&#10;El contenido generado por inteligencia artificial puede ser incorrecto.">
            <a:extLst>
              <a:ext uri="{FF2B5EF4-FFF2-40B4-BE49-F238E27FC236}">
                <a16:creationId xmlns:a16="http://schemas.microsoft.com/office/drawing/2014/main" id="{8CEB47CC-AD43-7E88-DC7C-0D5F4E23186C}"/>
              </a:ext>
            </a:extLst>
          </p:cNvPr>
          <p:cNvPicPr>
            <a:picLocks noChangeAspect="1"/>
          </p:cNvPicPr>
          <p:nvPr/>
        </p:nvPicPr>
        <p:blipFill>
          <a:blip r:embed="rId2"/>
          <a:stretch>
            <a:fillRect/>
          </a:stretch>
        </p:blipFill>
        <p:spPr>
          <a:xfrm>
            <a:off x="2955849" y="2707396"/>
            <a:ext cx="6115050" cy="3352800"/>
          </a:xfrm>
          <a:prstGeom prst="rect">
            <a:avLst/>
          </a:prstGeom>
        </p:spPr>
      </p:pic>
    </p:spTree>
    <p:extLst>
      <p:ext uri="{BB962C8B-B14F-4D97-AF65-F5344CB8AC3E}">
        <p14:creationId xmlns:p14="http://schemas.microsoft.com/office/powerpoint/2010/main" val="3277393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871108" y="184293"/>
            <a:ext cx="10449784" cy="1265928"/>
          </a:xfrm>
        </p:spPr>
        <p:txBody>
          <a:bodyPr anchor="ctr">
            <a:normAutofit/>
          </a:bodyPr>
          <a:lstStyle/>
          <a:p>
            <a:r>
              <a:rPr lang="es-ES" dirty="0">
                <a:solidFill>
                  <a:schemeClr val="tx1"/>
                </a:solidFill>
                <a:ea typeface="+mj-lt"/>
                <a:cs typeface="+mj-lt"/>
              </a:rPr>
              <a:t>4.Data </a:t>
            </a:r>
            <a:r>
              <a:rPr lang="es-ES" dirty="0" err="1">
                <a:solidFill>
                  <a:schemeClr val="tx1"/>
                </a:solidFill>
                <a:ea typeface="+mj-lt"/>
                <a:cs typeface="+mj-lt"/>
              </a:rPr>
              <a:t>visualization</a:t>
            </a:r>
            <a:r>
              <a:rPr lang="es-ES" dirty="0">
                <a:solidFill>
                  <a:schemeClr val="tx1"/>
                </a:solidFill>
                <a:ea typeface="+mj-lt"/>
                <a:cs typeface="+mj-lt"/>
              </a:rPr>
              <a:t> (3) - </a:t>
            </a:r>
            <a:r>
              <a:rPr lang="es-ES" dirty="0" err="1">
                <a:solidFill>
                  <a:schemeClr val="tx1"/>
                </a:solidFill>
                <a:ea typeface="+mj-lt"/>
                <a:cs typeface="+mj-lt"/>
              </a:rPr>
              <a:t>Dash</a:t>
            </a:r>
            <a:endParaRPr lang="es-ES" dirty="0" err="1">
              <a:solidFill>
                <a:schemeClr val="tx1"/>
              </a:solidFill>
            </a:endParaRPr>
          </a:p>
        </p:txBody>
      </p:sp>
      <p:sp>
        <p:nvSpPr>
          <p:cNvPr id="4" name="Marcador de contenido 3">
            <a:extLst>
              <a:ext uri="{FF2B5EF4-FFF2-40B4-BE49-F238E27FC236}">
                <a16:creationId xmlns:a16="http://schemas.microsoft.com/office/drawing/2014/main" id="{0EB937EA-0AF0-A4BA-C6B8-9EFCBADEB72E}"/>
              </a:ext>
            </a:extLst>
          </p:cNvPr>
          <p:cNvSpPr>
            <a:spLocks noGrp="1"/>
          </p:cNvSpPr>
          <p:nvPr>
            <p:ph idx="1"/>
          </p:nvPr>
        </p:nvSpPr>
        <p:spPr>
          <a:xfrm>
            <a:off x="868644" y="1451069"/>
            <a:ext cx="10451628" cy="4610734"/>
          </a:xfrm>
        </p:spPr>
        <p:txBody>
          <a:bodyPr vert="horz" lIns="91440" tIns="45720" rIns="91440" bIns="45720" rtlCol="0" anchor="t">
            <a:normAutofit/>
          </a:bodyPr>
          <a:lstStyle/>
          <a:p>
            <a:pPr>
              <a:lnSpc>
                <a:spcPct val="90000"/>
              </a:lnSpc>
            </a:pPr>
            <a:r>
              <a:rPr lang="en-US" sz="1800" dirty="0">
                <a:solidFill>
                  <a:srgbClr val="000000"/>
                </a:solidFill>
                <a:latin typeface="Times New Roman"/>
                <a:ea typeface="Calibri"/>
                <a:cs typeface="Calibri"/>
              </a:rPr>
              <a:t>The picture below shows a pie chart when launch site CCAFS LC-40 is chosen.</a:t>
            </a:r>
          </a:p>
          <a:p>
            <a:pPr>
              <a:lnSpc>
                <a:spcPct val="90000"/>
              </a:lnSpc>
            </a:pPr>
            <a:r>
              <a:rPr lang="en-US" sz="1800" dirty="0">
                <a:solidFill>
                  <a:srgbClr val="000000"/>
                </a:solidFill>
                <a:latin typeface="Times New Roman"/>
                <a:ea typeface="Calibri"/>
                <a:cs typeface="Calibri"/>
              </a:rPr>
              <a:t>0 represents failed launches while 1 represents successful launches. We can see that 73.1% of launches done at CCAFS LC-40 are failed launches.</a:t>
            </a:r>
            <a:br>
              <a:rPr lang="en-US" sz="2400" dirty="0">
                <a:solidFill>
                  <a:srgbClr val="000000"/>
                </a:solidFill>
                <a:latin typeface="Calibri"/>
                <a:ea typeface="Calibri"/>
                <a:cs typeface="Calibri"/>
              </a:rPr>
            </a:br>
            <a:endParaRPr lang="en-MY" sz="2800">
              <a:solidFill>
                <a:srgbClr val="000000"/>
              </a:solidFill>
              <a:latin typeface="Calibri"/>
              <a:ea typeface="Calibri"/>
              <a:cs typeface="Calibri"/>
            </a:endParaRPr>
          </a:p>
          <a:p>
            <a:endParaRPr lang="es-ES" dirty="0"/>
          </a:p>
        </p:txBody>
      </p: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43114"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a:p>
          <a:p>
            <a:pPr marL="0" indent="0">
              <a:buFont typeface="Arial"/>
              <a:buNone/>
            </a:pPr>
            <a:endParaRPr lang="en-US" sz="1800"/>
          </a:p>
          <a:p>
            <a:pPr marL="0" indent="0">
              <a:buFont typeface="Arial"/>
              <a:buNone/>
            </a:pPr>
            <a:endParaRPr lang="en-US" sz="1800"/>
          </a:p>
        </p:txBody>
      </p:sp>
      <p:pic>
        <p:nvPicPr>
          <p:cNvPr id="5" name="Imagen 4" descr="Gráfico, Gráfico circular&#10;&#10;El contenido generado por inteligencia artificial puede ser incorrecto.">
            <a:extLst>
              <a:ext uri="{FF2B5EF4-FFF2-40B4-BE49-F238E27FC236}">
                <a16:creationId xmlns:a16="http://schemas.microsoft.com/office/drawing/2014/main" id="{67650F50-7173-1ACC-FEEF-693E56E88D2F}"/>
              </a:ext>
            </a:extLst>
          </p:cNvPr>
          <p:cNvPicPr>
            <a:picLocks noChangeAspect="1"/>
          </p:cNvPicPr>
          <p:nvPr/>
        </p:nvPicPr>
        <p:blipFill>
          <a:blip r:embed="rId3"/>
          <a:stretch>
            <a:fillRect/>
          </a:stretch>
        </p:blipFill>
        <p:spPr>
          <a:xfrm>
            <a:off x="1962035" y="2642728"/>
            <a:ext cx="8267930" cy="3417869"/>
          </a:xfrm>
          <a:prstGeom prst="rect">
            <a:avLst/>
          </a:prstGeom>
        </p:spPr>
      </p:pic>
    </p:spTree>
    <p:custDataLst>
      <p:tags r:id="rId1"/>
    </p:custDataLst>
    <p:extLst>
      <p:ext uri="{BB962C8B-B14F-4D97-AF65-F5344CB8AC3E}">
        <p14:creationId xmlns:p14="http://schemas.microsoft.com/office/powerpoint/2010/main" val="22159085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5A839F-B574-FE4D-DEE7-067E9D944EB2}"/>
              </a:ext>
            </a:extLst>
          </p:cNvPr>
          <p:cNvSpPr>
            <a:spLocks noGrp="1"/>
          </p:cNvSpPr>
          <p:nvPr>
            <p:ph type="title"/>
          </p:nvPr>
        </p:nvSpPr>
        <p:spPr>
          <a:xfrm>
            <a:off x="871108" y="230197"/>
            <a:ext cx="10449784" cy="1265928"/>
          </a:xfrm>
        </p:spPr>
        <p:txBody>
          <a:bodyPr/>
          <a:lstStyle/>
          <a:p>
            <a:r>
              <a:rPr lang="es-ES" dirty="0">
                <a:solidFill>
                  <a:schemeClr val="tx1"/>
                </a:solidFill>
                <a:ea typeface="+mj-lt"/>
                <a:cs typeface="+mj-lt"/>
              </a:rPr>
              <a:t>4.Data </a:t>
            </a:r>
            <a:r>
              <a:rPr lang="es-ES" dirty="0" err="1">
                <a:solidFill>
                  <a:schemeClr val="tx1"/>
                </a:solidFill>
                <a:ea typeface="+mj-lt"/>
                <a:cs typeface="+mj-lt"/>
              </a:rPr>
              <a:t>visualization</a:t>
            </a:r>
            <a:r>
              <a:rPr lang="es-ES" dirty="0">
                <a:solidFill>
                  <a:schemeClr val="tx1"/>
                </a:solidFill>
                <a:ea typeface="+mj-lt"/>
                <a:cs typeface="+mj-lt"/>
              </a:rPr>
              <a:t> (4) - </a:t>
            </a:r>
            <a:r>
              <a:rPr lang="es-ES" dirty="0" err="1">
                <a:solidFill>
                  <a:schemeClr val="tx1"/>
                </a:solidFill>
                <a:ea typeface="+mj-lt"/>
                <a:cs typeface="+mj-lt"/>
              </a:rPr>
              <a:t>Dash</a:t>
            </a:r>
            <a:endParaRPr lang="es-ES" dirty="0" err="1">
              <a:solidFill>
                <a:schemeClr val="tx1"/>
              </a:solidFill>
            </a:endParaRPr>
          </a:p>
        </p:txBody>
      </p:sp>
      <p:sp>
        <p:nvSpPr>
          <p:cNvPr id="3" name="Marcador de contenido 2">
            <a:extLst>
              <a:ext uri="{FF2B5EF4-FFF2-40B4-BE49-F238E27FC236}">
                <a16:creationId xmlns:a16="http://schemas.microsoft.com/office/drawing/2014/main" id="{F98035B9-8B6C-796F-A728-1A1FFF508473}"/>
              </a:ext>
            </a:extLst>
          </p:cNvPr>
          <p:cNvSpPr>
            <a:spLocks noGrp="1"/>
          </p:cNvSpPr>
          <p:nvPr>
            <p:ph idx="1"/>
          </p:nvPr>
        </p:nvSpPr>
        <p:spPr>
          <a:xfrm>
            <a:off x="868644" y="1717310"/>
            <a:ext cx="10451628" cy="4344493"/>
          </a:xfrm>
        </p:spPr>
        <p:txBody>
          <a:bodyPr vert="horz" lIns="91440" tIns="45720" rIns="91440" bIns="45720" rtlCol="0" anchor="t">
            <a:normAutofit/>
          </a:bodyPr>
          <a:lstStyle/>
          <a:p>
            <a:pPr>
              <a:lnSpc>
                <a:spcPct val="90000"/>
              </a:lnSpc>
            </a:pPr>
            <a:r>
              <a:rPr lang="en-US" dirty="0">
                <a:solidFill>
                  <a:srgbClr val="000000"/>
                </a:solidFill>
                <a:latin typeface="Times New Roman"/>
                <a:ea typeface="Calibri"/>
                <a:cs typeface="Calibri"/>
              </a:rPr>
              <a:t>The picture below shows a scatterplot when the payload mass range is set to be from 2000kg to 8000kg.</a:t>
            </a:r>
          </a:p>
          <a:p>
            <a:pPr>
              <a:lnSpc>
                <a:spcPct val="90000"/>
              </a:lnSpc>
            </a:pPr>
            <a:r>
              <a:rPr lang="en-US" dirty="0">
                <a:solidFill>
                  <a:srgbClr val="000000"/>
                </a:solidFill>
                <a:latin typeface="Times New Roman"/>
                <a:ea typeface="Calibri"/>
                <a:cs typeface="Calibri"/>
              </a:rPr>
              <a:t>Class 0 represents failed launches while class 1 represents successful launches.</a:t>
            </a:r>
          </a:p>
          <a:p>
            <a:pPr>
              <a:lnSpc>
                <a:spcPct val="90000"/>
              </a:lnSpc>
            </a:pPr>
            <a:endParaRPr lang="en-US" sz="2400" dirty="0">
              <a:solidFill>
                <a:srgbClr val="000000"/>
              </a:solidFill>
              <a:latin typeface="Calibri"/>
              <a:ea typeface="Calibri"/>
              <a:cs typeface="Calibri"/>
            </a:endParaRPr>
          </a:p>
        </p:txBody>
      </p:sp>
      <p:sp>
        <p:nvSpPr>
          <p:cNvPr id="4" name="Marcador de fecha 3">
            <a:extLst>
              <a:ext uri="{FF2B5EF4-FFF2-40B4-BE49-F238E27FC236}">
                <a16:creationId xmlns:a16="http://schemas.microsoft.com/office/drawing/2014/main" id="{81514455-9B8E-B11A-624D-99BF5687747D}"/>
              </a:ext>
            </a:extLst>
          </p:cNvPr>
          <p:cNvSpPr>
            <a:spLocks noGrp="1"/>
          </p:cNvSpPr>
          <p:nvPr>
            <p:ph type="dt" sz="half" idx="10"/>
          </p:nvPr>
        </p:nvSpPr>
        <p:spPr/>
        <p:txBody>
          <a:bodyPr/>
          <a:lstStyle/>
          <a:p>
            <a:fld id="{B13F627F-6D45-42BC-9CC0-29D8650C40E3}" type="datetime1">
              <a:t>25/03/2025</a:t>
            </a:fld>
            <a:endParaRPr lang="en-US"/>
          </a:p>
        </p:txBody>
      </p:sp>
      <p:sp>
        <p:nvSpPr>
          <p:cNvPr id="5" name="Marcador de pie de página 4">
            <a:extLst>
              <a:ext uri="{FF2B5EF4-FFF2-40B4-BE49-F238E27FC236}">
                <a16:creationId xmlns:a16="http://schemas.microsoft.com/office/drawing/2014/main" id="{A56EA3A0-470E-A1C0-6B91-094F9DE0BD6B}"/>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4CE97DDB-9D38-27F4-469B-ECC262D8A961}"/>
              </a:ext>
            </a:extLst>
          </p:cNvPr>
          <p:cNvSpPr>
            <a:spLocks noGrp="1"/>
          </p:cNvSpPr>
          <p:nvPr>
            <p:ph type="sldNum" sz="quarter" idx="12"/>
          </p:nvPr>
        </p:nvSpPr>
        <p:spPr/>
        <p:txBody>
          <a:bodyPr/>
          <a:lstStyle/>
          <a:p>
            <a:fld id="{5E4DE196-8A13-4FF7-A07E-102851959EAB}" type="slidenum">
              <a:rPr lang="en-US" dirty="0"/>
              <a:t>19</a:t>
            </a:fld>
            <a:endParaRPr lang="en-US"/>
          </a:p>
        </p:txBody>
      </p:sp>
      <p:pic>
        <p:nvPicPr>
          <p:cNvPr id="7" name="Imagen 6">
            <a:extLst>
              <a:ext uri="{FF2B5EF4-FFF2-40B4-BE49-F238E27FC236}">
                <a16:creationId xmlns:a16="http://schemas.microsoft.com/office/drawing/2014/main" id="{D870CF3C-8E10-5CEC-29FE-2A2674EB8191}"/>
              </a:ext>
            </a:extLst>
          </p:cNvPr>
          <p:cNvPicPr>
            <a:picLocks noChangeAspect="1"/>
          </p:cNvPicPr>
          <p:nvPr/>
        </p:nvPicPr>
        <p:blipFill>
          <a:blip r:embed="rId2"/>
          <a:stretch>
            <a:fillRect/>
          </a:stretch>
        </p:blipFill>
        <p:spPr>
          <a:xfrm>
            <a:off x="1357312" y="2613866"/>
            <a:ext cx="9477375" cy="3448050"/>
          </a:xfrm>
          <a:prstGeom prst="rect">
            <a:avLst/>
          </a:prstGeom>
        </p:spPr>
      </p:pic>
    </p:spTree>
    <p:extLst>
      <p:ext uri="{BB962C8B-B14F-4D97-AF65-F5344CB8AC3E}">
        <p14:creationId xmlns:p14="http://schemas.microsoft.com/office/powerpoint/2010/main" val="141645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13BC838-B25A-D37F-BC71-DD617895704C}"/>
              </a:ext>
            </a:extLst>
          </p:cNvPr>
          <p:cNvPicPr>
            <a:picLocks noChangeAspect="1"/>
          </p:cNvPicPr>
          <p:nvPr/>
        </p:nvPicPr>
        <p:blipFill>
          <a:blip r:embed="rId3"/>
          <a:stretch>
            <a:fillRect/>
          </a:stretch>
        </p:blipFill>
        <p:spPr>
          <a:xfrm>
            <a:off x="1450711" y="2025672"/>
            <a:ext cx="3194581" cy="3194581"/>
          </a:xfrm>
          <a:prstGeom prst="rect">
            <a:avLst/>
          </a:prstGeom>
        </p:spPr>
      </p:pic>
      <p:sp>
        <p:nvSpPr>
          <p:cNvPr id="9" name="Title 1">
            <a:extLst>
              <a:ext uri="{FF2B5EF4-FFF2-40B4-BE49-F238E27FC236}">
                <a16:creationId xmlns:a16="http://schemas.microsoft.com/office/drawing/2014/main" id="{EEC79264-7E04-A135-9158-F7EF333AC3D8}"/>
              </a:ext>
            </a:extLst>
          </p:cNvPr>
          <p:cNvSpPr txBox="1">
            <a:spLocks/>
          </p:cNvSpPr>
          <p:nvPr/>
        </p:nvSpPr>
        <p:spPr>
          <a:xfrm>
            <a:off x="782054" y="263810"/>
            <a:ext cx="850852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1" i="0" kern="1200">
                <a:solidFill>
                  <a:srgbClr val="525252"/>
                </a:solidFill>
                <a:latin typeface="IBM Plex Sans SemiBold" panose="020B0503050203000203" pitchFamily="34" charset="0"/>
                <a:ea typeface="IBM Plex Sans SemiBold" panose="020B0503050203000203" pitchFamily="34" charset="0"/>
                <a:cs typeface="IBM Plex Sans SemiBold" panose="020B0503050203000203" pitchFamily="34" charset="0"/>
              </a:defRPr>
            </a:lvl1pPr>
          </a:lstStyle>
          <a:p>
            <a:r>
              <a:rPr lang="en-US"/>
              <a:t>OUTLINE</a:t>
            </a:r>
          </a:p>
        </p:txBody>
      </p:sp>
      <p:sp>
        <p:nvSpPr>
          <p:cNvPr id="10" name="Content Placeholder 2">
            <a:extLst>
              <a:ext uri="{FF2B5EF4-FFF2-40B4-BE49-F238E27FC236}">
                <a16:creationId xmlns:a16="http://schemas.microsoft.com/office/drawing/2014/main" id="{79639434-C7DB-C6DD-28C9-5FE3588C5BC8}"/>
              </a:ext>
            </a:extLst>
          </p:cNvPr>
          <p:cNvSpPr txBox="1">
            <a:spLocks/>
          </p:cNvSpPr>
          <p:nvPr/>
        </p:nvSpPr>
        <p:spPr>
          <a:xfrm>
            <a:off x="6172200" y="1825625"/>
            <a:ext cx="5181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a:t>Executive Summary</a:t>
            </a:r>
          </a:p>
          <a:p>
            <a:r>
              <a:rPr lang="en-US" sz="2200"/>
              <a:t>Introduction</a:t>
            </a:r>
          </a:p>
          <a:p>
            <a:r>
              <a:rPr lang="en-US" sz="2200"/>
              <a:t>Methodology</a:t>
            </a:r>
          </a:p>
          <a:p>
            <a:r>
              <a:rPr lang="en-US" sz="2200"/>
              <a:t>Results</a:t>
            </a:r>
          </a:p>
          <a:p>
            <a:pPr lvl="1"/>
            <a:r>
              <a:rPr lang="en-US" sz="1800"/>
              <a:t>Visualization – Charts</a:t>
            </a:r>
          </a:p>
          <a:p>
            <a:pPr lvl="1"/>
            <a:r>
              <a:rPr lang="en-US" sz="1800"/>
              <a:t>Dashboard</a:t>
            </a:r>
          </a:p>
          <a:p>
            <a:r>
              <a:rPr lang="en-US" sz="2200"/>
              <a:t>Discussion</a:t>
            </a:r>
          </a:p>
          <a:p>
            <a:pPr lvl="1"/>
            <a:r>
              <a:rPr lang="en-US" sz="1800"/>
              <a:t>Findings &amp; Implications</a:t>
            </a:r>
          </a:p>
          <a:p>
            <a:r>
              <a:rPr lang="en-US" sz="2200"/>
              <a:t>Conclusion</a:t>
            </a:r>
          </a:p>
          <a:p>
            <a:r>
              <a:rPr lang="en-US" sz="2200"/>
              <a:t>Appendix</a:t>
            </a:r>
          </a:p>
        </p:txBody>
      </p:sp>
      <mc:AlternateContent xmlns:mc="http://schemas.openxmlformats.org/markup-compatibility/2006" xmlns:p14="http://schemas.microsoft.com/office/powerpoint/2010/main">
        <mc:Choice Requires="p14">
          <p:contentPart p14:bwMode="auto" r:id="rId4">
            <p14:nvContentPartPr>
              <p14:cNvPr id="11" name="Ink 10">
                <a:extLst>
                  <a:ext uri="{FF2B5EF4-FFF2-40B4-BE49-F238E27FC236}">
                    <a16:creationId xmlns:a16="http://schemas.microsoft.com/office/drawing/2014/main" id="{17992DA0-58E4-05C4-71CF-DD740B996440}"/>
                  </a:ext>
                </a:extLst>
              </p14:cNvPr>
              <p14:cNvContentPartPr/>
              <p14:nvPr/>
            </p14:nvContentPartPr>
            <p14:xfrm>
              <a:off x="1889280" y="999312"/>
              <a:ext cx="360" cy="360"/>
            </p14:xfrm>
          </p:contentPart>
        </mc:Choice>
        <mc:Fallback xmlns="">
          <p:pic>
            <p:nvPicPr>
              <p:cNvPr id="11" name="Ink 10">
                <a:extLst>
                  <a:ext uri="{FF2B5EF4-FFF2-40B4-BE49-F238E27FC236}">
                    <a16:creationId xmlns:a16="http://schemas.microsoft.com/office/drawing/2014/main" id="{17992DA0-58E4-05C4-71CF-DD740B996440}"/>
                  </a:ext>
                </a:extLst>
              </p:cNvPr>
              <p:cNvPicPr/>
              <p:nvPr/>
            </p:nvPicPr>
            <p:blipFill>
              <a:blip r:embed="rId5"/>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 name="Ink 11">
                <a:extLst>
                  <a:ext uri="{FF2B5EF4-FFF2-40B4-BE49-F238E27FC236}">
                    <a16:creationId xmlns:a16="http://schemas.microsoft.com/office/drawing/2014/main" id="{482A2257-403C-392A-475C-257A25E95802}"/>
                  </a:ext>
                </a:extLst>
              </p14:cNvPr>
              <p14:cNvContentPartPr/>
              <p14:nvPr/>
            </p14:nvContentPartPr>
            <p14:xfrm>
              <a:off x="2328120" y="962952"/>
              <a:ext cx="360" cy="360"/>
            </p14:xfrm>
          </p:contentPart>
        </mc:Choice>
        <mc:Fallback xmlns="">
          <p:pic>
            <p:nvPicPr>
              <p:cNvPr id="12" name="Ink 11">
                <a:extLst>
                  <a:ext uri="{FF2B5EF4-FFF2-40B4-BE49-F238E27FC236}">
                    <a16:creationId xmlns:a16="http://schemas.microsoft.com/office/drawing/2014/main" id="{482A2257-403C-392A-475C-257A25E95802}"/>
                  </a:ext>
                </a:extLst>
              </p:cNvPr>
              <p:cNvPicPr/>
              <p:nvPr/>
            </p:nvPicPr>
            <p:blipFill>
              <a:blip r:embed="rId5"/>
              <a:stretch>
                <a:fillRect/>
              </a:stretch>
            </p:blipFill>
            <p:spPr>
              <a:xfrm>
                <a:off x="2238120" y="782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3" name="Ink 12">
                <a:extLst>
                  <a:ext uri="{FF2B5EF4-FFF2-40B4-BE49-F238E27FC236}">
                    <a16:creationId xmlns:a16="http://schemas.microsoft.com/office/drawing/2014/main" id="{D029E5DF-95C3-9324-3430-6C07411D941C}"/>
                  </a:ext>
                </a:extLst>
              </p14:cNvPr>
              <p14:cNvContentPartPr/>
              <p14:nvPr/>
            </p14:nvContentPartPr>
            <p14:xfrm>
              <a:off x="2828160" y="926232"/>
              <a:ext cx="360" cy="360"/>
            </p14:xfrm>
          </p:contentPart>
        </mc:Choice>
        <mc:Fallback xmlns="">
          <p:pic>
            <p:nvPicPr>
              <p:cNvPr id="13" name="Ink 12">
                <a:extLst>
                  <a:ext uri="{FF2B5EF4-FFF2-40B4-BE49-F238E27FC236}">
                    <a16:creationId xmlns:a16="http://schemas.microsoft.com/office/drawing/2014/main" id="{D029E5DF-95C3-9324-3430-6C07411D941C}"/>
                  </a:ext>
                </a:extLst>
              </p:cNvPr>
              <p:cNvPicPr/>
              <p:nvPr/>
            </p:nvPicPr>
            <p:blipFill>
              <a:blip r:embed="rId5"/>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51E65F16-DA3B-6993-F729-45193F9CF124}"/>
                  </a:ext>
                </a:extLst>
              </p14:cNvPr>
              <p14:cNvContentPartPr/>
              <p14:nvPr/>
            </p14:nvContentPartPr>
            <p14:xfrm>
              <a:off x="2828160" y="926232"/>
              <a:ext cx="3240" cy="5040"/>
            </p14:xfrm>
          </p:contentPart>
        </mc:Choice>
        <mc:Fallback xmlns="">
          <p:pic>
            <p:nvPicPr>
              <p:cNvPr id="14" name="Ink 13">
                <a:extLst>
                  <a:ext uri="{FF2B5EF4-FFF2-40B4-BE49-F238E27FC236}">
                    <a16:creationId xmlns:a16="http://schemas.microsoft.com/office/drawing/2014/main" id="{51E65F16-DA3B-6993-F729-45193F9CF124}"/>
                  </a:ext>
                </a:extLst>
              </p:cNvPr>
              <p:cNvPicPr/>
              <p:nvPr/>
            </p:nvPicPr>
            <p:blipFill>
              <a:blip r:embed="rId9"/>
              <a:stretch>
                <a:fillRect/>
              </a:stretch>
            </p:blipFill>
            <p:spPr>
              <a:xfrm>
                <a:off x="2738160" y="758232"/>
                <a:ext cx="182880" cy="340704"/>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DA4954AB-7AA6-D07E-B72B-071B959556E6}"/>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DA4954AB-7AA6-D07E-B72B-071B959556E6}"/>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C9430D9-2989-125F-94DC-1DA2D66BDD55}"/>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4C9430D9-2989-125F-94DC-1DA2D66BDD55}"/>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009380E8-5542-6CEB-DEF5-1F0E98FBDFC2}"/>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9380E8-5542-6CEB-DEF5-1F0E98FBDFC2}"/>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8" name="Ink 17">
                <a:extLst>
                  <a:ext uri="{FF2B5EF4-FFF2-40B4-BE49-F238E27FC236}">
                    <a16:creationId xmlns:a16="http://schemas.microsoft.com/office/drawing/2014/main" id="{73A9B50E-8658-465E-AEAA-D97CD87BB40D}"/>
                  </a:ext>
                </a:extLst>
              </p14:cNvPr>
              <p14:cNvContentPartPr/>
              <p14:nvPr/>
            </p14:nvContentPartPr>
            <p14:xfrm>
              <a:off x="7266240" y="2888952"/>
              <a:ext cx="360" cy="360"/>
            </p14:xfrm>
          </p:contentPart>
        </mc:Choice>
        <mc:Fallback xmlns="">
          <p:pic>
            <p:nvPicPr>
              <p:cNvPr id="18" name="Ink 17">
                <a:extLst>
                  <a:ext uri="{FF2B5EF4-FFF2-40B4-BE49-F238E27FC236}">
                    <a16:creationId xmlns:a16="http://schemas.microsoft.com/office/drawing/2014/main" id="{73A9B50E-8658-465E-AEAA-D97CD87BB40D}"/>
                  </a:ext>
                </a:extLst>
              </p:cNvPr>
              <p:cNvPicPr/>
              <p:nvPr/>
            </p:nvPicPr>
            <p:blipFill>
              <a:blip r:embed="rId5"/>
              <a:stretch>
                <a:fillRect/>
              </a:stretch>
            </p:blipFill>
            <p:spPr>
              <a:xfrm>
                <a:off x="7176240" y="270895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9" name="Ink 18">
                <a:extLst>
                  <a:ext uri="{FF2B5EF4-FFF2-40B4-BE49-F238E27FC236}">
                    <a16:creationId xmlns:a16="http://schemas.microsoft.com/office/drawing/2014/main" id="{329C95BA-F81E-F99B-4BF2-F62AECFA21A6}"/>
                  </a:ext>
                </a:extLst>
              </p14:cNvPr>
              <p14:cNvContentPartPr/>
              <p14:nvPr/>
            </p14:nvContentPartPr>
            <p14:xfrm>
              <a:off x="6680880" y="2877072"/>
              <a:ext cx="360" cy="360"/>
            </p14:xfrm>
          </p:contentPart>
        </mc:Choice>
        <mc:Fallback xmlns="">
          <p:pic>
            <p:nvPicPr>
              <p:cNvPr id="19" name="Ink 18">
                <a:extLst>
                  <a:ext uri="{FF2B5EF4-FFF2-40B4-BE49-F238E27FC236}">
                    <a16:creationId xmlns:a16="http://schemas.microsoft.com/office/drawing/2014/main" id="{329C95BA-F81E-F99B-4BF2-F62AECFA21A6}"/>
                  </a:ext>
                </a:extLst>
              </p:cNvPr>
              <p:cNvPicPr/>
              <p:nvPr/>
            </p:nvPicPr>
            <p:blipFill>
              <a:blip r:embed="rId5"/>
              <a:stretch>
                <a:fillRect/>
              </a:stretch>
            </p:blipFill>
            <p:spPr>
              <a:xfrm>
                <a:off x="6590880" y="2697072"/>
                <a:ext cx="180000" cy="360000"/>
              </a:xfrm>
              <a:prstGeom prst="rect">
                <a:avLst/>
              </a:prstGeom>
            </p:spPr>
          </p:pic>
        </mc:Fallback>
      </mc:AlternateContent>
    </p:spTree>
    <p:custDataLst>
      <p:tags r:id="rId1"/>
    </p:custDataLst>
    <p:extLst>
      <p:ext uri="{BB962C8B-B14F-4D97-AF65-F5344CB8AC3E}">
        <p14:creationId xmlns:p14="http://schemas.microsoft.com/office/powerpoint/2010/main" val="1453241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p:txBody>
          <a:bodyPr anchor="ctr">
            <a:normAutofit/>
          </a:bodyPr>
          <a:lstStyle/>
          <a:p>
            <a:r>
              <a:rPr lang="en-US" dirty="0">
                <a:solidFill>
                  <a:schemeClr val="tx1"/>
                </a:solidFill>
              </a:rPr>
              <a:t>DASHBOARD</a:t>
            </a:r>
          </a:p>
        </p:txBody>
      </p:sp>
      <p:sp>
        <p:nvSpPr>
          <p:cNvPr id="3" name="Content Placeholder 2">
            <a:extLst>
              <a:ext uri="{FF2B5EF4-FFF2-40B4-BE49-F238E27FC236}">
                <a16:creationId xmlns:a16="http://schemas.microsoft.com/office/drawing/2014/main" id="{25C64183-B387-01E7-21BA-4DA6B1F51815}"/>
              </a:ext>
            </a:extLst>
          </p:cNvPr>
          <p:cNvSpPr txBox="1">
            <a:spLocks/>
          </p:cNvSpPr>
          <p:nvPr/>
        </p:nvSpPr>
        <p:spPr>
          <a:xfrm>
            <a:off x="4285075" y="3142210"/>
            <a:ext cx="7068725" cy="256923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200" dirty="0">
                <a:latin typeface="IBM Plex Sans"/>
              </a:rPr>
              <a:t>&lt;</a:t>
            </a:r>
            <a:r>
              <a:rPr lang="en-US" sz="2200" dirty="0">
                <a:latin typeface="IBM Plex Sans"/>
                <a:hlinkClick r:id="rId3"/>
              </a:rPr>
              <a:t>testrepo/spacex-dash-app.py at main · LidiaVlaicu/testrepo</a:t>
            </a:r>
            <a:r>
              <a:rPr lang="en-US" sz="2200" dirty="0">
                <a:latin typeface="IBM Plex Sans"/>
              </a:rPr>
              <a:t>&gt;</a:t>
            </a:r>
            <a:endParaRPr lang="en-US" sz="2200" dirty="0"/>
          </a:p>
        </p:txBody>
      </p:sp>
      <p:pic>
        <p:nvPicPr>
          <p:cNvPr id="4" name="Picture 3">
            <a:extLst>
              <a:ext uri="{FF2B5EF4-FFF2-40B4-BE49-F238E27FC236}">
                <a16:creationId xmlns:a16="http://schemas.microsoft.com/office/drawing/2014/main" id="{A79822F7-4A79-5E92-9C6D-8A9769182E2E}"/>
              </a:ext>
            </a:extLst>
          </p:cNvPr>
          <p:cNvPicPr>
            <a:picLocks noChangeAspect="1"/>
          </p:cNvPicPr>
          <p:nvPr/>
        </p:nvPicPr>
        <p:blipFill>
          <a:blip r:embed="rId4"/>
          <a:stretch>
            <a:fillRect/>
          </a:stretch>
        </p:blipFill>
        <p:spPr>
          <a:xfrm>
            <a:off x="1077475" y="1901819"/>
            <a:ext cx="3054361" cy="3054361"/>
          </a:xfrm>
          <a:prstGeom prst="rect">
            <a:avLst/>
          </a:prstGeom>
        </p:spPr>
      </p:pic>
    </p:spTree>
    <p:custDataLst>
      <p:tags r:id="rId1"/>
    </p:custDataLst>
    <p:extLst>
      <p:ext uri="{BB962C8B-B14F-4D97-AF65-F5344CB8AC3E}">
        <p14:creationId xmlns:p14="http://schemas.microsoft.com/office/powerpoint/2010/main" val="1752198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p:txBody>
          <a:bodyPr anchor="ctr">
            <a:normAutofit/>
          </a:bodyPr>
          <a:lstStyle/>
          <a:p>
            <a:r>
              <a:rPr lang="en-US" dirty="0">
                <a:solidFill>
                  <a:schemeClr val="tx1"/>
                </a:solidFill>
              </a:rPr>
              <a:t>DASHBOARD TAB 1</a:t>
            </a:r>
          </a:p>
        </p:txBody>
      </p:sp>
      <p:pic>
        <p:nvPicPr>
          <p:cNvPr id="4" name="Imagen 3" descr="Gráfico, Gráfico circular&#10;&#10;El contenido generado por inteligencia artificial puede ser incorrecto.">
            <a:extLst>
              <a:ext uri="{FF2B5EF4-FFF2-40B4-BE49-F238E27FC236}">
                <a16:creationId xmlns:a16="http://schemas.microsoft.com/office/drawing/2014/main" id="{F7F08CC0-99C1-8388-E272-003704A0964C}"/>
              </a:ext>
            </a:extLst>
          </p:cNvPr>
          <p:cNvPicPr>
            <a:picLocks noChangeAspect="1"/>
          </p:cNvPicPr>
          <p:nvPr/>
        </p:nvPicPr>
        <p:blipFill>
          <a:blip r:embed="rId3"/>
          <a:stretch>
            <a:fillRect/>
          </a:stretch>
        </p:blipFill>
        <p:spPr>
          <a:xfrm>
            <a:off x="2288869" y="1710195"/>
            <a:ext cx="7605083" cy="4530114"/>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p:txBody>
          <a:bodyPr anchor="ctr">
            <a:normAutofit/>
          </a:bodyPr>
          <a:lstStyle/>
          <a:p>
            <a:r>
              <a:rPr lang="en-US" dirty="0">
                <a:solidFill>
                  <a:schemeClr val="tx1"/>
                </a:solidFill>
              </a:rPr>
              <a:t>DASHBOARD TAB 2</a:t>
            </a:r>
          </a:p>
        </p:txBody>
      </p:sp>
      <p:sp>
        <p:nvSpPr>
          <p:cNvPr id="3" name="Content Placeholder 2">
            <a:extLst>
              <a:ext uri="{FF2B5EF4-FFF2-40B4-BE49-F238E27FC236}">
                <a16:creationId xmlns:a16="http://schemas.microsoft.com/office/drawing/2014/main" id="{73960BF9-AB8D-4916-3BC9-E2E92E0872BE}"/>
              </a:ext>
            </a:extLst>
          </p:cNvPr>
          <p:cNvSpPr>
            <a:spLocks noGrp="1"/>
          </p:cNvSpPr>
          <p:nvPr>
            <p:ph sz="half" idx="1"/>
          </p:nvPr>
        </p:nvSpPr>
        <p:spPr>
          <a:xfrm>
            <a:off x="838200" y="1690688"/>
            <a:ext cx="10515600" cy="4351338"/>
          </a:xfrm>
        </p:spPr>
        <p:txBody>
          <a:bodyPr vert="horz" lIns="91440" tIns="45720" rIns="91440" bIns="45720" rtlCol="0" anchor="t">
            <a:normAutofit/>
          </a:bodyPr>
          <a:lstStyle/>
          <a:p>
            <a:pPr marL="0" indent="0">
              <a:buNone/>
            </a:pPr>
            <a:endParaRPr lang="en-US"/>
          </a:p>
          <a:p>
            <a:pPr marL="0" indent="0">
              <a:buNone/>
            </a:pPr>
            <a:endParaRPr lang="en-US"/>
          </a:p>
          <a:p>
            <a:pPr marL="0" indent="0">
              <a:buNone/>
            </a:pPr>
            <a:endParaRPr lang="en-US" dirty="0"/>
          </a:p>
        </p:txBody>
      </p:sp>
      <p:pic>
        <p:nvPicPr>
          <p:cNvPr id="4" name="Imagen 3">
            <a:extLst>
              <a:ext uri="{FF2B5EF4-FFF2-40B4-BE49-F238E27FC236}">
                <a16:creationId xmlns:a16="http://schemas.microsoft.com/office/drawing/2014/main" id="{C371C976-2CC2-A795-1EFA-79977D06DEFD}"/>
              </a:ext>
            </a:extLst>
          </p:cNvPr>
          <p:cNvPicPr>
            <a:picLocks noChangeAspect="1"/>
          </p:cNvPicPr>
          <p:nvPr/>
        </p:nvPicPr>
        <p:blipFill>
          <a:blip r:embed="rId3"/>
          <a:stretch>
            <a:fillRect/>
          </a:stretch>
        </p:blipFill>
        <p:spPr>
          <a:xfrm>
            <a:off x="1456808" y="1687932"/>
            <a:ext cx="9278383" cy="4684809"/>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7757D3-4A0A-FC6F-DBEE-47BB540F9031}"/>
              </a:ext>
            </a:extLst>
          </p:cNvPr>
          <p:cNvSpPr>
            <a:spLocks noGrp="1"/>
          </p:cNvSpPr>
          <p:nvPr>
            <p:ph type="title"/>
          </p:nvPr>
        </p:nvSpPr>
        <p:spPr/>
        <p:txBody>
          <a:bodyPr/>
          <a:lstStyle/>
          <a:p>
            <a:r>
              <a:rPr lang="es-ES" dirty="0">
                <a:solidFill>
                  <a:schemeClr val="tx1"/>
                </a:solidFill>
              </a:rPr>
              <a:t>5. Machine </a:t>
            </a:r>
            <a:r>
              <a:rPr lang="es-ES" dirty="0" err="1">
                <a:solidFill>
                  <a:schemeClr val="tx1"/>
                </a:solidFill>
              </a:rPr>
              <a:t>learning</a:t>
            </a:r>
            <a:r>
              <a:rPr lang="es-ES" dirty="0">
                <a:solidFill>
                  <a:schemeClr val="tx1"/>
                </a:solidFill>
              </a:rPr>
              <a:t> </a:t>
            </a:r>
            <a:r>
              <a:rPr lang="es-ES" dirty="0" err="1">
                <a:solidFill>
                  <a:schemeClr val="tx1"/>
                </a:solidFill>
              </a:rPr>
              <a:t>prediction</a:t>
            </a:r>
            <a:endParaRPr lang="es-ES" dirty="0">
              <a:solidFill>
                <a:schemeClr val="tx1"/>
              </a:solidFill>
            </a:endParaRPr>
          </a:p>
        </p:txBody>
      </p:sp>
      <p:sp>
        <p:nvSpPr>
          <p:cNvPr id="3" name="Marcador de contenido 2">
            <a:extLst>
              <a:ext uri="{FF2B5EF4-FFF2-40B4-BE49-F238E27FC236}">
                <a16:creationId xmlns:a16="http://schemas.microsoft.com/office/drawing/2014/main" id="{9B341C44-4F8F-4F68-7DDB-DF655F8E7157}"/>
              </a:ext>
            </a:extLst>
          </p:cNvPr>
          <p:cNvSpPr>
            <a:spLocks noGrp="1"/>
          </p:cNvSpPr>
          <p:nvPr>
            <p:ph idx="1"/>
          </p:nvPr>
        </p:nvSpPr>
        <p:spPr/>
        <p:txBody>
          <a:bodyPr vert="horz" lIns="91440" tIns="45720" rIns="91440" bIns="45720" rtlCol="0" anchor="t">
            <a:normAutofit/>
          </a:bodyPr>
          <a:lstStyle/>
          <a:p>
            <a:pPr algn="just"/>
            <a:r>
              <a:rPr lang="es-ES" dirty="0"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main</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goal</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is</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to</a:t>
            </a:r>
            <a:r>
              <a:rPr lang="es-ES" dirty="0">
                <a:solidFill>
                  <a:schemeClr val="tx1"/>
                </a:solidFill>
                <a:latin typeface="Times New Roman"/>
                <a:ea typeface="+mn-lt"/>
                <a:cs typeface="+mn-lt"/>
              </a:rPr>
              <a:t> use a </a:t>
            </a:r>
            <a:r>
              <a:rPr lang="es-ES" b="1" dirty="0">
                <a:solidFill>
                  <a:schemeClr val="tx1"/>
                </a:solidFill>
                <a:latin typeface="Times New Roman"/>
                <a:ea typeface="+mn-lt"/>
                <a:cs typeface="+mn-lt"/>
              </a:rPr>
              <a:t>machine </a:t>
            </a:r>
            <a:r>
              <a:rPr lang="es-ES" b="1" dirty="0" err="1">
                <a:solidFill>
                  <a:schemeClr val="tx1"/>
                </a:solidFill>
                <a:latin typeface="Times New Roman"/>
                <a:ea typeface="+mn-lt"/>
                <a:cs typeface="+mn-lt"/>
              </a:rPr>
              <a:t>learning</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model</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to</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predict</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whether</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b="1" dirty="0" err="1">
                <a:solidFill>
                  <a:schemeClr val="tx1"/>
                </a:solidFill>
                <a:latin typeface="Times New Roman"/>
                <a:ea typeface="+mn-lt"/>
                <a:cs typeface="+mn-lt"/>
              </a:rPr>
              <a:t>first</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stage</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of</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the</a:t>
            </a:r>
            <a:r>
              <a:rPr lang="es-ES" b="1" dirty="0">
                <a:solidFill>
                  <a:schemeClr val="tx1"/>
                </a:solidFill>
                <a:latin typeface="Times New Roman"/>
                <a:ea typeface="+mn-lt"/>
                <a:cs typeface="+mn-lt"/>
              </a:rPr>
              <a:t> Falcon 9 </a:t>
            </a:r>
            <a:r>
              <a:rPr lang="es-ES" b="1" dirty="0" err="1">
                <a:solidFill>
                  <a:schemeClr val="tx1"/>
                </a:solidFill>
                <a:latin typeface="Times New Roman"/>
                <a:ea typeface="+mn-lt"/>
                <a:cs typeface="+mn-lt"/>
              </a:rPr>
              <a:t>rocket</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would</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land</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successfully</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To</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ensure</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accuracy</a:t>
            </a:r>
            <a:r>
              <a:rPr lang="es-ES" dirty="0">
                <a:solidFill>
                  <a:schemeClr val="tx1"/>
                </a:solidFill>
                <a:latin typeface="Times New Roman"/>
                <a:ea typeface="+mn-lt"/>
                <a:cs typeface="+mn-lt"/>
              </a:rPr>
              <a:t>, I </a:t>
            </a:r>
            <a:r>
              <a:rPr lang="es-ES" b="1" dirty="0" err="1">
                <a:solidFill>
                  <a:schemeClr val="tx1"/>
                </a:solidFill>
                <a:latin typeface="Times New Roman"/>
                <a:ea typeface="+mn-lt"/>
                <a:cs typeface="+mn-lt"/>
              </a:rPr>
              <a:t>split</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the</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dataset</a:t>
            </a:r>
            <a:r>
              <a:rPr lang="es-ES" b="1" dirty="0">
                <a:solidFill>
                  <a:schemeClr val="tx1"/>
                </a:solidFill>
                <a:latin typeface="Times New Roman"/>
                <a:ea typeface="+mn-lt"/>
                <a:cs typeface="+mn-lt"/>
              </a:rPr>
              <a:t> </a:t>
            </a:r>
            <a:r>
              <a:rPr lang="es-ES" b="1" dirty="0" err="1">
                <a:solidFill>
                  <a:schemeClr val="tx1"/>
                </a:solidFill>
                <a:latin typeface="Times New Roman"/>
                <a:ea typeface="+mn-lt"/>
                <a:cs typeface="+mn-lt"/>
              </a:rPr>
              <a:t>into</a:t>
            </a:r>
            <a:r>
              <a:rPr lang="es-ES" b="1" dirty="0">
                <a:solidFill>
                  <a:schemeClr val="tx1"/>
                </a:solidFill>
                <a:latin typeface="Times New Roman"/>
                <a:ea typeface="+mn-lt"/>
                <a:cs typeface="+mn-lt"/>
              </a:rPr>
              <a:t> training and test sets</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allowing</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evaluation</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of</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dirty="0" err="1">
                <a:solidFill>
                  <a:schemeClr val="tx1"/>
                </a:solidFill>
                <a:latin typeface="Times New Roman"/>
                <a:ea typeface="+mn-lt"/>
                <a:cs typeface="+mn-lt"/>
              </a:rPr>
              <a:t>model</a:t>
            </a:r>
            <a:r>
              <a:rPr lang="es-ES" dirty="0">
                <a:solidFill>
                  <a:schemeClr val="tx1"/>
                </a:solidFill>
                <a:latin typeface="Times New Roman"/>
                <a:ea typeface="+mn-lt"/>
                <a:cs typeface="+mn-lt"/>
              </a:rPr>
              <a:t> performance </a:t>
            </a:r>
            <a:r>
              <a:rPr lang="es-ES" dirty="0" err="1">
                <a:solidFill>
                  <a:schemeClr val="tx1"/>
                </a:solidFill>
                <a:latin typeface="Times New Roman"/>
                <a:ea typeface="+mn-lt"/>
                <a:cs typeface="+mn-lt"/>
              </a:rPr>
              <a:t>effectively</a:t>
            </a:r>
            <a:r>
              <a:rPr lang="es-ES" dirty="0">
                <a:solidFill>
                  <a:schemeClr val="tx1"/>
                </a:solidFill>
                <a:latin typeface="Times New Roman"/>
                <a:ea typeface="+mn-lt"/>
                <a:cs typeface="+mn-lt"/>
              </a:rPr>
              <a:t>.</a:t>
            </a:r>
          </a:p>
          <a:p>
            <a:pPr algn="just"/>
            <a:r>
              <a:rPr lang="es-ES" err="1">
                <a:solidFill>
                  <a:schemeClr val="tx1"/>
                </a:solidFill>
                <a:latin typeface="Times New Roman"/>
                <a:ea typeface="+mn-lt"/>
                <a:cs typeface="+mn-lt"/>
              </a:rPr>
              <a:t>To</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optimize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predictions</a:t>
            </a:r>
            <a:r>
              <a:rPr lang="es-ES" dirty="0">
                <a:solidFill>
                  <a:schemeClr val="tx1"/>
                </a:solidFill>
                <a:latin typeface="Times New Roman"/>
                <a:ea typeface="+mn-lt"/>
                <a:cs typeface="+mn-lt"/>
              </a:rPr>
              <a:t>, I </a:t>
            </a:r>
            <a:r>
              <a:rPr lang="es-ES" err="1">
                <a:solidFill>
                  <a:schemeClr val="tx1"/>
                </a:solidFill>
                <a:latin typeface="Times New Roman"/>
                <a:ea typeface="+mn-lt"/>
                <a:cs typeface="+mn-lt"/>
              </a:rPr>
              <a:t>experimented</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with</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different</a:t>
            </a:r>
            <a:r>
              <a:rPr lang="es-ES" dirty="0">
                <a:solidFill>
                  <a:schemeClr val="tx1"/>
                </a:solidFill>
                <a:latin typeface="Times New Roman"/>
                <a:ea typeface="+mn-lt"/>
                <a:cs typeface="+mn-lt"/>
              </a:rPr>
              <a:t> </a:t>
            </a:r>
            <a:r>
              <a:rPr lang="es-ES" b="1" err="1">
                <a:solidFill>
                  <a:schemeClr val="tx1"/>
                </a:solidFill>
                <a:latin typeface="Times New Roman"/>
                <a:ea typeface="+mn-lt"/>
                <a:cs typeface="+mn-lt"/>
              </a:rPr>
              <a:t>classification</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algorithms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including</a:t>
            </a:r>
            <a:r>
              <a:rPr lang="es-ES" dirty="0">
                <a:solidFill>
                  <a:schemeClr val="tx1"/>
                </a:solidFill>
                <a:latin typeface="Times New Roman"/>
                <a:ea typeface="+mn-lt"/>
                <a:cs typeface="+mn-lt"/>
              </a:rPr>
              <a:t> </a:t>
            </a:r>
            <a:r>
              <a:rPr lang="es-ES" b="1" err="1">
                <a:solidFill>
                  <a:schemeClr val="tx1"/>
                </a:solidFill>
                <a:latin typeface="Times New Roman"/>
                <a:ea typeface="+mn-lt"/>
                <a:cs typeface="+mn-lt"/>
              </a:rPr>
              <a:t>Support</a:t>
            </a:r>
            <a:r>
              <a:rPr lang="es-ES" b="1" dirty="0">
                <a:solidFill>
                  <a:schemeClr val="tx1"/>
                </a:solidFill>
                <a:latin typeface="Times New Roman"/>
                <a:ea typeface="+mn-lt"/>
                <a:cs typeface="+mn-lt"/>
              </a:rPr>
              <a:t> Vector Machines (SVM), </a:t>
            </a:r>
            <a:r>
              <a:rPr lang="es-ES" b="1" err="1">
                <a:solidFill>
                  <a:schemeClr val="tx1"/>
                </a:solidFill>
                <a:latin typeface="Times New Roman"/>
                <a:ea typeface="+mn-lt"/>
                <a:cs typeface="+mn-lt"/>
              </a:rPr>
              <a:t>Classification</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Trees</a:t>
            </a:r>
            <a:r>
              <a:rPr lang="es-ES" b="1" dirty="0">
                <a:solidFill>
                  <a:schemeClr val="tx1"/>
                </a:solidFill>
                <a:latin typeface="Times New Roman"/>
                <a:ea typeface="+mn-lt"/>
                <a:cs typeface="+mn-lt"/>
              </a:rPr>
              <a:t>, and </a:t>
            </a:r>
            <a:r>
              <a:rPr lang="es-ES" b="1" err="1">
                <a:solidFill>
                  <a:schemeClr val="tx1"/>
                </a:solidFill>
                <a:latin typeface="Times New Roman"/>
                <a:ea typeface="+mn-lt"/>
                <a:cs typeface="+mn-lt"/>
              </a:rPr>
              <a:t>Logistic</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Regression</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By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tuning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hyperparameters</a:t>
            </a:r>
            <a:r>
              <a:rPr lang="es-ES" dirty="0">
                <a:solidFill>
                  <a:schemeClr val="tx1"/>
                </a:solidFill>
                <a:latin typeface="Times New Roman"/>
                <a:ea typeface="+mn-lt"/>
                <a:cs typeface="+mn-lt"/>
              </a:rPr>
              <a:t>, I </a:t>
            </a:r>
            <a:r>
              <a:rPr lang="es-ES" err="1">
                <a:solidFill>
                  <a:schemeClr val="tx1"/>
                </a:solidFill>
                <a:latin typeface="Times New Roman"/>
                <a:ea typeface="+mn-lt"/>
                <a:cs typeface="+mn-lt"/>
              </a:rPr>
              <a:t>identified</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best-performing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model</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refining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its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ability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to</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distinguish</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between</a:t>
            </a:r>
            <a:r>
              <a:rPr lang="es-ES" dirty="0">
                <a:solidFill>
                  <a:schemeClr val="tx1"/>
                </a:solidFill>
                <a:latin typeface="Times New Roman"/>
                <a:ea typeface="+mn-lt"/>
                <a:cs typeface="+mn-lt"/>
              </a:rPr>
              <a:t> </a:t>
            </a:r>
            <a:r>
              <a:rPr lang="es-ES" b="1" err="1">
                <a:solidFill>
                  <a:schemeClr val="tx1"/>
                </a:solidFill>
                <a:latin typeface="Times New Roman"/>
                <a:ea typeface="+mn-lt"/>
                <a:cs typeface="+mn-lt"/>
              </a:rPr>
              <a:t>successful</a:t>
            </a:r>
            <a:r>
              <a:rPr lang="es-ES" b="1" dirty="0">
                <a:solidFill>
                  <a:schemeClr val="tx1"/>
                </a:solidFill>
                <a:latin typeface="Times New Roman"/>
                <a:ea typeface="+mn-lt"/>
                <a:cs typeface="+mn-lt"/>
              </a:rPr>
              <a:t> and </a:t>
            </a:r>
            <a:r>
              <a:rPr lang="es-ES" b="1" err="1">
                <a:solidFill>
                  <a:schemeClr val="tx1"/>
                </a:solidFill>
                <a:latin typeface="Times New Roman"/>
                <a:ea typeface="+mn-lt"/>
                <a:cs typeface="+mn-lt"/>
              </a:rPr>
              <a:t>failed</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landings</a:t>
            </a:r>
            <a:r>
              <a:rPr lang="es-ES" dirty="0">
                <a:solidFill>
                  <a:schemeClr val="tx1"/>
                </a:solidFill>
                <a:latin typeface="Times New Roman"/>
                <a:ea typeface="+mn-lt"/>
                <a:cs typeface="+mn-lt"/>
              </a:rPr>
              <a:t>.</a:t>
            </a:r>
            <a:endParaRPr lang="es-ES">
              <a:solidFill>
                <a:schemeClr val="tx1"/>
              </a:solidFill>
              <a:latin typeface="Times New Roman"/>
              <a:cs typeface="Times New Roman"/>
            </a:endParaRPr>
          </a:p>
          <a:p>
            <a:pPr algn="just"/>
            <a:r>
              <a:rPr lang="es-ES" err="1">
                <a:solidFill>
                  <a:schemeClr val="tx1"/>
                </a:solidFill>
                <a:latin typeface="Times New Roman"/>
                <a:ea typeface="+mn-lt"/>
                <a:cs typeface="+mn-lt"/>
              </a:rPr>
              <a:t>This</a:t>
            </a:r>
            <a:r>
              <a:rPr lang="es-ES" dirty="0">
                <a:solidFill>
                  <a:schemeClr val="tx1"/>
                </a:solidFill>
                <a:latin typeface="Times New Roman"/>
                <a:ea typeface="+mn-lt"/>
                <a:cs typeface="+mn-lt"/>
              </a:rPr>
              <a:t> machine </a:t>
            </a:r>
            <a:r>
              <a:rPr lang="es-ES" err="1">
                <a:solidFill>
                  <a:schemeClr val="tx1"/>
                </a:solidFill>
                <a:latin typeface="Times New Roman"/>
                <a:ea typeface="+mn-lt"/>
                <a:cs typeface="+mn-lt"/>
              </a:rPr>
              <a:t>learning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approach</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provided</a:t>
            </a:r>
            <a:r>
              <a:rPr lang="es-ES" dirty="0">
                <a:solidFill>
                  <a:schemeClr val="tx1"/>
                </a:solidFill>
                <a:latin typeface="Times New Roman"/>
                <a:ea typeface="+mn-lt"/>
                <a:cs typeface="+mn-lt"/>
              </a:rPr>
              <a:t> </a:t>
            </a:r>
            <a:r>
              <a:rPr lang="es-ES" b="1" dirty="0">
                <a:solidFill>
                  <a:schemeClr val="tx1"/>
                </a:solidFill>
                <a:latin typeface="Times New Roman"/>
                <a:ea typeface="+mn-lt"/>
                <a:cs typeface="+mn-lt"/>
              </a:rPr>
              <a:t>data-</a:t>
            </a:r>
            <a:r>
              <a:rPr lang="es-ES" b="1" err="1">
                <a:solidFill>
                  <a:schemeClr val="tx1"/>
                </a:solidFill>
                <a:latin typeface="Times New Roman"/>
                <a:ea typeface="+mn-lt"/>
                <a:cs typeface="+mn-lt"/>
              </a:rPr>
              <a:t>driven</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insights</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into</a:t>
            </a:r>
            <a:r>
              <a:rPr lang="es-ES" b="1" dirty="0">
                <a:solidFill>
                  <a:schemeClr val="tx1"/>
                </a:solidFill>
                <a:latin typeface="Times New Roman"/>
                <a:ea typeface="+mn-lt"/>
                <a:cs typeface="+mn-lt"/>
              </a:rPr>
              <a:t> Falcon 9's </a:t>
            </a:r>
            <a:r>
              <a:rPr lang="es-ES" b="1" err="1">
                <a:solidFill>
                  <a:schemeClr val="tx1"/>
                </a:solidFill>
                <a:latin typeface="Times New Roman"/>
                <a:ea typeface="+mn-lt"/>
                <a:cs typeface="+mn-lt"/>
              </a:rPr>
              <a:t>landing</a:t>
            </a:r>
            <a:r>
              <a:rPr lang="es-ES" b="1" dirty="0">
                <a:solidFill>
                  <a:schemeClr val="tx1"/>
                </a:solidFill>
                <a:latin typeface="Times New Roman"/>
                <a:ea typeface="+mn-lt"/>
                <a:cs typeface="+mn-lt"/>
              </a:rPr>
              <a:t> </a:t>
            </a:r>
            <a:r>
              <a:rPr lang="es-ES" b="1" err="1">
                <a:solidFill>
                  <a:schemeClr val="tx1"/>
                </a:solidFill>
                <a:latin typeface="Times New Roman"/>
                <a:ea typeface="+mn-lt"/>
                <a:cs typeface="+mn-lt"/>
              </a:rPr>
              <a:t>patterns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paving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way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for</a:t>
            </a:r>
            <a:r>
              <a:rPr lang="es-ES" dirty="0">
                <a:solidFill>
                  <a:schemeClr val="tx1"/>
                </a:solidFill>
                <a:latin typeface="Times New Roman"/>
                <a:ea typeface="+mn-lt"/>
                <a:cs typeface="+mn-lt"/>
              </a:rPr>
              <a:t> more </a:t>
            </a:r>
            <a:r>
              <a:rPr lang="es-ES" err="1">
                <a:solidFill>
                  <a:schemeClr val="tx1"/>
                </a:solidFill>
                <a:latin typeface="Times New Roman"/>
                <a:ea typeface="+mn-lt"/>
                <a:cs typeface="+mn-lt"/>
              </a:rPr>
              <a:t>reliable</a:t>
            </a:r>
            <a:r>
              <a:rPr lang="es-ES" dirty="0">
                <a:solidFill>
                  <a:schemeClr val="tx1"/>
                </a:solidFill>
                <a:latin typeface="Times New Roman"/>
                <a:ea typeface="+mn-lt"/>
                <a:cs typeface="+mn-lt"/>
              </a:rPr>
              <a:t> and </a:t>
            </a:r>
            <a:r>
              <a:rPr lang="es-ES" err="1">
                <a:solidFill>
                  <a:schemeClr val="tx1"/>
                </a:solidFill>
                <a:latin typeface="Times New Roman"/>
                <a:ea typeface="+mn-lt"/>
                <a:cs typeface="+mn-lt"/>
              </a:rPr>
              <a:t>cost-effective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spaceflight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operations</a:t>
            </a:r>
            <a:r>
              <a:rPr lang="es-ES" dirty="0">
                <a:solidFill>
                  <a:schemeClr val="tx1"/>
                </a:solidFill>
                <a:latin typeface="Times New Roman"/>
                <a:ea typeface="+mn-lt"/>
                <a:cs typeface="+mn-lt"/>
              </a:rPr>
              <a:t>. </a:t>
            </a:r>
            <a:endParaRPr lang="es-ES" dirty="0">
              <a:solidFill>
                <a:schemeClr val="tx1"/>
              </a:solidFill>
              <a:latin typeface="Times New Roman"/>
              <a:cs typeface="Times New Roman"/>
            </a:endParaRPr>
          </a:p>
          <a:p>
            <a:endParaRPr lang="es-ES" sz="1200" dirty="0">
              <a:solidFill>
                <a:srgbClr val="0F1114"/>
              </a:solidFill>
            </a:endParaRPr>
          </a:p>
        </p:txBody>
      </p:sp>
      <p:sp>
        <p:nvSpPr>
          <p:cNvPr id="5" name="Marcador de fecha 4">
            <a:extLst>
              <a:ext uri="{FF2B5EF4-FFF2-40B4-BE49-F238E27FC236}">
                <a16:creationId xmlns:a16="http://schemas.microsoft.com/office/drawing/2014/main" id="{20F5933A-CAAF-63BF-4C62-CE0072E78BB1}"/>
              </a:ext>
            </a:extLst>
          </p:cNvPr>
          <p:cNvSpPr>
            <a:spLocks noGrp="1"/>
          </p:cNvSpPr>
          <p:nvPr>
            <p:ph type="dt" sz="half" idx="10"/>
          </p:nvPr>
        </p:nvSpPr>
        <p:spPr/>
        <p:txBody>
          <a:bodyPr/>
          <a:lstStyle/>
          <a:p>
            <a:fld id="{506B2143-F364-446A-A044-818FA0B8C69A}" type="datetime1">
              <a:t>25/03/2025</a:t>
            </a:fld>
            <a:endParaRPr lang="en-US"/>
          </a:p>
        </p:txBody>
      </p:sp>
      <p:sp>
        <p:nvSpPr>
          <p:cNvPr id="6" name="Marcador de pie de página 5">
            <a:extLst>
              <a:ext uri="{FF2B5EF4-FFF2-40B4-BE49-F238E27FC236}">
                <a16:creationId xmlns:a16="http://schemas.microsoft.com/office/drawing/2014/main" id="{20E2CC4B-C84F-0E65-BD77-F2805CE6A814}"/>
              </a:ext>
            </a:extLst>
          </p:cNvPr>
          <p:cNvSpPr>
            <a:spLocks noGrp="1"/>
          </p:cNvSpPr>
          <p:nvPr>
            <p:ph type="ftr" sz="quarter" idx="11"/>
          </p:nvPr>
        </p:nvSpPr>
        <p:spPr/>
        <p:txBody>
          <a:bodyPr/>
          <a:lstStyle/>
          <a:p>
            <a:r>
              <a:rPr lang="en-US"/>
              <a:t>
              </a:t>
            </a:r>
          </a:p>
        </p:txBody>
      </p:sp>
      <p:sp>
        <p:nvSpPr>
          <p:cNvPr id="7" name="Marcador de número de diapositiva 6">
            <a:extLst>
              <a:ext uri="{FF2B5EF4-FFF2-40B4-BE49-F238E27FC236}">
                <a16:creationId xmlns:a16="http://schemas.microsoft.com/office/drawing/2014/main" id="{F2A9FD3E-E281-09F4-AB02-13B1C1CE6CCD}"/>
              </a:ext>
            </a:extLst>
          </p:cNvPr>
          <p:cNvSpPr>
            <a:spLocks noGrp="1"/>
          </p:cNvSpPr>
          <p:nvPr>
            <p:ph type="sldNum" sz="quarter" idx="12"/>
          </p:nvPr>
        </p:nvSpPr>
        <p:spPr/>
        <p:txBody>
          <a:bodyPr/>
          <a:lstStyle/>
          <a:p>
            <a:fld id="{5E4DE196-8A13-4FF7-A07E-102851959EAB}" type="slidenum">
              <a:rPr lang="en-US" dirty="0"/>
              <a:t>23</a:t>
            </a:fld>
            <a:endParaRPr lang="en-US"/>
          </a:p>
        </p:txBody>
      </p:sp>
    </p:spTree>
    <p:extLst>
      <p:ext uri="{BB962C8B-B14F-4D97-AF65-F5344CB8AC3E}">
        <p14:creationId xmlns:p14="http://schemas.microsoft.com/office/powerpoint/2010/main" val="2215469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C00275-659B-16C8-CF43-79792452EEBF}"/>
              </a:ext>
            </a:extLst>
          </p:cNvPr>
          <p:cNvSpPr>
            <a:spLocks noGrp="1"/>
          </p:cNvSpPr>
          <p:nvPr>
            <p:ph type="title"/>
          </p:nvPr>
        </p:nvSpPr>
        <p:spPr>
          <a:xfrm>
            <a:off x="871108" y="248558"/>
            <a:ext cx="10449784" cy="1265928"/>
          </a:xfrm>
        </p:spPr>
        <p:txBody>
          <a:bodyPr/>
          <a:lstStyle/>
          <a:p>
            <a:r>
              <a:rPr lang="es-ES" dirty="0">
                <a:solidFill>
                  <a:schemeClr val="tx1"/>
                </a:solidFill>
                <a:ea typeface="+mj-lt"/>
                <a:cs typeface="+mj-lt"/>
              </a:rPr>
              <a:t>5. Machine </a:t>
            </a:r>
            <a:r>
              <a:rPr lang="es-ES" err="1">
                <a:solidFill>
                  <a:schemeClr val="tx1"/>
                </a:solidFill>
                <a:ea typeface="+mj-lt"/>
                <a:cs typeface="+mj-lt"/>
              </a:rPr>
              <a:t>learning</a:t>
            </a:r>
            <a:r>
              <a:rPr lang="es-ES" dirty="0">
                <a:solidFill>
                  <a:schemeClr val="tx1"/>
                </a:solidFill>
                <a:ea typeface="+mj-lt"/>
                <a:cs typeface="+mj-lt"/>
              </a:rPr>
              <a:t> </a:t>
            </a:r>
            <a:r>
              <a:rPr lang="es-ES" err="1">
                <a:solidFill>
                  <a:schemeClr val="tx1"/>
                </a:solidFill>
                <a:ea typeface="+mj-lt"/>
                <a:cs typeface="+mj-lt"/>
              </a:rPr>
              <a:t>prediction</a:t>
            </a:r>
            <a:r>
              <a:rPr lang="es-ES" dirty="0">
                <a:solidFill>
                  <a:schemeClr val="tx1"/>
                </a:solidFill>
                <a:ea typeface="+mj-lt"/>
                <a:cs typeface="+mj-lt"/>
              </a:rPr>
              <a:t> (1) - </a:t>
            </a:r>
            <a:r>
              <a:rPr lang="en-US" sz="2400" dirty="0">
                <a:solidFill>
                  <a:schemeClr val="tx1"/>
                </a:solidFill>
                <a:latin typeface="walbaum display"/>
                <a:ea typeface="Calibri"/>
                <a:cs typeface="Calibri"/>
              </a:rPr>
              <a:t>Logistic regression</a:t>
            </a:r>
            <a:endParaRPr lang="es-ES" dirty="0">
              <a:solidFill>
                <a:schemeClr val="tx1"/>
              </a:solidFill>
              <a:latin typeface="walbaum display"/>
            </a:endParaRPr>
          </a:p>
        </p:txBody>
      </p:sp>
      <p:sp>
        <p:nvSpPr>
          <p:cNvPr id="3" name="Marcador de contenido 2">
            <a:extLst>
              <a:ext uri="{FF2B5EF4-FFF2-40B4-BE49-F238E27FC236}">
                <a16:creationId xmlns:a16="http://schemas.microsoft.com/office/drawing/2014/main" id="{5F0150D5-8F84-3BA4-15A8-71E858E64952}"/>
              </a:ext>
            </a:extLst>
          </p:cNvPr>
          <p:cNvSpPr>
            <a:spLocks noGrp="1"/>
          </p:cNvSpPr>
          <p:nvPr>
            <p:ph idx="1"/>
          </p:nvPr>
        </p:nvSpPr>
        <p:spPr>
          <a:xfrm>
            <a:off x="868643" y="1717309"/>
            <a:ext cx="10442448" cy="3903819"/>
          </a:xfrm>
        </p:spPr>
        <p:txBody>
          <a:bodyPr vert="horz" lIns="91440" tIns="45720" rIns="91440" bIns="45720" rtlCol="0" anchor="t">
            <a:normAutofit/>
          </a:bodyPr>
          <a:lstStyle/>
          <a:p>
            <a:pPr lvl="1">
              <a:lnSpc>
                <a:spcPct val="90000"/>
              </a:lnSpc>
            </a:pPr>
            <a:r>
              <a:rPr lang="en-US" sz="2000" dirty="0" err="1">
                <a:solidFill>
                  <a:srgbClr val="000000"/>
                </a:solidFill>
                <a:latin typeface="Times New Roman"/>
                <a:ea typeface="Calibri"/>
                <a:cs typeface="Calibri"/>
              </a:rPr>
              <a:t>GridSearchCV</a:t>
            </a:r>
            <a:r>
              <a:rPr lang="en-US" sz="2000" dirty="0">
                <a:solidFill>
                  <a:srgbClr val="000000"/>
                </a:solidFill>
                <a:latin typeface="Times New Roman"/>
                <a:ea typeface="Calibri"/>
                <a:cs typeface="Calibri"/>
              </a:rPr>
              <a:t> best score: </a:t>
            </a:r>
            <a:r>
              <a:rPr lang="en-MY" sz="2000" dirty="0">
                <a:solidFill>
                  <a:srgbClr val="000000"/>
                </a:solidFill>
                <a:latin typeface="Times New Roman"/>
                <a:ea typeface="Calibri"/>
                <a:cs typeface="Calibri"/>
              </a:rPr>
              <a:t>0.8464285714285713</a:t>
            </a:r>
            <a:endParaRPr lang="en-US" sz="200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Accuracy score on test set: 0.8333333333333334</a:t>
            </a:r>
            <a:endParaRPr lang="en-US" sz="200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Confusion matrix:</a:t>
            </a:r>
            <a:endParaRPr lang="es-ES" dirty="0">
              <a:latin typeface="Times New Roman"/>
            </a:endParaRPr>
          </a:p>
        </p:txBody>
      </p:sp>
      <p:sp>
        <p:nvSpPr>
          <p:cNvPr id="4" name="Marcador de fecha 3">
            <a:extLst>
              <a:ext uri="{FF2B5EF4-FFF2-40B4-BE49-F238E27FC236}">
                <a16:creationId xmlns:a16="http://schemas.microsoft.com/office/drawing/2014/main" id="{1CCC20B0-6898-0C1A-2C6F-1E7E648AB30A}"/>
              </a:ext>
            </a:extLst>
          </p:cNvPr>
          <p:cNvSpPr>
            <a:spLocks noGrp="1"/>
          </p:cNvSpPr>
          <p:nvPr>
            <p:ph type="dt" sz="half" idx="10"/>
          </p:nvPr>
        </p:nvSpPr>
        <p:spPr/>
        <p:txBody>
          <a:bodyPr/>
          <a:lstStyle/>
          <a:p>
            <a:fld id="{0F63670F-5DD5-4487-8FBA-BF1A1E110DBF}" type="datetime1">
              <a:t>25/03/2025</a:t>
            </a:fld>
            <a:endParaRPr lang="en-US"/>
          </a:p>
        </p:txBody>
      </p:sp>
      <p:sp>
        <p:nvSpPr>
          <p:cNvPr id="5" name="Marcador de pie de página 4">
            <a:extLst>
              <a:ext uri="{FF2B5EF4-FFF2-40B4-BE49-F238E27FC236}">
                <a16:creationId xmlns:a16="http://schemas.microsoft.com/office/drawing/2014/main" id="{535E087E-D667-16C5-177C-AFDAEEF27ACE}"/>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BA81200A-785B-6DBA-931D-8F50A09A2131}"/>
              </a:ext>
            </a:extLst>
          </p:cNvPr>
          <p:cNvSpPr>
            <a:spLocks noGrp="1"/>
          </p:cNvSpPr>
          <p:nvPr>
            <p:ph type="sldNum" sz="quarter" idx="12"/>
          </p:nvPr>
        </p:nvSpPr>
        <p:spPr/>
        <p:txBody>
          <a:bodyPr/>
          <a:lstStyle/>
          <a:p>
            <a:fld id="{5E4DE196-8A13-4FF7-A07E-102851959EAB}" type="slidenum">
              <a:rPr lang="en-US" dirty="0"/>
              <a:t>24</a:t>
            </a:fld>
            <a:endParaRPr lang="en-US"/>
          </a:p>
        </p:txBody>
      </p:sp>
      <p:pic>
        <p:nvPicPr>
          <p:cNvPr id="8" name="Imagen 7" descr="Imagen que contiene Gráfico&#10;&#10;El contenido generado por inteligencia artificial puede ser incorrecto.">
            <a:extLst>
              <a:ext uri="{FF2B5EF4-FFF2-40B4-BE49-F238E27FC236}">
                <a16:creationId xmlns:a16="http://schemas.microsoft.com/office/drawing/2014/main" id="{4C5BBD71-C968-AB83-822A-7106881D8A9A}"/>
              </a:ext>
            </a:extLst>
          </p:cNvPr>
          <p:cNvPicPr>
            <a:picLocks noChangeAspect="1"/>
          </p:cNvPicPr>
          <p:nvPr/>
        </p:nvPicPr>
        <p:blipFill>
          <a:blip r:embed="rId2"/>
          <a:stretch>
            <a:fillRect/>
          </a:stretch>
        </p:blipFill>
        <p:spPr>
          <a:xfrm>
            <a:off x="4000730" y="2891296"/>
            <a:ext cx="4429240" cy="3388950"/>
          </a:xfrm>
          <a:prstGeom prst="rect">
            <a:avLst/>
          </a:prstGeom>
        </p:spPr>
      </p:pic>
    </p:spTree>
    <p:extLst>
      <p:ext uri="{BB962C8B-B14F-4D97-AF65-F5344CB8AC3E}">
        <p14:creationId xmlns:p14="http://schemas.microsoft.com/office/powerpoint/2010/main" val="35262263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18F53D-CDEE-1584-A936-F331ABF6EA4E}"/>
              </a:ext>
            </a:extLst>
          </p:cNvPr>
          <p:cNvSpPr>
            <a:spLocks noGrp="1"/>
          </p:cNvSpPr>
          <p:nvPr>
            <p:ph type="title"/>
          </p:nvPr>
        </p:nvSpPr>
        <p:spPr>
          <a:xfrm>
            <a:off x="871108" y="322004"/>
            <a:ext cx="10449784" cy="1265928"/>
          </a:xfrm>
        </p:spPr>
        <p:txBody>
          <a:bodyPr/>
          <a:lstStyle/>
          <a:p>
            <a:r>
              <a:rPr lang="es-ES" dirty="0">
                <a:solidFill>
                  <a:schemeClr val="tx1"/>
                </a:solidFill>
                <a:ea typeface="+mj-lt"/>
                <a:cs typeface="+mj-lt"/>
              </a:rPr>
              <a:t>5. Machine </a:t>
            </a:r>
            <a:r>
              <a:rPr lang="es-ES" dirty="0" err="1">
                <a:solidFill>
                  <a:schemeClr val="tx1"/>
                </a:solidFill>
                <a:ea typeface="+mj-lt"/>
                <a:cs typeface="+mj-lt"/>
              </a:rPr>
              <a:t>learning</a:t>
            </a:r>
            <a:r>
              <a:rPr lang="es-ES" dirty="0">
                <a:solidFill>
                  <a:schemeClr val="tx1"/>
                </a:solidFill>
                <a:ea typeface="+mj-lt"/>
                <a:cs typeface="+mj-lt"/>
              </a:rPr>
              <a:t> </a:t>
            </a:r>
            <a:r>
              <a:rPr lang="es-ES" dirty="0" err="1">
                <a:solidFill>
                  <a:schemeClr val="tx1"/>
                </a:solidFill>
                <a:ea typeface="+mj-lt"/>
                <a:cs typeface="+mj-lt"/>
              </a:rPr>
              <a:t>prediction</a:t>
            </a:r>
            <a:r>
              <a:rPr lang="es-ES" dirty="0">
                <a:solidFill>
                  <a:schemeClr val="tx1"/>
                </a:solidFill>
                <a:ea typeface="+mj-lt"/>
                <a:cs typeface="+mj-lt"/>
              </a:rPr>
              <a:t> (2) - SVM</a:t>
            </a:r>
            <a:endParaRPr lang="es-ES" dirty="0">
              <a:solidFill>
                <a:schemeClr val="tx1"/>
              </a:solidFill>
            </a:endParaRPr>
          </a:p>
        </p:txBody>
      </p:sp>
      <p:sp>
        <p:nvSpPr>
          <p:cNvPr id="3" name="Marcador de contenido 2">
            <a:extLst>
              <a:ext uri="{FF2B5EF4-FFF2-40B4-BE49-F238E27FC236}">
                <a16:creationId xmlns:a16="http://schemas.microsoft.com/office/drawing/2014/main" id="{1F014BD7-B41F-5842-0538-25181774B7E5}"/>
              </a:ext>
            </a:extLst>
          </p:cNvPr>
          <p:cNvSpPr>
            <a:spLocks noGrp="1"/>
          </p:cNvSpPr>
          <p:nvPr>
            <p:ph idx="1"/>
          </p:nvPr>
        </p:nvSpPr>
        <p:spPr>
          <a:xfrm>
            <a:off x="868643" y="1937647"/>
            <a:ext cx="10442448" cy="3903819"/>
          </a:xfrm>
        </p:spPr>
        <p:txBody>
          <a:bodyPr vert="horz" lIns="91440" tIns="45720" rIns="91440" bIns="45720" rtlCol="0" anchor="t">
            <a:normAutofit/>
          </a:bodyPr>
          <a:lstStyle/>
          <a:p>
            <a:pPr lvl="1">
              <a:lnSpc>
                <a:spcPct val="90000"/>
              </a:lnSpc>
            </a:pPr>
            <a:r>
              <a:rPr lang="en-US" sz="2000" err="1">
                <a:solidFill>
                  <a:srgbClr val="000000"/>
                </a:solidFill>
                <a:latin typeface="Times New Roman"/>
                <a:ea typeface="Calibri"/>
                <a:cs typeface="Calibri"/>
              </a:rPr>
              <a:t>GridSearchCV</a:t>
            </a:r>
            <a:r>
              <a:rPr lang="en-US" sz="2000" dirty="0">
                <a:solidFill>
                  <a:srgbClr val="000000"/>
                </a:solidFill>
                <a:latin typeface="Times New Roman"/>
                <a:ea typeface="Calibri"/>
                <a:cs typeface="Calibri"/>
              </a:rPr>
              <a:t> best score: </a:t>
            </a:r>
            <a:r>
              <a:rPr lang="en-MY" sz="2000" dirty="0">
                <a:solidFill>
                  <a:srgbClr val="000000"/>
                </a:solidFill>
                <a:latin typeface="Times New Roman"/>
                <a:ea typeface="Calibri"/>
                <a:cs typeface="Calibri"/>
              </a:rPr>
              <a:t>0.8482142857142856</a:t>
            </a:r>
            <a:endParaRPr lang="en-US" sz="2000" dirty="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Accuracy score on test set: 0.8333333333333334</a:t>
            </a:r>
            <a:endParaRPr lang="en-US" sz="2000" dirty="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Confusion matrix:</a:t>
            </a:r>
            <a:endParaRPr lang="es-ES" dirty="0">
              <a:latin typeface="Times New Roman"/>
            </a:endParaRPr>
          </a:p>
        </p:txBody>
      </p:sp>
      <p:sp>
        <p:nvSpPr>
          <p:cNvPr id="4" name="Marcador de fecha 3">
            <a:extLst>
              <a:ext uri="{FF2B5EF4-FFF2-40B4-BE49-F238E27FC236}">
                <a16:creationId xmlns:a16="http://schemas.microsoft.com/office/drawing/2014/main" id="{7AAE5E16-22C0-9456-E24F-E75486145BDA}"/>
              </a:ext>
            </a:extLst>
          </p:cNvPr>
          <p:cNvSpPr>
            <a:spLocks noGrp="1"/>
          </p:cNvSpPr>
          <p:nvPr>
            <p:ph type="dt" sz="half" idx="10"/>
          </p:nvPr>
        </p:nvSpPr>
        <p:spPr/>
        <p:txBody>
          <a:bodyPr/>
          <a:lstStyle/>
          <a:p>
            <a:fld id="{A7C8D4F8-16AC-464D-86F0-6BA2B6C626DF}" type="datetime1">
              <a:t>25/03/2025</a:t>
            </a:fld>
            <a:endParaRPr lang="en-US"/>
          </a:p>
        </p:txBody>
      </p:sp>
      <p:sp>
        <p:nvSpPr>
          <p:cNvPr id="5" name="Marcador de pie de página 4">
            <a:extLst>
              <a:ext uri="{FF2B5EF4-FFF2-40B4-BE49-F238E27FC236}">
                <a16:creationId xmlns:a16="http://schemas.microsoft.com/office/drawing/2014/main" id="{346D857F-90C2-D08E-D283-29BB31E2C909}"/>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3DBB4427-9D6E-A76E-E322-36C87B116306}"/>
              </a:ext>
            </a:extLst>
          </p:cNvPr>
          <p:cNvSpPr>
            <a:spLocks noGrp="1"/>
          </p:cNvSpPr>
          <p:nvPr>
            <p:ph type="sldNum" sz="quarter" idx="12"/>
          </p:nvPr>
        </p:nvSpPr>
        <p:spPr/>
        <p:txBody>
          <a:bodyPr/>
          <a:lstStyle/>
          <a:p>
            <a:fld id="{5E4DE196-8A13-4FF7-A07E-102851959EAB}" type="slidenum">
              <a:rPr lang="en-US" dirty="0"/>
              <a:t>25</a:t>
            </a:fld>
            <a:endParaRPr lang="en-US"/>
          </a:p>
        </p:txBody>
      </p:sp>
      <p:pic>
        <p:nvPicPr>
          <p:cNvPr id="7" name="Imagen 6" descr="Imagen que contiene Gráfico&#10;&#10;El contenido generado por inteligencia artificial puede ser incorrecto.">
            <a:extLst>
              <a:ext uri="{FF2B5EF4-FFF2-40B4-BE49-F238E27FC236}">
                <a16:creationId xmlns:a16="http://schemas.microsoft.com/office/drawing/2014/main" id="{8BF5A674-B78D-A12D-51CA-F4124C7AA220}"/>
              </a:ext>
            </a:extLst>
          </p:cNvPr>
          <p:cNvPicPr>
            <a:picLocks noChangeAspect="1"/>
          </p:cNvPicPr>
          <p:nvPr/>
        </p:nvPicPr>
        <p:blipFill>
          <a:blip r:embed="rId2"/>
          <a:stretch>
            <a:fillRect/>
          </a:stretch>
        </p:blipFill>
        <p:spPr>
          <a:xfrm>
            <a:off x="3752850" y="2872935"/>
            <a:ext cx="4686300" cy="3590925"/>
          </a:xfrm>
          <a:prstGeom prst="rect">
            <a:avLst/>
          </a:prstGeom>
        </p:spPr>
      </p:pic>
    </p:spTree>
    <p:extLst>
      <p:ext uri="{BB962C8B-B14F-4D97-AF65-F5344CB8AC3E}">
        <p14:creationId xmlns:p14="http://schemas.microsoft.com/office/powerpoint/2010/main" val="40364459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F0B2FF-1A56-1705-1D83-8A998AA5088C}"/>
              </a:ext>
            </a:extLst>
          </p:cNvPr>
          <p:cNvSpPr>
            <a:spLocks noGrp="1"/>
          </p:cNvSpPr>
          <p:nvPr>
            <p:ph type="title"/>
          </p:nvPr>
        </p:nvSpPr>
        <p:spPr>
          <a:xfrm>
            <a:off x="871108" y="184293"/>
            <a:ext cx="10449784" cy="1265928"/>
          </a:xfrm>
        </p:spPr>
        <p:txBody>
          <a:bodyPr/>
          <a:lstStyle/>
          <a:p>
            <a:r>
              <a:rPr lang="es-ES" dirty="0">
                <a:solidFill>
                  <a:schemeClr val="tx1"/>
                </a:solidFill>
                <a:ea typeface="+mj-lt"/>
                <a:cs typeface="+mj-lt"/>
              </a:rPr>
              <a:t>5. Machine </a:t>
            </a:r>
            <a:r>
              <a:rPr lang="es-ES" dirty="0" err="1">
                <a:solidFill>
                  <a:schemeClr val="tx1"/>
                </a:solidFill>
                <a:ea typeface="+mj-lt"/>
                <a:cs typeface="+mj-lt"/>
              </a:rPr>
              <a:t>learning</a:t>
            </a:r>
            <a:r>
              <a:rPr lang="es-ES" dirty="0">
                <a:solidFill>
                  <a:schemeClr val="tx1"/>
                </a:solidFill>
                <a:ea typeface="+mj-lt"/>
                <a:cs typeface="+mj-lt"/>
              </a:rPr>
              <a:t> </a:t>
            </a:r>
            <a:r>
              <a:rPr lang="es-ES" dirty="0" err="1">
                <a:solidFill>
                  <a:schemeClr val="tx1"/>
                </a:solidFill>
                <a:ea typeface="+mj-lt"/>
                <a:cs typeface="+mj-lt"/>
              </a:rPr>
              <a:t>prediction</a:t>
            </a:r>
            <a:r>
              <a:rPr lang="es-ES" dirty="0">
                <a:solidFill>
                  <a:schemeClr val="tx1"/>
                </a:solidFill>
                <a:ea typeface="+mj-lt"/>
                <a:cs typeface="+mj-lt"/>
              </a:rPr>
              <a:t> (3) - </a:t>
            </a:r>
            <a:r>
              <a:rPr lang="es-ES" dirty="0" err="1">
                <a:solidFill>
                  <a:schemeClr val="tx1"/>
                </a:solidFill>
                <a:ea typeface="+mj-lt"/>
                <a:cs typeface="+mj-lt"/>
              </a:rPr>
              <a:t>Decision</a:t>
            </a:r>
            <a:r>
              <a:rPr lang="es-ES" dirty="0">
                <a:solidFill>
                  <a:schemeClr val="tx1"/>
                </a:solidFill>
                <a:ea typeface="+mj-lt"/>
                <a:cs typeface="+mj-lt"/>
              </a:rPr>
              <a:t> </a:t>
            </a:r>
            <a:r>
              <a:rPr lang="es-ES" dirty="0" err="1">
                <a:solidFill>
                  <a:schemeClr val="tx1"/>
                </a:solidFill>
                <a:ea typeface="+mj-lt"/>
                <a:cs typeface="+mj-lt"/>
              </a:rPr>
              <a:t>tree</a:t>
            </a:r>
            <a:endParaRPr lang="es-ES" dirty="0" err="1">
              <a:solidFill>
                <a:schemeClr val="tx1"/>
              </a:solidFill>
            </a:endParaRPr>
          </a:p>
        </p:txBody>
      </p:sp>
      <p:sp>
        <p:nvSpPr>
          <p:cNvPr id="3" name="Marcador de contenido 2">
            <a:extLst>
              <a:ext uri="{FF2B5EF4-FFF2-40B4-BE49-F238E27FC236}">
                <a16:creationId xmlns:a16="http://schemas.microsoft.com/office/drawing/2014/main" id="{7EF19734-1DAF-9541-E4B9-B190A3D86324}"/>
              </a:ext>
            </a:extLst>
          </p:cNvPr>
          <p:cNvSpPr>
            <a:spLocks noGrp="1"/>
          </p:cNvSpPr>
          <p:nvPr>
            <p:ph idx="1"/>
          </p:nvPr>
        </p:nvSpPr>
        <p:spPr>
          <a:xfrm>
            <a:off x="868643" y="1717309"/>
            <a:ext cx="10442448" cy="3903819"/>
          </a:xfrm>
        </p:spPr>
        <p:txBody>
          <a:bodyPr vert="horz" lIns="91440" tIns="45720" rIns="91440" bIns="45720" rtlCol="0" anchor="t">
            <a:normAutofit/>
          </a:bodyPr>
          <a:lstStyle/>
          <a:p>
            <a:pPr lvl="1">
              <a:lnSpc>
                <a:spcPct val="90000"/>
              </a:lnSpc>
            </a:pPr>
            <a:r>
              <a:rPr lang="en-US" sz="2000" err="1">
                <a:solidFill>
                  <a:srgbClr val="000000"/>
                </a:solidFill>
                <a:latin typeface="Times New Roman"/>
                <a:ea typeface="Calibri"/>
                <a:cs typeface="Calibri"/>
              </a:rPr>
              <a:t>GridSearchCV</a:t>
            </a:r>
            <a:r>
              <a:rPr lang="en-US" sz="2000" dirty="0">
                <a:solidFill>
                  <a:srgbClr val="000000"/>
                </a:solidFill>
                <a:latin typeface="Times New Roman"/>
                <a:ea typeface="Calibri"/>
                <a:cs typeface="Calibri"/>
              </a:rPr>
              <a:t> best score: </a:t>
            </a:r>
            <a:r>
              <a:rPr lang="en-MY" sz="2000" dirty="0">
                <a:solidFill>
                  <a:srgbClr val="000000"/>
                </a:solidFill>
                <a:latin typeface="Times New Roman"/>
                <a:ea typeface="Calibri"/>
                <a:cs typeface="Calibri"/>
              </a:rPr>
              <a:t>0.8892857142857142</a:t>
            </a:r>
            <a:endParaRPr lang="en-US" sz="2000" dirty="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Accuracy score on test set: 0.8333333333333334</a:t>
            </a:r>
            <a:endParaRPr lang="en-US" sz="2000" dirty="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Confusion matrix:</a:t>
            </a:r>
            <a:endParaRPr lang="es-ES" dirty="0">
              <a:latin typeface="Times New Roman"/>
            </a:endParaRPr>
          </a:p>
        </p:txBody>
      </p:sp>
      <p:sp>
        <p:nvSpPr>
          <p:cNvPr id="4" name="Marcador de fecha 3">
            <a:extLst>
              <a:ext uri="{FF2B5EF4-FFF2-40B4-BE49-F238E27FC236}">
                <a16:creationId xmlns:a16="http://schemas.microsoft.com/office/drawing/2014/main" id="{9B0828BF-0D89-E0AA-E4F9-60C0E9885E37}"/>
              </a:ext>
            </a:extLst>
          </p:cNvPr>
          <p:cNvSpPr>
            <a:spLocks noGrp="1"/>
          </p:cNvSpPr>
          <p:nvPr>
            <p:ph type="dt" sz="half" idx="10"/>
          </p:nvPr>
        </p:nvSpPr>
        <p:spPr/>
        <p:txBody>
          <a:bodyPr/>
          <a:lstStyle/>
          <a:p>
            <a:fld id="{FA823344-6543-48B2-9A45-4B2D935E3059}" type="datetime1">
              <a:t>25/03/2025</a:t>
            </a:fld>
            <a:endParaRPr lang="en-US"/>
          </a:p>
        </p:txBody>
      </p:sp>
      <p:sp>
        <p:nvSpPr>
          <p:cNvPr id="5" name="Marcador de pie de página 4">
            <a:extLst>
              <a:ext uri="{FF2B5EF4-FFF2-40B4-BE49-F238E27FC236}">
                <a16:creationId xmlns:a16="http://schemas.microsoft.com/office/drawing/2014/main" id="{9B89FE0C-451A-38B4-5468-C135E42479D4}"/>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9C6F1B89-E6B6-D5D0-FC4C-511179B65A4A}"/>
              </a:ext>
            </a:extLst>
          </p:cNvPr>
          <p:cNvSpPr>
            <a:spLocks noGrp="1"/>
          </p:cNvSpPr>
          <p:nvPr>
            <p:ph type="sldNum" sz="quarter" idx="12"/>
          </p:nvPr>
        </p:nvSpPr>
        <p:spPr/>
        <p:txBody>
          <a:bodyPr/>
          <a:lstStyle/>
          <a:p>
            <a:fld id="{5E4DE196-8A13-4FF7-A07E-102851959EAB}" type="slidenum">
              <a:rPr lang="en-US" dirty="0"/>
              <a:t>26</a:t>
            </a:fld>
            <a:endParaRPr lang="en-US"/>
          </a:p>
        </p:txBody>
      </p:sp>
      <p:pic>
        <p:nvPicPr>
          <p:cNvPr id="7" name="Imagen 6" descr="Imagen que contiene Gráfico&#10;&#10;El contenido generado por inteligencia artificial puede ser incorrecto.">
            <a:extLst>
              <a:ext uri="{FF2B5EF4-FFF2-40B4-BE49-F238E27FC236}">
                <a16:creationId xmlns:a16="http://schemas.microsoft.com/office/drawing/2014/main" id="{43334F76-AA41-434E-ED63-B2FD74C12A21}"/>
              </a:ext>
            </a:extLst>
          </p:cNvPr>
          <p:cNvPicPr>
            <a:picLocks noChangeAspect="1"/>
          </p:cNvPicPr>
          <p:nvPr/>
        </p:nvPicPr>
        <p:blipFill>
          <a:blip r:embed="rId2"/>
          <a:stretch>
            <a:fillRect/>
          </a:stretch>
        </p:blipFill>
        <p:spPr>
          <a:xfrm>
            <a:off x="3936465" y="2707682"/>
            <a:ext cx="4300710" cy="3278781"/>
          </a:xfrm>
          <a:prstGeom prst="rect">
            <a:avLst/>
          </a:prstGeom>
        </p:spPr>
      </p:pic>
    </p:spTree>
    <p:extLst>
      <p:ext uri="{BB962C8B-B14F-4D97-AF65-F5344CB8AC3E}">
        <p14:creationId xmlns:p14="http://schemas.microsoft.com/office/powerpoint/2010/main" val="2607283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0047C-C937-FD8D-051D-9886C5282801}"/>
              </a:ext>
            </a:extLst>
          </p:cNvPr>
          <p:cNvSpPr>
            <a:spLocks noGrp="1"/>
          </p:cNvSpPr>
          <p:nvPr>
            <p:ph type="title"/>
          </p:nvPr>
        </p:nvSpPr>
        <p:spPr>
          <a:xfrm>
            <a:off x="871108" y="285281"/>
            <a:ext cx="10449784" cy="1265928"/>
          </a:xfrm>
        </p:spPr>
        <p:txBody>
          <a:bodyPr/>
          <a:lstStyle/>
          <a:p>
            <a:r>
              <a:rPr lang="es-ES" dirty="0">
                <a:solidFill>
                  <a:schemeClr val="tx1"/>
                </a:solidFill>
                <a:ea typeface="+mj-lt"/>
                <a:cs typeface="+mj-lt"/>
              </a:rPr>
              <a:t>5. Machine </a:t>
            </a:r>
            <a:r>
              <a:rPr lang="es-ES" dirty="0" err="1">
                <a:solidFill>
                  <a:schemeClr val="tx1"/>
                </a:solidFill>
                <a:ea typeface="+mj-lt"/>
                <a:cs typeface="+mj-lt"/>
              </a:rPr>
              <a:t>learning</a:t>
            </a:r>
            <a:r>
              <a:rPr lang="es-ES" dirty="0">
                <a:solidFill>
                  <a:schemeClr val="tx1"/>
                </a:solidFill>
                <a:ea typeface="+mj-lt"/>
                <a:cs typeface="+mj-lt"/>
              </a:rPr>
              <a:t> </a:t>
            </a:r>
            <a:r>
              <a:rPr lang="es-ES" dirty="0" err="1">
                <a:solidFill>
                  <a:schemeClr val="tx1"/>
                </a:solidFill>
                <a:ea typeface="+mj-lt"/>
                <a:cs typeface="+mj-lt"/>
              </a:rPr>
              <a:t>prediction</a:t>
            </a:r>
            <a:r>
              <a:rPr lang="es-ES" dirty="0">
                <a:solidFill>
                  <a:schemeClr val="tx1"/>
                </a:solidFill>
                <a:ea typeface="+mj-lt"/>
                <a:cs typeface="+mj-lt"/>
              </a:rPr>
              <a:t> (4) - KNN</a:t>
            </a:r>
            <a:endParaRPr lang="es-ES" dirty="0">
              <a:solidFill>
                <a:schemeClr val="tx1"/>
              </a:solidFill>
            </a:endParaRPr>
          </a:p>
        </p:txBody>
      </p:sp>
      <p:sp>
        <p:nvSpPr>
          <p:cNvPr id="3" name="Marcador de contenido 2">
            <a:extLst>
              <a:ext uri="{FF2B5EF4-FFF2-40B4-BE49-F238E27FC236}">
                <a16:creationId xmlns:a16="http://schemas.microsoft.com/office/drawing/2014/main" id="{A305682C-445E-5F66-ADC8-4F8456E4CC07}"/>
              </a:ext>
            </a:extLst>
          </p:cNvPr>
          <p:cNvSpPr>
            <a:spLocks noGrp="1"/>
          </p:cNvSpPr>
          <p:nvPr>
            <p:ph idx="1"/>
          </p:nvPr>
        </p:nvSpPr>
        <p:spPr>
          <a:xfrm>
            <a:off x="868643" y="1717309"/>
            <a:ext cx="10442448" cy="3903819"/>
          </a:xfrm>
        </p:spPr>
        <p:txBody>
          <a:bodyPr vert="horz" lIns="91440" tIns="45720" rIns="91440" bIns="45720" rtlCol="0" anchor="t">
            <a:normAutofit/>
          </a:bodyPr>
          <a:lstStyle/>
          <a:p>
            <a:pPr lvl="1">
              <a:lnSpc>
                <a:spcPct val="90000"/>
              </a:lnSpc>
            </a:pPr>
            <a:r>
              <a:rPr lang="en-US" sz="2000" dirty="0" err="1">
                <a:solidFill>
                  <a:srgbClr val="000000"/>
                </a:solidFill>
                <a:latin typeface="Times New Roman"/>
                <a:ea typeface="Calibri"/>
                <a:cs typeface="Calibri"/>
              </a:rPr>
              <a:t>GridSearchCV</a:t>
            </a:r>
            <a:r>
              <a:rPr lang="en-US" sz="2000" dirty="0">
                <a:solidFill>
                  <a:srgbClr val="000000"/>
                </a:solidFill>
                <a:latin typeface="Times New Roman"/>
                <a:ea typeface="Calibri"/>
                <a:cs typeface="Calibri"/>
              </a:rPr>
              <a:t> best score: </a:t>
            </a:r>
            <a:r>
              <a:rPr lang="en-MY" sz="2000" dirty="0">
                <a:solidFill>
                  <a:srgbClr val="000000"/>
                </a:solidFill>
                <a:latin typeface="Times New Roman"/>
                <a:ea typeface="Calibri"/>
                <a:cs typeface="Calibri"/>
              </a:rPr>
              <a:t>0.8482142857142858</a:t>
            </a:r>
            <a:endParaRPr lang="en-US" sz="200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Accuracy score on test set: 0.8333333333333334</a:t>
            </a:r>
            <a:endParaRPr lang="en-US" sz="2000">
              <a:solidFill>
                <a:srgbClr val="000000"/>
              </a:solidFill>
              <a:latin typeface="Times New Roman"/>
              <a:ea typeface="Calibri"/>
              <a:cs typeface="Calibri"/>
            </a:endParaRPr>
          </a:p>
          <a:p>
            <a:pPr lvl="1">
              <a:lnSpc>
                <a:spcPct val="90000"/>
              </a:lnSpc>
            </a:pPr>
            <a:r>
              <a:rPr lang="en-MY" sz="2000" dirty="0">
                <a:solidFill>
                  <a:srgbClr val="000000"/>
                </a:solidFill>
                <a:latin typeface="Times New Roman"/>
                <a:ea typeface="Calibri"/>
                <a:cs typeface="Calibri"/>
              </a:rPr>
              <a:t>Confusion matrix:</a:t>
            </a:r>
          </a:p>
          <a:p>
            <a:pPr marL="228600" lvl="1" indent="0">
              <a:lnSpc>
                <a:spcPct val="90000"/>
              </a:lnSpc>
              <a:buNone/>
            </a:pPr>
            <a:endParaRPr lang="en-MY" sz="2000" dirty="0">
              <a:solidFill>
                <a:srgbClr val="000000"/>
              </a:solidFill>
              <a:latin typeface="Calibri"/>
              <a:ea typeface="Calibri"/>
              <a:cs typeface="Calibri"/>
            </a:endParaRPr>
          </a:p>
        </p:txBody>
      </p:sp>
      <p:sp>
        <p:nvSpPr>
          <p:cNvPr id="4" name="Marcador de fecha 3">
            <a:extLst>
              <a:ext uri="{FF2B5EF4-FFF2-40B4-BE49-F238E27FC236}">
                <a16:creationId xmlns:a16="http://schemas.microsoft.com/office/drawing/2014/main" id="{8F021899-E4F2-E613-E55C-289BCDC3749D}"/>
              </a:ext>
            </a:extLst>
          </p:cNvPr>
          <p:cNvSpPr>
            <a:spLocks noGrp="1"/>
          </p:cNvSpPr>
          <p:nvPr>
            <p:ph type="dt" sz="half" idx="10"/>
          </p:nvPr>
        </p:nvSpPr>
        <p:spPr/>
        <p:txBody>
          <a:bodyPr/>
          <a:lstStyle/>
          <a:p>
            <a:fld id="{C66D43D6-55A4-4469-9CDE-C7F80A4DA36A}" type="datetime1">
              <a:t>25/03/2025</a:t>
            </a:fld>
            <a:endParaRPr lang="en-US"/>
          </a:p>
        </p:txBody>
      </p:sp>
      <p:sp>
        <p:nvSpPr>
          <p:cNvPr id="5" name="Marcador de pie de página 4">
            <a:extLst>
              <a:ext uri="{FF2B5EF4-FFF2-40B4-BE49-F238E27FC236}">
                <a16:creationId xmlns:a16="http://schemas.microsoft.com/office/drawing/2014/main" id="{75A50397-582C-D575-A462-997A6EAF9AFC}"/>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8BA6A219-F25A-D0E7-25B1-98C245F36A16}"/>
              </a:ext>
            </a:extLst>
          </p:cNvPr>
          <p:cNvSpPr>
            <a:spLocks noGrp="1"/>
          </p:cNvSpPr>
          <p:nvPr>
            <p:ph type="sldNum" sz="quarter" idx="12"/>
          </p:nvPr>
        </p:nvSpPr>
        <p:spPr/>
        <p:txBody>
          <a:bodyPr/>
          <a:lstStyle/>
          <a:p>
            <a:fld id="{5E4DE196-8A13-4FF7-A07E-102851959EAB}" type="slidenum">
              <a:rPr lang="en-US" dirty="0"/>
              <a:t>27</a:t>
            </a:fld>
            <a:endParaRPr lang="en-US"/>
          </a:p>
        </p:txBody>
      </p:sp>
      <p:pic>
        <p:nvPicPr>
          <p:cNvPr id="7" name="Imagen 6" descr="Imagen que contiene Gráfico&#10;&#10;El contenido generado por inteligencia artificial puede ser incorrecto.">
            <a:extLst>
              <a:ext uri="{FF2B5EF4-FFF2-40B4-BE49-F238E27FC236}">
                <a16:creationId xmlns:a16="http://schemas.microsoft.com/office/drawing/2014/main" id="{267C00BC-E08D-AFD7-B989-7C159DF5F5B6}"/>
              </a:ext>
            </a:extLst>
          </p:cNvPr>
          <p:cNvPicPr>
            <a:picLocks noChangeAspect="1"/>
          </p:cNvPicPr>
          <p:nvPr/>
        </p:nvPicPr>
        <p:blipFill>
          <a:blip r:embed="rId2"/>
          <a:stretch>
            <a:fillRect/>
          </a:stretch>
        </p:blipFill>
        <p:spPr>
          <a:xfrm>
            <a:off x="3945645" y="2781127"/>
            <a:ext cx="4456782" cy="3416492"/>
          </a:xfrm>
          <a:prstGeom prst="rect">
            <a:avLst/>
          </a:prstGeom>
        </p:spPr>
      </p:pic>
    </p:spTree>
    <p:extLst>
      <p:ext uri="{BB962C8B-B14F-4D97-AF65-F5344CB8AC3E}">
        <p14:creationId xmlns:p14="http://schemas.microsoft.com/office/powerpoint/2010/main" val="1700973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DC0BCB-79AE-7932-9532-B371DCF0B254}"/>
              </a:ext>
            </a:extLst>
          </p:cNvPr>
          <p:cNvSpPr>
            <a:spLocks noGrp="1"/>
          </p:cNvSpPr>
          <p:nvPr>
            <p:ph type="title"/>
          </p:nvPr>
        </p:nvSpPr>
        <p:spPr>
          <a:xfrm>
            <a:off x="880289" y="120028"/>
            <a:ext cx="10449784" cy="1265928"/>
          </a:xfrm>
        </p:spPr>
        <p:txBody>
          <a:bodyPr/>
          <a:lstStyle/>
          <a:p>
            <a:r>
              <a:rPr lang="es-ES" dirty="0">
                <a:solidFill>
                  <a:schemeClr val="tx1"/>
                </a:solidFill>
              </a:rPr>
              <a:t>RESULTS (1)</a:t>
            </a:r>
          </a:p>
        </p:txBody>
      </p:sp>
      <p:sp>
        <p:nvSpPr>
          <p:cNvPr id="3" name="Marcador de contenido 2">
            <a:extLst>
              <a:ext uri="{FF2B5EF4-FFF2-40B4-BE49-F238E27FC236}">
                <a16:creationId xmlns:a16="http://schemas.microsoft.com/office/drawing/2014/main" id="{D2F6B918-1278-5363-1013-C84137157B72}"/>
              </a:ext>
            </a:extLst>
          </p:cNvPr>
          <p:cNvSpPr>
            <a:spLocks noGrp="1"/>
          </p:cNvSpPr>
          <p:nvPr>
            <p:ph idx="1"/>
          </p:nvPr>
        </p:nvSpPr>
        <p:spPr>
          <a:xfrm>
            <a:off x="877824" y="1708129"/>
            <a:ext cx="10451628" cy="4353674"/>
          </a:xfrm>
        </p:spPr>
        <p:txBody>
          <a:bodyPr vert="horz" lIns="91440" tIns="45720" rIns="91440" bIns="45720" rtlCol="0" anchor="t">
            <a:normAutofit/>
          </a:bodyPr>
          <a:lstStyle/>
          <a:p>
            <a:pPr algn="just"/>
            <a:r>
              <a:rPr lang="es-ES" sz="1800" dirty="0">
                <a:solidFill>
                  <a:schemeClr val="tx1"/>
                </a:solidFill>
                <a:latin typeface="Times New Roman"/>
                <a:ea typeface="+mn-lt"/>
                <a:cs typeface="+mn-lt"/>
              </a:rPr>
              <a:t>After training </a:t>
            </a:r>
            <a:r>
              <a:rPr lang="es-ES" sz="1800" err="1">
                <a:solidFill>
                  <a:schemeClr val="tx1"/>
                </a:solidFill>
                <a:latin typeface="Times New Roman"/>
                <a:ea typeface="+mn-lt"/>
                <a:cs typeface="+mn-lt"/>
              </a:rPr>
              <a:t>four</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different</a:t>
            </a:r>
            <a:r>
              <a:rPr lang="es-ES" sz="1800" dirty="0">
                <a:solidFill>
                  <a:schemeClr val="tx1"/>
                </a:solidFill>
                <a:latin typeface="Times New Roman"/>
                <a:ea typeface="+mn-lt"/>
                <a:cs typeface="+mn-lt"/>
              </a:rPr>
              <a:t> machine </a:t>
            </a:r>
            <a:r>
              <a:rPr lang="es-ES" sz="1800" err="1">
                <a:solidFill>
                  <a:schemeClr val="tx1"/>
                </a:solidFill>
                <a:latin typeface="Times New Roman"/>
                <a:ea typeface="+mn-lt"/>
                <a:cs typeface="+mn-lt"/>
              </a:rPr>
              <a:t>learning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models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to</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predict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b="1" err="1">
                <a:solidFill>
                  <a:schemeClr val="tx1"/>
                </a:solidFill>
                <a:latin typeface="Times New Roman"/>
                <a:ea typeface="+mn-lt"/>
                <a:cs typeface="+mn-lt"/>
              </a:rPr>
              <a:t>first-stage</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landing</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success</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of</a:t>
            </a:r>
            <a:r>
              <a:rPr lang="es-ES" sz="1800" b="1" dirty="0">
                <a:solidFill>
                  <a:schemeClr val="tx1"/>
                </a:solidFill>
                <a:latin typeface="Times New Roman"/>
                <a:ea typeface="+mn-lt"/>
                <a:cs typeface="+mn-lt"/>
              </a:rPr>
              <a:t> Falcon 9</a:t>
            </a:r>
            <a:r>
              <a:rPr lang="es-ES" sz="1800" dirty="0">
                <a:solidFill>
                  <a:schemeClr val="tx1"/>
                </a:solidFill>
                <a:latin typeface="Times New Roman"/>
                <a:ea typeface="+mn-lt"/>
                <a:cs typeface="+mn-lt"/>
              </a:rPr>
              <a:t>, I </a:t>
            </a:r>
            <a:r>
              <a:rPr lang="es-ES" sz="1800" err="1">
                <a:solidFill>
                  <a:schemeClr val="tx1"/>
                </a:solidFill>
                <a:latin typeface="Times New Roman"/>
                <a:ea typeface="+mn-lt"/>
                <a:cs typeface="+mn-lt"/>
              </a:rPr>
              <a:t>was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eager</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to</a:t>
            </a:r>
            <a:r>
              <a:rPr lang="es-ES" sz="1800" dirty="0">
                <a:solidFill>
                  <a:schemeClr val="tx1"/>
                </a:solidFill>
                <a:latin typeface="Times New Roman"/>
                <a:ea typeface="+mn-lt"/>
                <a:cs typeface="+mn-lt"/>
              </a:rPr>
              <a:t> compare </a:t>
            </a:r>
            <a:r>
              <a:rPr lang="es-ES" sz="1800" err="1">
                <a:solidFill>
                  <a:schemeClr val="tx1"/>
                </a:solidFill>
                <a:latin typeface="Times New Roman"/>
                <a:ea typeface="+mn-lt"/>
                <a:cs typeface="+mn-lt"/>
              </a:rPr>
              <a:t>their</a:t>
            </a:r>
            <a:r>
              <a:rPr lang="es-ES" sz="1800" dirty="0">
                <a:solidFill>
                  <a:schemeClr val="tx1"/>
                </a:solidFill>
                <a:latin typeface="Times New Roman"/>
                <a:ea typeface="+mn-lt"/>
                <a:cs typeface="+mn-lt"/>
              </a:rPr>
              <a:t> performance. </a:t>
            </a:r>
            <a:r>
              <a:rPr lang="es-ES" sz="1800" err="1">
                <a:solidFill>
                  <a:schemeClr val="tx1"/>
                </a:solidFill>
                <a:latin typeface="Times New Roman"/>
                <a:ea typeface="+mn-lt"/>
                <a:cs typeface="+mn-lt"/>
              </a:rPr>
              <a:t>Initially</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all</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models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produced</a:t>
            </a:r>
            <a:r>
              <a:rPr lang="es-ES" sz="1800" dirty="0">
                <a:solidFill>
                  <a:schemeClr val="tx1"/>
                </a:solidFill>
                <a:latin typeface="Times New Roman"/>
                <a:ea typeface="+mn-lt"/>
                <a:cs typeface="+mn-lt"/>
              </a:rPr>
              <a:t> </a:t>
            </a:r>
            <a:r>
              <a:rPr lang="es-ES" sz="1800" b="1" err="1">
                <a:solidFill>
                  <a:schemeClr val="tx1"/>
                </a:solidFill>
                <a:latin typeface="Times New Roman"/>
                <a:ea typeface="+mn-lt"/>
                <a:cs typeface="+mn-lt"/>
              </a:rPr>
              <a:t>identical</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accuracy</a:t>
            </a:r>
            <a:r>
              <a:rPr lang="es-ES" sz="1800" b="1" dirty="0">
                <a:solidFill>
                  <a:schemeClr val="tx1"/>
                </a:solidFill>
                <a:latin typeface="Times New Roman"/>
                <a:ea typeface="+mn-lt"/>
                <a:cs typeface="+mn-lt"/>
              </a:rPr>
              <a:t> scores</a:t>
            </a:r>
            <a:r>
              <a:rPr lang="es-ES" sz="1800" dirty="0">
                <a:solidFill>
                  <a:schemeClr val="tx1"/>
                </a:solidFill>
                <a:latin typeface="Times New Roman"/>
                <a:ea typeface="+mn-lt"/>
                <a:cs typeface="+mn-lt"/>
              </a:rPr>
              <a:t> and </a:t>
            </a:r>
            <a:r>
              <a:rPr lang="es-ES" sz="1800" err="1">
                <a:solidFill>
                  <a:schemeClr val="tx1"/>
                </a:solidFill>
                <a:latin typeface="Times New Roman"/>
                <a:ea typeface="+mn-lt"/>
                <a:cs typeface="+mn-lt"/>
              </a:rPr>
              <a:t>confusion</a:t>
            </a:r>
            <a:r>
              <a:rPr lang="es-ES" sz="1800" dirty="0">
                <a:solidFill>
                  <a:schemeClr val="tx1"/>
                </a:solidFill>
                <a:latin typeface="Times New Roman"/>
                <a:ea typeface="+mn-lt"/>
                <a:cs typeface="+mn-lt"/>
              </a:rPr>
              <a:t> matrices </a:t>
            </a:r>
            <a:r>
              <a:rPr lang="es-ES" sz="1800" err="1">
                <a:solidFill>
                  <a:schemeClr val="tx1"/>
                </a:solidFill>
                <a:latin typeface="Times New Roman"/>
                <a:ea typeface="+mn-lt"/>
                <a:cs typeface="+mn-lt"/>
              </a:rPr>
              <a:t>on</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test set, </a:t>
            </a:r>
            <a:r>
              <a:rPr lang="es-ES" sz="1800" err="1">
                <a:solidFill>
                  <a:schemeClr val="tx1"/>
                </a:solidFill>
                <a:latin typeface="Times New Roman"/>
                <a:ea typeface="+mn-lt"/>
                <a:cs typeface="+mn-lt"/>
              </a:rPr>
              <a:t>making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direct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comparisons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difficult</a:t>
            </a:r>
            <a:r>
              <a:rPr lang="es-ES" sz="1800" dirty="0">
                <a:solidFill>
                  <a:schemeClr val="tx1"/>
                </a:solidFill>
                <a:latin typeface="Times New Roman"/>
                <a:ea typeface="+mn-lt"/>
                <a:cs typeface="+mn-lt"/>
              </a:rPr>
              <a:t>.</a:t>
            </a:r>
          </a:p>
          <a:p>
            <a:pPr algn="just"/>
            <a:r>
              <a:rPr lang="es-ES" sz="1800" err="1">
                <a:solidFill>
                  <a:schemeClr val="tx1"/>
                </a:solidFill>
                <a:latin typeface="Times New Roman"/>
                <a:ea typeface="+mn-lt"/>
                <a:cs typeface="+mn-lt"/>
              </a:rPr>
              <a:t>To</a:t>
            </a:r>
            <a:r>
              <a:rPr lang="es-ES" sz="1800" dirty="0">
                <a:solidFill>
                  <a:schemeClr val="tx1"/>
                </a:solidFill>
                <a:latin typeface="Times New Roman"/>
                <a:ea typeface="+mn-lt"/>
                <a:cs typeface="+mn-lt"/>
              </a:rPr>
              <a:t> break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tie</a:t>
            </a:r>
            <a:r>
              <a:rPr lang="es-ES" sz="1800" dirty="0">
                <a:solidFill>
                  <a:schemeClr val="tx1"/>
                </a:solidFill>
                <a:latin typeface="Times New Roman"/>
                <a:ea typeface="+mn-lt"/>
                <a:cs typeface="+mn-lt"/>
              </a:rPr>
              <a:t>, I </a:t>
            </a:r>
            <a:r>
              <a:rPr lang="es-ES" sz="1800" err="1">
                <a:solidFill>
                  <a:schemeClr val="tx1"/>
                </a:solidFill>
                <a:latin typeface="Times New Roman"/>
                <a:ea typeface="+mn-lt"/>
                <a:cs typeface="+mn-lt"/>
              </a:rPr>
              <a:t>turned</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to</a:t>
            </a:r>
            <a:r>
              <a:rPr lang="es-ES" sz="1800" dirty="0">
                <a:solidFill>
                  <a:schemeClr val="tx1"/>
                </a:solidFill>
                <a:latin typeface="Times New Roman"/>
                <a:ea typeface="+mn-lt"/>
                <a:cs typeface="+mn-lt"/>
              </a:rPr>
              <a:t> </a:t>
            </a:r>
            <a:r>
              <a:rPr lang="es-ES" sz="1800" b="1" err="1">
                <a:solidFill>
                  <a:schemeClr val="tx1"/>
                </a:solidFill>
                <a:latin typeface="Times New Roman"/>
                <a:ea typeface="+mn-lt"/>
                <a:cs typeface="+mn-lt"/>
              </a:rPr>
              <a:t>GridSearchCV</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best</a:t>
            </a:r>
            <a:r>
              <a:rPr lang="es-ES" sz="1800" b="1" dirty="0">
                <a:solidFill>
                  <a:schemeClr val="tx1"/>
                </a:solidFill>
                <a:latin typeface="Times New Roman"/>
                <a:ea typeface="+mn-lt"/>
                <a:cs typeface="+mn-lt"/>
              </a:rPr>
              <a:t> scores</a:t>
            </a:r>
            <a:r>
              <a:rPr lang="es-ES" sz="1800" dirty="0">
                <a:solidFill>
                  <a:schemeClr val="tx1"/>
                </a:solidFill>
                <a:latin typeface="Times New Roman"/>
                <a:ea typeface="+mn-lt"/>
                <a:cs typeface="+mn-lt"/>
              </a:rPr>
              <a:t>, a </a:t>
            </a:r>
            <a:r>
              <a:rPr lang="es-ES" sz="1800" err="1">
                <a:solidFill>
                  <a:schemeClr val="tx1"/>
                </a:solidFill>
                <a:latin typeface="Times New Roman"/>
                <a:ea typeface="+mn-lt"/>
                <a:cs typeface="+mn-lt"/>
              </a:rPr>
              <a:t>metric</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that</a:t>
            </a:r>
            <a:r>
              <a:rPr lang="es-ES" sz="1800" dirty="0">
                <a:solidFill>
                  <a:schemeClr val="tx1"/>
                </a:solidFill>
                <a:latin typeface="Times New Roman"/>
                <a:ea typeface="+mn-lt"/>
                <a:cs typeface="+mn-lt"/>
              </a:rPr>
              <a:t> captures </a:t>
            </a:r>
            <a:r>
              <a:rPr lang="es-ES" sz="1800" err="1">
                <a:solidFill>
                  <a:schemeClr val="tx1"/>
                </a:solidFill>
                <a:latin typeface="Times New Roman"/>
                <a:ea typeface="+mn-lt"/>
                <a:cs typeface="+mn-lt"/>
              </a:rPr>
              <a:t>each</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model’s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optimized</a:t>
            </a:r>
            <a:r>
              <a:rPr lang="es-ES" sz="1800" dirty="0">
                <a:solidFill>
                  <a:schemeClr val="tx1"/>
                </a:solidFill>
                <a:latin typeface="Times New Roman"/>
                <a:ea typeface="+mn-lt"/>
                <a:cs typeface="+mn-lt"/>
              </a:rPr>
              <a:t> performance.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results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revealed</a:t>
            </a:r>
            <a:r>
              <a:rPr lang="es-ES" sz="1800" dirty="0">
                <a:solidFill>
                  <a:schemeClr val="tx1"/>
                </a:solidFill>
                <a:latin typeface="Times New Roman"/>
                <a:ea typeface="+mn-lt"/>
                <a:cs typeface="+mn-lt"/>
              </a:rPr>
              <a:t> a </a:t>
            </a:r>
            <a:r>
              <a:rPr lang="es-ES" sz="1800" err="1">
                <a:solidFill>
                  <a:schemeClr val="tx1"/>
                </a:solidFill>
                <a:latin typeface="Times New Roman"/>
                <a:ea typeface="+mn-lt"/>
                <a:cs typeface="+mn-lt"/>
              </a:rPr>
              <a:t>clear</a:t>
            </a:r>
            <a:r>
              <a:rPr lang="es-ES" sz="1800" dirty="0">
                <a:solidFill>
                  <a:schemeClr val="tx1"/>
                </a:solidFill>
                <a:latin typeface="Times New Roman"/>
                <a:ea typeface="+mn-lt"/>
                <a:cs typeface="+mn-lt"/>
              </a:rPr>
              <a:t> ranking:</a:t>
            </a:r>
          </a:p>
          <a:p>
            <a:pPr marL="0" indent="0">
              <a:buNone/>
            </a:pPr>
            <a:r>
              <a:rPr lang="es-ES" sz="1800" dirty="0">
                <a:solidFill>
                  <a:schemeClr val="tx1"/>
                </a:solidFill>
                <a:latin typeface="Times New Roman"/>
                <a:ea typeface="+mn-lt"/>
                <a:cs typeface="+mn-lt"/>
              </a:rPr>
              <a:t>1️⃣ </a:t>
            </a:r>
            <a:r>
              <a:rPr lang="es-ES" sz="1800" b="1" err="1">
                <a:solidFill>
                  <a:schemeClr val="tx1"/>
                </a:solidFill>
                <a:latin typeface="Times New Roman"/>
                <a:ea typeface="+mn-lt"/>
                <a:cs typeface="+mn-lt"/>
              </a:rPr>
              <a:t>Decision</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Tree</a:t>
            </a:r>
            <a:r>
              <a:rPr lang="es-ES" sz="1800" dirty="0">
                <a:solidFill>
                  <a:schemeClr val="tx1"/>
                </a:solidFill>
                <a:latin typeface="Times New Roman"/>
                <a:ea typeface="+mn-lt"/>
                <a:cs typeface="+mn-lt"/>
              </a:rPr>
              <a:t> – </a:t>
            </a:r>
            <a:r>
              <a:rPr lang="es-ES" sz="1800" b="1" err="1">
                <a:solidFill>
                  <a:schemeClr val="tx1"/>
                </a:solidFill>
                <a:latin typeface="Times New Roman"/>
                <a:ea typeface="+mn-lt"/>
                <a:cs typeface="+mn-lt"/>
              </a:rPr>
              <a:t>Best</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performer</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with</a:t>
            </a:r>
            <a:r>
              <a:rPr lang="es-ES" sz="1800" dirty="0">
                <a:solidFill>
                  <a:schemeClr val="tx1"/>
                </a:solidFill>
                <a:latin typeface="Times New Roman"/>
                <a:ea typeface="+mn-lt"/>
                <a:cs typeface="+mn-lt"/>
              </a:rPr>
              <a:t> a </a:t>
            </a:r>
            <a:r>
              <a:rPr lang="es-ES" sz="1800" err="1">
                <a:solidFill>
                  <a:schemeClr val="tx1"/>
                </a:solidFill>
                <a:latin typeface="Times New Roman"/>
                <a:ea typeface="+mn-lt"/>
                <a:cs typeface="+mn-lt"/>
              </a:rPr>
              <a:t>GridSearchCV</a:t>
            </a:r>
            <a:r>
              <a:rPr lang="es-ES" sz="1800" dirty="0">
                <a:solidFill>
                  <a:schemeClr val="tx1"/>
                </a:solidFill>
                <a:latin typeface="Times New Roman"/>
                <a:ea typeface="+mn-lt"/>
                <a:cs typeface="+mn-lt"/>
              </a:rPr>
              <a:t> score </a:t>
            </a:r>
            <a:r>
              <a:rPr lang="es-ES" sz="1800" err="1">
                <a:solidFill>
                  <a:schemeClr val="tx1"/>
                </a:solidFill>
                <a:latin typeface="Times New Roman"/>
                <a:ea typeface="+mn-lt"/>
                <a:cs typeface="+mn-lt"/>
              </a:rPr>
              <a:t>of</a:t>
            </a:r>
            <a:r>
              <a:rPr lang="es-ES" sz="1800" dirty="0">
                <a:solidFill>
                  <a:schemeClr val="tx1"/>
                </a:solidFill>
                <a:latin typeface="Times New Roman"/>
                <a:ea typeface="+mn-lt"/>
                <a:cs typeface="+mn-lt"/>
              </a:rPr>
              <a:t> </a:t>
            </a:r>
            <a:r>
              <a:rPr lang="es-ES" sz="1800" b="1" dirty="0">
                <a:solidFill>
                  <a:schemeClr val="tx1"/>
                </a:solidFill>
                <a:latin typeface="Times New Roman"/>
                <a:ea typeface="+mn-lt"/>
                <a:cs typeface="+mn-lt"/>
              </a:rPr>
              <a:t>0.889</a:t>
            </a:r>
            <a:br>
              <a:rPr lang="es-ES" sz="1800" b="1" dirty="0">
                <a:solidFill>
                  <a:schemeClr val="tx1"/>
                </a:solidFill>
                <a:latin typeface="Times New Roman"/>
                <a:ea typeface="+mn-lt"/>
                <a:cs typeface="+mn-lt"/>
              </a:rPr>
            </a:br>
            <a:r>
              <a:rPr lang="es-ES" sz="1800" b="1" dirty="0">
                <a:solidFill>
                  <a:schemeClr val="tx1"/>
                </a:solidFill>
                <a:latin typeface="Times New Roman"/>
                <a:ea typeface="+mn-lt"/>
                <a:cs typeface="+mn-lt"/>
              </a:rPr>
              <a:t> 2️⃣ K-</a:t>
            </a:r>
            <a:r>
              <a:rPr lang="es-ES" sz="1800" b="1" err="1">
                <a:solidFill>
                  <a:schemeClr val="tx1"/>
                </a:solidFill>
                <a:latin typeface="Times New Roman"/>
                <a:ea typeface="+mn-lt"/>
                <a:cs typeface="+mn-lt"/>
              </a:rPr>
              <a:t>Nearest</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Neighbors</a:t>
            </a:r>
            <a:r>
              <a:rPr lang="es-ES" sz="1800" b="1" dirty="0">
                <a:solidFill>
                  <a:schemeClr val="tx1"/>
                </a:solidFill>
                <a:latin typeface="Times New Roman"/>
                <a:ea typeface="+mn-lt"/>
                <a:cs typeface="+mn-lt"/>
              </a:rPr>
              <a:t> (KNN)</a:t>
            </a:r>
            <a:r>
              <a:rPr lang="es-ES" sz="1800" dirty="0">
                <a:solidFill>
                  <a:schemeClr val="tx1"/>
                </a:solidFill>
                <a:latin typeface="Times New Roman"/>
                <a:ea typeface="+mn-lt"/>
                <a:cs typeface="+mn-lt"/>
              </a:rPr>
              <a:t> – </a:t>
            </a:r>
            <a:r>
              <a:rPr lang="es-ES" sz="1800" b="1" dirty="0">
                <a:solidFill>
                  <a:schemeClr val="tx1"/>
                </a:solidFill>
                <a:latin typeface="Times New Roman"/>
                <a:ea typeface="+mn-lt"/>
                <a:cs typeface="+mn-lt"/>
              </a:rPr>
              <a:t>0.848</a:t>
            </a:r>
            <a:br>
              <a:rPr lang="es-ES" sz="1800" b="1" dirty="0">
                <a:solidFill>
                  <a:schemeClr val="tx1"/>
                </a:solidFill>
                <a:latin typeface="Times New Roman"/>
                <a:ea typeface="+mn-lt"/>
                <a:cs typeface="+mn-lt"/>
              </a:rPr>
            </a:br>
            <a:r>
              <a:rPr lang="es-ES" sz="1800" b="1" dirty="0">
                <a:solidFill>
                  <a:schemeClr val="tx1"/>
                </a:solidFill>
                <a:latin typeface="Times New Roman"/>
                <a:ea typeface="+mn-lt"/>
                <a:cs typeface="+mn-lt"/>
              </a:rPr>
              <a:t> 3️⃣ </a:t>
            </a:r>
            <a:r>
              <a:rPr lang="es-ES" sz="1800" b="1" err="1">
                <a:solidFill>
                  <a:schemeClr val="tx1"/>
                </a:solidFill>
                <a:latin typeface="Times New Roman"/>
                <a:ea typeface="+mn-lt"/>
                <a:cs typeface="+mn-lt"/>
              </a:rPr>
              <a:t>Support</a:t>
            </a:r>
            <a:r>
              <a:rPr lang="es-ES" sz="1800" b="1" dirty="0">
                <a:solidFill>
                  <a:schemeClr val="tx1"/>
                </a:solidFill>
                <a:latin typeface="Times New Roman"/>
                <a:ea typeface="+mn-lt"/>
                <a:cs typeface="+mn-lt"/>
              </a:rPr>
              <a:t> Vector Machine (SVM)</a:t>
            </a:r>
            <a:r>
              <a:rPr lang="es-ES" sz="1800" dirty="0">
                <a:solidFill>
                  <a:schemeClr val="tx1"/>
                </a:solidFill>
                <a:latin typeface="Times New Roman"/>
                <a:ea typeface="+mn-lt"/>
                <a:cs typeface="+mn-lt"/>
              </a:rPr>
              <a:t> – </a:t>
            </a:r>
            <a:r>
              <a:rPr lang="es-ES" sz="1800" b="1" dirty="0">
                <a:solidFill>
                  <a:schemeClr val="tx1"/>
                </a:solidFill>
                <a:latin typeface="Times New Roman"/>
                <a:ea typeface="+mn-lt"/>
                <a:cs typeface="+mn-lt"/>
              </a:rPr>
              <a:t>0.848</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slightly</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trailing</a:t>
            </a:r>
            <a:r>
              <a:rPr lang="es-ES" sz="1800" dirty="0">
                <a:solidFill>
                  <a:schemeClr val="tx1"/>
                </a:solidFill>
                <a:latin typeface="Times New Roman"/>
                <a:ea typeface="+mn-lt"/>
                <a:cs typeface="+mn-lt"/>
              </a:rPr>
              <a:t> KNN)</a:t>
            </a:r>
            <a:br>
              <a:rPr lang="es-ES" sz="1800" dirty="0">
                <a:solidFill>
                  <a:schemeClr val="tx1"/>
                </a:solidFill>
                <a:latin typeface="Times New Roman"/>
                <a:ea typeface="+mn-lt"/>
                <a:cs typeface="+mn-lt"/>
              </a:rPr>
            </a:br>
            <a:r>
              <a:rPr lang="es-ES" sz="1800" dirty="0">
                <a:solidFill>
                  <a:schemeClr val="tx1"/>
                </a:solidFill>
                <a:latin typeface="Times New Roman"/>
                <a:ea typeface="+mn-lt"/>
                <a:cs typeface="+mn-lt"/>
              </a:rPr>
              <a:t> 4️⃣ </a:t>
            </a:r>
            <a:r>
              <a:rPr lang="es-ES" sz="1800" b="1" err="1">
                <a:solidFill>
                  <a:schemeClr val="tx1"/>
                </a:solidFill>
                <a:latin typeface="Times New Roman"/>
                <a:ea typeface="+mn-lt"/>
                <a:cs typeface="+mn-lt"/>
              </a:rPr>
              <a:t>Logistic</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Regression</a:t>
            </a:r>
            <a:r>
              <a:rPr lang="es-ES" sz="1800" dirty="0">
                <a:solidFill>
                  <a:schemeClr val="tx1"/>
                </a:solidFill>
                <a:latin typeface="Times New Roman"/>
                <a:ea typeface="+mn-lt"/>
                <a:cs typeface="+mn-lt"/>
              </a:rPr>
              <a:t> – </a:t>
            </a:r>
            <a:r>
              <a:rPr lang="es-ES" sz="1800" b="1" dirty="0">
                <a:solidFill>
                  <a:schemeClr val="tx1"/>
                </a:solidFill>
                <a:latin typeface="Times New Roman"/>
                <a:ea typeface="+mn-lt"/>
                <a:cs typeface="+mn-lt"/>
              </a:rPr>
              <a:t>0.846</a:t>
            </a:r>
            <a:endParaRPr lang="es-ES" sz="1800" dirty="0">
              <a:solidFill>
                <a:schemeClr val="tx1"/>
              </a:solidFill>
              <a:latin typeface="Times New Roman"/>
            </a:endParaRPr>
          </a:p>
          <a:p>
            <a:endParaRPr lang="es-ES" sz="1400" dirty="0">
              <a:solidFill>
                <a:schemeClr val="tx1"/>
              </a:solidFill>
              <a:latin typeface="Times New Roman"/>
            </a:endParaRPr>
          </a:p>
          <a:p>
            <a:endParaRPr lang="es-ES" dirty="0"/>
          </a:p>
        </p:txBody>
      </p:sp>
      <p:sp>
        <p:nvSpPr>
          <p:cNvPr id="4" name="Marcador de fecha 3">
            <a:extLst>
              <a:ext uri="{FF2B5EF4-FFF2-40B4-BE49-F238E27FC236}">
                <a16:creationId xmlns:a16="http://schemas.microsoft.com/office/drawing/2014/main" id="{A6D51ADC-8645-5EB0-BD65-34313553CC48}"/>
              </a:ext>
            </a:extLst>
          </p:cNvPr>
          <p:cNvSpPr>
            <a:spLocks noGrp="1"/>
          </p:cNvSpPr>
          <p:nvPr>
            <p:ph type="dt" sz="half" idx="10"/>
          </p:nvPr>
        </p:nvSpPr>
        <p:spPr/>
        <p:txBody>
          <a:bodyPr/>
          <a:lstStyle/>
          <a:p>
            <a:fld id="{60F41037-CA0B-4AFD-9D9E-ABBC81ECA053}" type="datetime1">
              <a:t>25/03/2025</a:t>
            </a:fld>
            <a:endParaRPr lang="en-US"/>
          </a:p>
        </p:txBody>
      </p:sp>
      <p:sp>
        <p:nvSpPr>
          <p:cNvPr id="5" name="Marcador de pie de página 4">
            <a:extLst>
              <a:ext uri="{FF2B5EF4-FFF2-40B4-BE49-F238E27FC236}">
                <a16:creationId xmlns:a16="http://schemas.microsoft.com/office/drawing/2014/main" id="{6B2D6CAA-779D-4603-C1E9-B9B502C0758A}"/>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0F12BE72-7F3E-BE53-AF7D-499902D9186C}"/>
              </a:ext>
            </a:extLst>
          </p:cNvPr>
          <p:cNvSpPr>
            <a:spLocks noGrp="1"/>
          </p:cNvSpPr>
          <p:nvPr>
            <p:ph type="sldNum" sz="quarter" idx="12"/>
          </p:nvPr>
        </p:nvSpPr>
        <p:spPr/>
        <p:txBody>
          <a:bodyPr/>
          <a:lstStyle/>
          <a:p>
            <a:fld id="{5E4DE196-8A13-4FF7-A07E-102851959EAB}" type="slidenum">
              <a:rPr lang="en-US" dirty="0"/>
              <a:t>28</a:t>
            </a:fld>
            <a:endParaRPr lang="en-US"/>
          </a:p>
        </p:txBody>
      </p:sp>
    </p:spTree>
    <p:extLst>
      <p:ext uri="{BB962C8B-B14F-4D97-AF65-F5344CB8AC3E}">
        <p14:creationId xmlns:p14="http://schemas.microsoft.com/office/powerpoint/2010/main" val="3216775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53DACB-840F-D63C-37F0-656D6994ECA0}"/>
              </a:ext>
            </a:extLst>
          </p:cNvPr>
          <p:cNvSpPr>
            <a:spLocks noGrp="1"/>
          </p:cNvSpPr>
          <p:nvPr>
            <p:ph type="title"/>
          </p:nvPr>
        </p:nvSpPr>
        <p:spPr/>
        <p:txBody>
          <a:bodyPr/>
          <a:lstStyle/>
          <a:p>
            <a:r>
              <a:rPr lang="es-ES" dirty="0">
                <a:solidFill>
                  <a:schemeClr val="tx1"/>
                </a:solidFill>
              </a:rPr>
              <a:t>RESULTS (2)</a:t>
            </a:r>
          </a:p>
        </p:txBody>
      </p:sp>
      <p:sp>
        <p:nvSpPr>
          <p:cNvPr id="3" name="Marcador de contenido 2">
            <a:extLst>
              <a:ext uri="{FF2B5EF4-FFF2-40B4-BE49-F238E27FC236}">
                <a16:creationId xmlns:a16="http://schemas.microsoft.com/office/drawing/2014/main" id="{BFECC61F-1823-1BFE-CBEE-3B94E84DB7D4}"/>
              </a:ext>
            </a:extLst>
          </p:cNvPr>
          <p:cNvSpPr>
            <a:spLocks noGrp="1"/>
          </p:cNvSpPr>
          <p:nvPr>
            <p:ph idx="1"/>
          </p:nvPr>
        </p:nvSpPr>
        <p:spPr/>
        <p:txBody>
          <a:bodyPr vert="horz" lIns="91440" tIns="45720" rIns="91440" bIns="45720" rtlCol="0" anchor="t">
            <a:normAutofit/>
          </a:bodyPr>
          <a:lstStyle/>
          <a:p>
            <a:pPr algn="just"/>
            <a:r>
              <a:rPr lang="es-ES" sz="1800" err="1">
                <a:solidFill>
                  <a:schemeClr val="tx1"/>
                </a:solidFill>
                <a:latin typeface="Times New Roman"/>
                <a:ea typeface="+mn-lt"/>
                <a:cs typeface="+mn-lt"/>
              </a:rPr>
              <a:t>With</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this</a:t>
            </a:r>
            <a:r>
              <a:rPr lang="es-ES" sz="1800" dirty="0">
                <a:solidFill>
                  <a:schemeClr val="tx1"/>
                </a:solidFill>
                <a:latin typeface="Times New Roman"/>
                <a:ea typeface="+mn-lt"/>
                <a:cs typeface="+mn-lt"/>
              </a:rPr>
              <a:t> ranking, </a:t>
            </a:r>
            <a:r>
              <a:rPr lang="es-ES" sz="1800" err="1">
                <a:solidFill>
                  <a:schemeClr val="tx1"/>
                </a:solidFill>
                <a:latin typeface="Times New Roman"/>
                <a:ea typeface="+mn-lt"/>
                <a:cs typeface="+mn-lt"/>
              </a:rPr>
              <a:t>it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became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evident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that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b="1" err="1">
                <a:solidFill>
                  <a:schemeClr val="tx1"/>
                </a:solidFill>
                <a:latin typeface="Times New Roman"/>
                <a:ea typeface="+mn-lt"/>
                <a:cs typeface="+mn-lt"/>
              </a:rPr>
              <a:t>Decision</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Tree</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model</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was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most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effective</a:t>
            </a:r>
            <a:r>
              <a:rPr lang="es-ES" sz="1800" dirty="0">
                <a:solidFill>
                  <a:schemeClr val="tx1"/>
                </a:solidFill>
                <a:latin typeface="Times New Roman"/>
                <a:ea typeface="+mn-lt"/>
                <a:cs typeface="+mn-lt"/>
              </a:rPr>
              <a:t> in </a:t>
            </a:r>
            <a:r>
              <a:rPr lang="es-ES" sz="1800" err="1">
                <a:solidFill>
                  <a:schemeClr val="tx1"/>
                </a:solidFill>
                <a:latin typeface="Times New Roman"/>
                <a:ea typeface="+mn-lt"/>
                <a:cs typeface="+mn-lt"/>
              </a:rPr>
              <a:t>predicting</a:t>
            </a:r>
            <a:r>
              <a:rPr lang="es-ES" sz="1800" dirty="0">
                <a:solidFill>
                  <a:schemeClr val="tx1"/>
                </a:solidFill>
                <a:latin typeface="Times New Roman"/>
                <a:ea typeface="+mn-lt"/>
                <a:cs typeface="+mn-lt"/>
              </a:rPr>
              <a:t> Falcon 9 </a:t>
            </a:r>
            <a:r>
              <a:rPr lang="es-ES" sz="1800" err="1">
                <a:solidFill>
                  <a:schemeClr val="tx1"/>
                </a:solidFill>
                <a:latin typeface="Times New Roman"/>
                <a:ea typeface="+mn-lt"/>
                <a:cs typeface="+mn-lt"/>
              </a:rPr>
              <a:t>landings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offering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highest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optimized</a:t>
            </a:r>
            <a:r>
              <a:rPr lang="es-ES" sz="1800" dirty="0">
                <a:solidFill>
                  <a:schemeClr val="tx1"/>
                </a:solidFill>
                <a:latin typeface="Times New Roman"/>
                <a:ea typeface="+mn-lt"/>
                <a:cs typeface="+mn-lt"/>
              </a:rPr>
              <a:t> score. </a:t>
            </a:r>
            <a:r>
              <a:rPr lang="es-ES" sz="1800" err="1">
                <a:solidFill>
                  <a:schemeClr val="tx1"/>
                </a:solidFill>
                <a:latin typeface="Times New Roman"/>
                <a:ea typeface="+mn-lt"/>
                <a:cs typeface="+mn-lt"/>
              </a:rPr>
              <a:t>However</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since</a:t>
            </a:r>
            <a:r>
              <a:rPr lang="es-ES" sz="1800" dirty="0">
                <a:solidFill>
                  <a:schemeClr val="tx1"/>
                </a:solidFill>
                <a:latin typeface="Times New Roman"/>
                <a:ea typeface="+mn-lt"/>
                <a:cs typeface="+mn-lt"/>
              </a:rPr>
              <a:t> KNN and SVM </a:t>
            </a:r>
            <a:r>
              <a:rPr lang="es-ES" sz="1800" err="1">
                <a:solidFill>
                  <a:schemeClr val="tx1"/>
                </a:solidFill>
                <a:latin typeface="Times New Roman"/>
                <a:ea typeface="+mn-lt"/>
                <a:cs typeface="+mn-lt"/>
              </a:rPr>
              <a:t>performed</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closely</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additional</a:t>
            </a:r>
            <a:r>
              <a:rPr lang="es-ES" sz="1800" dirty="0">
                <a:solidFill>
                  <a:schemeClr val="tx1"/>
                </a:solidFill>
                <a:latin typeface="Times New Roman"/>
                <a:ea typeface="+mn-lt"/>
                <a:cs typeface="+mn-lt"/>
              </a:rPr>
              <a:t> fine-</a:t>
            </a:r>
            <a:r>
              <a:rPr lang="es-ES" sz="1800" err="1">
                <a:solidFill>
                  <a:schemeClr val="tx1"/>
                </a:solidFill>
                <a:latin typeface="Times New Roman"/>
                <a:ea typeface="+mn-lt"/>
                <a:cs typeface="+mn-lt"/>
              </a:rPr>
              <a:t>tuning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could</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potentially</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improve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their</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results</a:t>
            </a:r>
            <a:r>
              <a:rPr lang="es-ES" sz="1800" dirty="0">
                <a:solidFill>
                  <a:schemeClr val="tx1"/>
                </a:solidFill>
                <a:latin typeface="Times New Roman"/>
                <a:ea typeface="+mn-lt"/>
                <a:cs typeface="+mn-lt"/>
              </a:rPr>
              <a:t>.</a:t>
            </a:r>
            <a:endParaRPr lang="es-ES" sz="1800">
              <a:solidFill>
                <a:schemeClr val="tx1"/>
              </a:solidFill>
              <a:latin typeface="Times New Roman"/>
              <a:cs typeface="Times New Roman"/>
            </a:endParaRPr>
          </a:p>
          <a:p>
            <a:pPr algn="just"/>
            <a:r>
              <a:rPr lang="es-ES" sz="1800" err="1">
                <a:solidFill>
                  <a:schemeClr val="tx1"/>
                </a:solidFill>
                <a:latin typeface="Times New Roman"/>
                <a:ea typeface="+mn-lt"/>
                <a:cs typeface="+mn-lt"/>
              </a:rPr>
              <a:t>This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analysis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reinforced</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importance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of</a:t>
            </a:r>
            <a:r>
              <a:rPr lang="es-ES" sz="1800" dirty="0">
                <a:solidFill>
                  <a:schemeClr val="tx1"/>
                </a:solidFill>
                <a:latin typeface="Times New Roman"/>
                <a:ea typeface="+mn-lt"/>
                <a:cs typeface="+mn-lt"/>
              </a:rPr>
              <a:t> </a:t>
            </a:r>
            <a:r>
              <a:rPr lang="es-ES" sz="1800" b="1" err="1">
                <a:solidFill>
                  <a:schemeClr val="tx1"/>
                </a:solidFill>
                <a:latin typeface="Times New Roman"/>
                <a:ea typeface="+mn-lt"/>
                <a:cs typeface="+mn-lt"/>
              </a:rPr>
              <a:t>hyperparameter</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tuning</a:t>
            </a:r>
            <a:r>
              <a:rPr lang="es-ES" sz="1800" b="1" dirty="0">
                <a:solidFill>
                  <a:schemeClr val="tx1"/>
                </a:solidFill>
                <a:latin typeface="Times New Roman"/>
                <a:ea typeface="+mn-lt"/>
                <a:cs typeface="+mn-lt"/>
              </a:rPr>
              <a:t> and </a:t>
            </a:r>
            <a:r>
              <a:rPr lang="es-ES" sz="1800" b="1" err="1">
                <a:solidFill>
                  <a:schemeClr val="tx1"/>
                </a:solidFill>
                <a:latin typeface="Times New Roman"/>
                <a:ea typeface="+mn-lt"/>
                <a:cs typeface="+mn-lt"/>
              </a:rPr>
              <a:t>model</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selection</a:t>
            </a:r>
            <a:r>
              <a:rPr lang="es-ES" sz="1800" dirty="0">
                <a:solidFill>
                  <a:schemeClr val="tx1"/>
                </a:solidFill>
                <a:latin typeface="Times New Roman"/>
                <a:ea typeface="+mn-lt"/>
                <a:cs typeface="+mn-lt"/>
              </a:rPr>
              <a:t> in machine </a:t>
            </a:r>
            <a:r>
              <a:rPr lang="es-ES" sz="1800" err="1">
                <a:solidFill>
                  <a:schemeClr val="tx1"/>
                </a:solidFill>
                <a:latin typeface="Times New Roman"/>
                <a:ea typeface="+mn-lt"/>
                <a:cs typeface="+mn-lt"/>
              </a:rPr>
              <a:t>learning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proving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that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accuracy</a:t>
            </a:r>
            <a:r>
              <a:rPr lang="es-ES" sz="1800" dirty="0">
                <a:solidFill>
                  <a:schemeClr val="tx1"/>
                </a:solidFill>
                <a:latin typeface="Times New Roman"/>
                <a:ea typeface="+mn-lt"/>
                <a:cs typeface="+mn-lt"/>
              </a:rPr>
              <a:t> alone </a:t>
            </a:r>
            <a:r>
              <a:rPr lang="es-ES" sz="1800" err="1">
                <a:solidFill>
                  <a:schemeClr val="tx1"/>
                </a:solidFill>
                <a:latin typeface="Times New Roman"/>
                <a:ea typeface="+mn-lt"/>
                <a:cs typeface="+mn-lt"/>
              </a:rPr>
              <a:t>isn’t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always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the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best</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measure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of</a:t>
            </a:r>
            <a:r>
              <a:rPr lang="es-ES" sz="1800" dirty="0">
                <a:solidFill>
                  <a:schemeClr val="tx1"/>
                </a:solidFill>
                <a:latin typeface="Times New Roman"/>
                <a:ea typeface="+mn-lt"/>
                <a:cs typeface="+mn-lt"/>
              </a:rPr>
              <a:t> performance. </a:t>
            </a:r>
            <a:r>
              <a:rPr lang="es-ES" sz="1800" err="1">
                <a:solidFill>
                  <a:schemeClr val="tx1"/>
                </a:solidFill>
                <a:latin typeface="Times New Roman"/>
                <a:ea typeface="+mn-lt"/>
                <a:cs typeface="+mn-lt"/>
              </a:rPr>
              <a:t>By</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leveraging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GridSearchCV</a:t>
            </a:r>
            <a:r>
              <a:rPr lang="es-ES" sz="1800" dirty="0">
                <a:solidFill>
                  <a:schemeClr val="tx1"/>
                </a:solidFill>
                <a:latin typeface="Times New Roman"/>
                <a:ea typeface="+mn-lt"/>
                <a:cs typeface="+mn-lt"/>
              </a:rPr>
              <a:t>, I </a:t>
            </a:r>
            <a:r>
              <a:rPr lang="es-ES" sz="1800" err="1">
                <a:solidFill>
                  <a:schemeClr val="tx1"/>
                </a:solidFill>
                <a:latin typeface="Times New Roman"/>
                <a:ea typeface="+mn-lt"/>
                <a:cs typeface="+mn-lt"/>
              </a:rPr>
              <a:t>was</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able</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to</a:t>
            </a:r>
            <a:r>
              <a:rPr lang="es-ES" sz="1800" dirty="0">
                <a:solidFill>
                  <a:schemeClr val="tx1"/>
                </a:solidFill>
                <a:latin typeface="Times New Roman"/>
                <a:ea typeface="+mn-lt"/>
                <a:cs typeface="+mn-lt"/>
              </a:rPr>
              <a:t> </a:t>
            </a:r>
            <a:r>
              <a:rPr lang="es-ES" sz="1800" b="1" err="1">
                <a:solidFill>
                  <a:schemeClr val="tx1"/>
                </a:solidFill>
                <a:latin typeface="Times New Roman"/>
                <a:ea typeface="+mn-lt"/>
                <a:cs typeface="+mn-lt"/>
              </a:rPr>
              <a:t>differentiate</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models</a:t>
            </a:r>
            <a:r>
              <a:rPr lang="es-ES" sz="1800" b="1" dirty="0">
                <a:solidFill>
                  <a:schemeClr val="tx1"/>
                </a:solidFill>
                <a:latin typeface="Times New Roman"/>
                <a:ea typeface="+mn-lt"/>
                <a:cs typeface="+mn-lt"/>
              </a:rPr>
              <a:t> and </a:t>
            </a:r>
            <a:r>
              <a:rPr lang="es-ES" sz="1800" b="1" err="1">
                <a:solidFill>
                  <a:schemeClr val="tx1"/>
                </a:solidFill>
                <a:latin typeface="Times New Roman"/>
                <a:ea typeface="+mn-lt"/>
                <a:cs typeface="+mn-lt"/>
              </a:rPr>
              <a:t>select</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the</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most</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reliable</a:t>
            </a:r>
            <a:r>
              <a:rPr lang="es-ES" sz="1800" b="1" dirty="0">
                <a:solidFill>
                  <a:schemeClr val="tx1"/>
                </a:solidFill>
                <a:latin typeface="Times New Roman"/>
                <a:ea typeface="+mn-lt"/>
                <a:cs typeface="+mn-lt"/>
              </a:rPr>
              <a:t> </a:t>
            </a:r>
            <a:r>
              <a:rPr lang="es-ES" sz="1800" b="1" err="1">
                <a:solidFill>
                  <a:schemeClr val="tx1"/>
                </a:solidFill>
                <a:latin typeface="Times New Roman"/>
                <a:ea typeface="+mn-lt"/>
                <a:cs typeface="+mn-lt"/>
              </a:rPr>
              <a:t>approach</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for</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predicting</a:t>
            </a:r>
            <a:r>
              <a:rPr lang="es-ES" sz="1800" dirty="0">
                <a:solidFill>
                  <a:schemeClr val="tx1"/>
                </a:solidFill>
                <a:latin typeface="Times New Roman"/>
                <a:ea typeface="+mn-lt"/>
                <a:cs typeface="+mn-lt"/>
              </a:rPr>
              <a:t> Falcon 9’s </a:t>
            </a:r>
            <a:r>
              <a:rPr lang="es-ES" sz="1800" err="1">
                <a:solidFill>
                  <a:schemeClr val="tx1"/>
                </a:solidFill>
                <a:latin typeface="Times New Roman"/>
                <a:ea typeface="+mn-lt"/>
                <a:cs typeface="+mn-lt"/>
              </a:rPr>
              <a:t>landing</a:t>
            </a:r>
            <a:r>
              <a:rPr lang="es-ES" sz="1800" dirty="0">
                <a:solidFill>
                  <a:schemeClr val="tx1"/>
                </a:solidFill>
                <a:latin typeface="Times New Roman"/>
                <a:ea typeface="+mn-lt"/>
                <a:cs typeface="+mn-lt"/>
              </a:rPr>
              <a:t> </a:t>
            </a:r>
            <a:r>
              <a:rPr lang="es-ES" sz="1800" err="1">
                <a:solidFill>
                  <a:schemeClr val="tx1"/>
                </a:solidFill>
                <a:latin typeface="Times New Roman"/>
                <a:ea typeface="+mn-lt"/>
                <a:cs typeface="+mn-lt"/>
              </a:rPr>
              <a:t>success</a:t>
            </a:r>
            <a:r>
              <a:rPr lang="es-ES" sz="1800" dirty="0">
                <a:solidFill>
                  <a:schemeClr val="tx1"/>
                </a:solidFill>
                <a:latin typeface="Times New Roman"/>
                <a:ea typeface="+mn-lt"/>
                <a:cs typeface="+mn-lt"/>
              </a:rPr>
              <a:t>.</a:t>
            </a:r>
            <a:endParaRPr lang="es-ES" sz="1800" dirty="0">
              <a:solidFill>
                <a:schemeClr val="tx1"/>
              </a:solidFill>
              <a:latin typeface="Times New Roman"/>
              <a:cs typeface="Times New Roman"/>
            </a:endParaRPr>
          </a:p>
          <a:p>
            <a:endParaRPr lang="es-ES" dirty="0"/>
          </a:p>
        </p:txBody>
      </p:sp>
      <p:sp>
        <p:nvSpPr>
          <p:cNvPr id="4" name="Marcador de fecha 3">
            <a:extLst>
              <a:ext uri="{FF2B5EF4-FFF2-40B4-BE49-F238E27FC236}">
                <a16:creationId xmlns:a16="http://schemas.microsoft.com/office/drawing/2014/main" id="{0D825215-D5EE-0891-EF4B-E71343A5199D}"/>
              </a:ext>
            </a:extLst>
          </p:cNvPr>
          <p:cNvSpPr>
            <a:spLocks noGrp="1"/>
          </p:cNvSpPr>
          <p:nvPr>
            <p:ph type="dt" sz="half" idx="10"/>
          </p:nvPr>
        </p:nvSpPr>
        <p:spPr/>
        <p:txBody>
          <a:bodyPr/>
          <a:lstStyle/>
          <a:p>
            <a:fld id="{7D7E5BBF-DE7F-43D5-9ABC-1C1DDAD60672}" type="datetime1">
              <a:t>25/03/2025</a:t>
            </a:fld>
            <a:endParaRPr lang="en-US"/>
          </a:p>
        </p:txBody>
      </p:sp>
      <p:sp>
        <p:nvSpPr>
          <p:cNvPr id="5" name="Marcador de pie de página 4">
            <a:extLst>
              <a:ext uri="{FF2B5EF4-FFF2-40B4-BE49-F238E27FC236}">
                <a16:creationId xmlns:a16="http://schemas.microsoft.com/office/drawing/2014/main" id="{FC1A31C1-0BD3-078D-4FD3-B79BCB70D914}"/>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6F180A57-EB12-F179-CF4B-FF2B86B94B15}"/>
              </a:ext>
            </a:extLst>
          </p:cNvPr>
          <p:cNvSpPr>
            <a:spLocks noGrp="1"/>
          </p:cNvSpPr>
          <p:nvPr>
            <p:ph type="sldNum" sz="quarter" idx="12"/>
          </p:nvPr>
        </p:nvSpPr>
        <p:spPr/>
        <p:txBody>
          <a:bodyPr/>
          <a:lstStyle/>
          <a:p>
            <a:fld id="{5E4DE196-8A13-4FF7-A07E-102851959EAB}" type="slidenum">
              <a:rPr lang="en-US" dirty="0"/>
              <a:t>29</a:t>
            </a:fld>
            <a:endParaRPr lang="en-US"/>
          </a:p>
        </p:txBody>
      </p:sp>
    </p:spTree>
    <p:extLst>
      <p:ext uri="{BB962C8B-B14F-4D97-AF65-F5344CB8AC3E}">
        <p14:creationId xmlns:p14="http://schemas.microsoft.com/office/powerpoint/2010/main" val="2914467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a:xfrm>
            <a:off x="733926" y="304965"/>
            <a:ext cx="8565109" cy="1325563"/>
          </a:xfrm>
        </p:spPr>
        <p:txBody>
          <a:bodyPr anchor="ctr">
            <a:normAutofit/>
          </a:bodyPr>
          <a:lstStyle/>
          <a:p>
            <a:r>
              <a:rPr lang="en-US"/>
              <a:t>EXECUTIVE SUMMARY</a:t>
            </a:r>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stretch>
            <a:fillRect/>
          </a:stretch>
        </p:blipFill>
        <p:spPr>
          <a:xfrm>
            <a:off x="1090494" y="2302762"/>
            <a:ext cx="3194581" cy="3194581"/>
          </a:xfrm>
          <a:prstGeom prst="rect">
            <a:avLst/>
          </a:prstGeom>
        </p:spPr>
      </p:pic>
      <p:sp>
        <p:nvSpPr>
          <p:cNvPr id="5" name="Marcador de contenido 2">
            <a:extLst>
              <a:ext uri="{FF2B5EF4-FFF2-40B4-BE49-F238E27FC236}">
                <a16:creationId xmlns:a16="http://schemas.microsoft.com/office/drawing/2014/main" id="{9597F08F-FD4A-BCCB-6A52-583C276B72FC}"/>
              </a:ext>
            </a:extLst>
          </p:cNvPr>
          <p:cNvSpPr>
            <a:spLocks noGrp="1"/>
          </p:cNvSpPr>
          <p:nvPr>
            <p:ph sz="half" idx="1"/>
          </p:nvPr>
        </p:nvSpPr>
        <p:spPr>
          <a:xfrm>
            <a:off x="4724547" y="1892934"/>
            <a:ext cx="6382103" cy="4228943"/>
          </a:xfrm>
        </p:spPr>
        <p:txBody>
          <a:bodyPr vert="horz" lIns="91440" tIns="45720" rIns="91440" bIns="45720" rtlCol="0" anchor="t">
            <a:noAutofit/>
          </a:bodyPr>
          <a:lstStyle/>
          <a:p>
            <a:pPr marL="0" indent="0" algn="just">
              <a:buNone/>
            </a:pPr>
            <a:r>
              <a:rPr lang="es-ES" err="1">
                <a:solidFill>
                  <a:schemeClr val="tx1"/>
                </a:solidFill>
                <a:latin typeface="Times New Roman"/>
                <a:ea typeface="Calibri"/>
                <a:cs typeface="Arial"/>
              </a:rPr>
              <a:t>Overview</a:t>
            </a:r>
            <a:endParaRPr lang="es-ES">
              <a:solidFill>
                <a:schemeClr val="tx1"/>
              </a:solidFill>
              <a:latin typeface="Times New Roman"/>
              <a:ea typeface="Calibri"/>
              <a:cs typeface="Arial"/>
            </a:endParaRPr>
          </a:p>
          <a:p>
            <a:pPr algn="just"/>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SpaceX Falcon 9 </a:t>
            </a:r>
            <a:r>
              <a:rPr lang="es-ES" err="1">
                <a:solidFill>
                  <a:schemeClr val="tx1"/>
                </a:solidFill>
                <a:latin typeface="Times New Roman"/>
                <a:ea typeface="+mn-lt"/>
                <a:cs typeface="+mn-lt"/>
              </a:rPr>
              <a:t>launch</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system</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is</a:t>
            </a:r>
            <a:r>
              <a:rPr lang="es-ES" dirty="0">
                <a:solidFill>
                  <a:schemeClr val="tx1"/>
                </a:solidFill>
                <a:latin typeface="Times New Roman"/>
                <a:ea typeface="+mn-lt"/>
                <a:cs typeface="+mn-lt"/>
              </a:rPr>
              <a:t> a </a:t>
            </a:r>
            <a:r>
              <a:rPr lang="es-ES" err="1">
                <a:solidFill>
                  <a:schemeClr val="tx1"/>
                </a:solidFill>
                <a:latin typeface="Times New Roman"/>
                <a:ea typeface="+mn-lt"/>
                <a:cs typeface="+mn-lt"/>
              </a:rPr>
              <a:t>partially</a:t>
            </a:r>
            <a:r>
              <a:rPr lang="es-ES" dirty="0">
                <a:solidFill>
                  <a:schemeClr val="tx1"/>
                </a:solidFill>
                <a:latin typeface="Times New Roman"/>
                <a:ea typeface="+mn-lt"/>
                <a:cs typeface="+mn-lt"/>
              </a:rPr>
              <a:t> reusable </a:t>
            </a:r>
            <a:r>
              <a:rPr lang="es-ES" err="1">
                <a:solidFill>
                  <a:schemeClr val="tx1"/>
                </a:solidFill>
                <a:latin typeface="Times New Roman"/>
                <a:ea typeface="+mn-lt"/>
                <a:cs typeface="+mn-lt"/>
              </a:rPr>
              <a:t>rocket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designed</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to</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deliver</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payloads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into</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orbit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while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enabling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cost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reduction</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through</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booster</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recovery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Predicting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first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stage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landing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location</a:t>
            </a:r>
            <a:r>
              <a:rPr lang="es-ES" dirty="0">
                <a:solidFill>
                  <a:schemeClr val="tx1"/>
                </a:solidFill>
                <a:latin typeface="Times New Roman"/>
                <a:ea typeface="+mn-lt"/>
                <a:cs typeface="+mn-lt"/>
              </a:rPr>
              <a:t> and </a:t>
            </a:r>
            <a:r>
              <a:rPr lang="es-ES" err="1">
                <a:solidFill>
                  <a:schemeClr val="tx1"/>
                </a:solidFill>
                <a:latin typeface="Times New Roman"/>
                <a:ea typeface="+mn-lt"/>
                <a:cs typeface="+mn-lt"/>
              </a:rPr>
              <a:t>conditions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is</a:t>
            </a:r>
            <a:r>
              <a:rPr lang="es-ES" dirty="0">
                <a:solidFill>
                  <a:schemeClr val="tx1"/>
                </a:solidFill>
                <a:latin typeface="Times New Roman"/>
                <a:ea typeface="+mn-lt"/>
                <a:cs typeface="+mn-lt"/>
              </a:rPr>
              <a:t> crucial </a:t>
            </a:r>
            <a:r>
              <a:rPr lang="es-ES" err="1">
                <a:solidFill>
                  <a:schemeClr val="tx1"/>
                </a:solidFill>
                <a:latin typeface="Times New Roman"/>
                <a:ea typeface="+mn-lt"/>
                <a:cs typeface="+mn-lt"/>
              </a:rPr>
              <a:t>for</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mission</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planning</a:t>
            </a:r>
            <a:r>
              <a:rPr lang="es-ES" dirty="0">
                <a:solidFill>
                  <a:schemeClr val="tx1"/>
                </a:solidFill>
                <a:latin typeface="Times New Roman"/>
                <a:ea typeface="+mn-lt"/>
                <a:cs typeface="+mn-lt"/>
              </a:rPr>
              <a:t>, safety, and </a:t>
            </a:r>
            <a:r>
              <a:rPr lang="es-ES" err="1">
                <a:solidFill>
                  <a:schemeClr val="tx1"/>
                </a:solidFill>
                <a:latin typeface="Times New Roman"/>
                <a:ea typeface="+mn-lt"/>
                <a:cs typeface="+mn-lt"/>
              </a:rPr>
              <a:t>operational</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efficiency</a:t>
            </a:r>
            <a:r>
              <a:rPr lang="es-ES" dirty="0">
                <a:solidFill>
                  <a:schemeClr val="tx1"/>
                </a:solidFill>
                <a:latin typeface="Times New Roman"/>
                <a:ea typeface="+mn-lt"/>
                <a:cs typeface="+mn-lt"/>
              </a:rPr>
              <a:t>.</a:t>
            </a:r>
            <a:endParaRPr lang="es-ES">
              <a:solidFill>
                <a:schemeClr val="tx1"/>
              </a:solidFill>
              <a:latin typeface="Times New Roman"/>
              <a:ea typeface="Calibri"/>
              <a:cs typeface="Arial"/>
            </a:endParaRPr>
          </a:p>
          <a:p>
            <a:pPr marL="0" indent="0" algn="just">
              <a:buNone/>
            </a:pPr>
            <a:r>
              <a:rPr lang="es-ES" err="1">
                <a:solidFill>
                  <a:schemeClr val="tx1"/>
                </a:solidFill>
                <a:latin typeface="Times New Roman"/>
                <a:ea typeface="Calibri"/>
                <a:cs typeface="Arial"/>
              </a:rPr>
              <a:t>Objective</a:t>
            </a:r>
            <a:endParaRPr lang="es-ES">
              <a:solidFill>
                <a:schemeClr val="tx1"/>
              </a:solidFill>
              <a:latin typeface="Times New Roman"/>
              <a:ea typeface="Calibri"/>
              <a:cs typeface="Arial"/>
            </a:endParaRPr>
          </a:p>
          <a:p>
            <a:pPr algn="just"/>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primary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objective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of</a:t>
            </a:r>
            <a:r>
              <a:rPr lang="es-ES" dirty="0">
                <a:solidFill>
                  <a:schemeClr val="tx1"/>
                </a:solidFill>
                <a:latin typeface="Times New Roman"/>
                <a:ea typeface="+mn-lt"/>
                <a:cs typeface="+mn-lt"/>
              </a:rPr>
              <a:t> Falcon 9 </a:t>
            </a:r>
            <a:r>
              <a:rPr lang="es-ES" err="1">
                <a:solidFill>
                  <a:schemeClr val="tx1"/>
                </a:solidFill>
                <a:latin typeface="Times New Roman"/>
                <a:ea typeface="+mn-lt"/>
                <a:cs typeface="+mn-lt"/>
              </a:rPr>
              <a:t>first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stage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landing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prediction</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to</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accurately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estimate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booster’s</a:t>
            </a:r>
            <a:r>
              <a:rPr lang="es-ES" dirty="0">
                <a:solidFill>
                  <a:schemeClr val="tx1"/>
                </a:solidFill>
                <a:latin typeface="Times New Roman"/>
                <a:ea typeface="+mn-lt"/>
                <a:cs typeface="+mn-lt"/>
              </a:rPr>
              <a:t> touchdown </a:t>
            </a:r>
            <a:r>
              <a:rPr lang="es-ES" err="1">
                <a:solidFill>
                  <a:schemeClr val="tx1"/>
                </a:solidFill>
                <a:latin typeface="Times New Roman"/>
                <a:ea typeface="+mn-lt"/>
                <a:cs typeface="+mn-lt"/>
              </a:rPr>
              <a:t>location</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taking</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into</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account</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various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factors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such</a:t>
            </a:r>
            <a:r>
              <a:rPr lang="es-ES" dirty="0">
                <a:solidFill>
                  <a:schemeClr val="tx1"/>
                </a:solidFill>
                <a:latin typeface="Times New Roman"/>
                <a:ea typeface="+mn-lt"/>
                <a:cs typeface="+mn-lt"/>
              </a:rPr>
              <a:t> as </a:t>
            </a:r>
            <a:r>
              <a:rPr lang="es-ES" err="1">
                <a:solidFill>
                  <a:schemeClr val="tx1"/>
                </a:solidFill>
                <a:latin typeface="Times New Roman"/>
                <a:ea typeface="+mn-lt"/>
                <a:cs typeface="+mn-lt"/>
              </a:rPr>
              <a:t>launch</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trajectory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atmospheric</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conditions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propulsion</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parameters</a:t>
            </a:r>
            <a:r>
              <a:rPr lang="es-ES" dirty="0">
                <a:solidFill>
                  <a:schemeClr val="tx1"/>
                </a:solidFill>
                <a:latin typeface="Times New Roman"/>
                <a:ea typeface="+mn-lt"/>
                <a:cs typeface="+mn-lt"/>
              </a:rPr>
              <a:t>, and </a:t>
            </a:r>
            <a:r>
              <a:rPr lang="es-ES" err="1">
                <a:solidFill>
                  <a:schemeClr val="tx1"/>
                </a:solidFill>
                <a:latin typeface="Times New Roman"/>
                <a:ea typeface="+mn-lt"/>
                <a:cs typeface="+mn-lt"/>
              </a:rPr>
              <a:t>landing</a:t>
            </a:r>
            <a:r>
              <a:rPr lang="es-ES" dirty="0">
                <a:solidFill>
                  <a:schemeClr val="tx1"/>
                </a:solidFill>
                <a:latin typeface="Times New Roman"/>
                <a:ea typeface="+mn-lt"/>
                <a:cs typeface="+mn-lt"/>
              </a:rPr>
              <a:t> site </a:t>
            </a:r>
            <a:r>
              <a:rPr lang="es-ES" err="1">
                <a:solidFill>
                  <a:schemeClr val="tx1"/>
                </a:solidFill>
                <a:latin typeface="Times New Roman"/>
                <a:ea typeface="+mn-lt"/>
                <a:cs typeface="+mn-lt"/>
              </a:rPr>
              <a:t>constraints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Achieving</a:t>
            </a:r>
            <a:r>
              <a:rPr lang="es-ES" dirty="0">
                <a:solidFill>
                  <a:schemeClr val="tx1"/>
                </a:solidFill>
                <a:latin typeface="Times New Roman"/>
                <a:ea typeface="+mn-lt"/>
                <a:cs typeface="+mn-lt"/>
              </a:rPr>
              <a:t> precise </a:t>
            </a:r>
            <a:r>
              <a:rPr lang="es-ES" err="1">
                <a:solidFill>
                  <a:schemeClr val="tx1"/>
                </a:solidFill>
                <a:latin typeface="Times New Roman"/>
                <a:ea typeface="+mn-lt"/>
                <a:cs typeface="+mn-lt"/>
              </a:rPr>
              <a:t>predictions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enhances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success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rate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of</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recovery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missions</a:t>
            </a:r>
            <a:r>
              <a:rPr lang="es-ES" dirty="0">
                <a:solidFill>
                  <a:schemeClr val="tx1"/>
                </a:solidFill>
                <a:latin typeface="Times New Roman"/>
                <a:ea typeface="+mn-lt"/>
                <a:cs typeface="+mn-lt"/>
              </a:rPr>
              <a:t> and </a:t>
            </a:r>
            <a:r>
              <a:rPr lang="es-ES" err="1">
                <a:solidFill>
                  <a:schemeClr val="tx1"/>
                </a:solidFill>
                <a:latin typeface="Times New Roman"/>
                <a:ea typeface="+mn-lt"/>
                <a:cs typeface="+mn-lt"/>
              </a:rPr>
              <a:t>improves</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the</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reusability</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of</a:t>
            </a:r>
            <a:r>
              <a:rPr lang="es-ES" dirty="0">
                <a:solidFill>
                  <a:schemeClr val="tx1"/>
                </a:solidFill>
                <a:latin typeface="Times New Roman"/>
                <a:ea typeface="+mn-lt"/>
                <a:cs typeface="+mn-lt"/>
              </a:rPr>
              <a:t> </a:t>
            </a:r>
            <a:r>
              <a:rPr lang="es-ES" err="1">
                <a:solidFill>
                  <a:schemeClr val="tx1"/>
                </a:solidFill>
                <a:latin typeface="Times New Roman"/>
                <a:ea typeface="+mn-lt"/>
                <a:cs typeface="+mn-lt"/>
              </a:rPr>
              <a:t>boosters</a:t>
            </a:r>
            <a:r>
              <a:rPr lang="es-ES" dirty="0">
                <a:solidFill>
                  <a:schemeClr val="tx1"/>
                </a:solidFill>
                <a:latin typeface="Times New Roman"/>
                <a:ea typeface="+mn-lt"/>
                <a:cs typeface="+mn-lt"/>
              </a:rPr>
              <a:t>.</a:t>
            </a:r>
            <a:endParaRPr lang="es-ES" dirty="0">
              <a:solidFill>
                <a:schemeClr val="tx1"/>
              </a:solidFill>
              <a:latin typeface="Times New Roman"/>
              <a:ea typeface="Calibri"/>
              <a:cs typeface="Calibri"/>
            </a:endParaRPr>
          </a:p>
          <a:p>
            <a:endParaRPr lang="es-ES" dirty="0"/>
          </a:p>
        </p:txBody>
      </p:sp>
    </p:spTree>
    <p:custDataLst>
      <p:tags r:id="rId1"/>
    </p:custDataLst>
    <p:extLst>
      <p:ext uri="{BB962C8B-B14F-4D97-AF65-F5344CB8AC3E}">
        <p14:creationId xmlns:p14="http://schemas.microsoft.com/office/powerpoint/2010/main" val="1555385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a:xfrm>
            <a:off x="871108" y="221016"/>
            <a:ext cx="10449784" cy="1265928"/>
          </a:xfrm>
        </p:spPr>
        <p:txBody>
          <a:bodyPr anchor="ctr">
            <a:normAutofit/>
          </a:bodyPr>
          <a:lstStyle/>
          <a:p>
            <a:r>
              <a:rPr lang="en-US" dirty="0">
                <a:solidFill>
                  <a:schemeClr val="tx1"/>
                </a:solidFill>
              </a:rPr>
              <a:t>DISCUSSION</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stretch>
            <a:fillRect/>
          </a:stretch>
        </p:blipFill>
        <p:spPr>
          <a:xfrm>
            <a:off x="1839113" y="2640801"/>
            <a:ext cx="3054361" cy="3054361"/>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6098755" y="962638"/>
            <a:ext cx="5218322" cy="5186783"/>
          </a:xfrm>
        </p:spPr>
        <p:txBody>
          <a:bodyPr vert="horz" lIns="91440" tIns="45720" rIns="91440" bIns="45720" rtlCol="0" anchor="t">
            <a:noAutofit/>
          </a:bodyPr>
          <a:lstStyle/>
          <a:p>
            <a:pPr algn="just"/>
            <a:r>
              <a:rPr lang="en-US" dirty="0">
                <a:latin typeface="Times New Roman"/>
                <a:ea typeface="+mn-lt"/>
                <a:cs typeface="+mn-lt"/>
              </a:rPr>
              <a:t>As I explored the </a:t>
            </a:r>
            <a:r>
              <a:rPr lang="en-US" b="1" dirty="0">
                <a:latin typeface="Times New Roman"/>
                <a:ea typeface="+mn-lt"/>
                <a:cs typeface="+mn-lt"/>
              </a:rPr>
              <a:t>data visualization</a:t>
            </a:r>
            <a:r>
              <a:rPr lang="en-US" dirty="0">
                <a:latin typeface="Times New Roman"/>
                <a:ea typeface="+mn-lt"/>
                <a:cs typeface="+mn-lt"/>
              </a:rPr>
              <a:t> section, intriguing patterns emerged. Certain features seemed to correlate with the </a:t>
            </a:r>
            <a:r>
              <a:rPr lang="en-US" b="1" dirty="0">
                <a:latin typeface="Times New Roman"/>
                <a:ea typeface="+mn-lt"/>
                <a:cs typeface="+mn-lt"/>
              </a:rPr>
              <a:t>success of Falcon 9 landings</a:t>
            </a:r>
            <a:r>
              <a:rPr lang="en-US" dirty="0">
                <a:latin typeface="Times New Roman"/>
                <a:ea typeface="+mn-lt"/>
                <a:cs typeface="+mn-lt"/>
              </a:rPr>
              <a:t>, though not in uniform ways. For instance, missions carrying </a:t>
            </a:r>
            <a:r>
              <a:rPr lang="en-US" b="1" dirty="0">
                <a:latin typeface="Times New Roman"/>
                <a:ea typeface="+mn-lt"/>
                <a:cs typeface="+mn-lt"/>
              </a:rPr>
              <a:t>heavy payloads</a:t>
            </a:r>
            <a:r>
              <a:rPr lang="en-US" dirty="0">
                <a:latin typeface="Times New Roman"/>
                <a:ea typeface="+mn-lt"/>
                <a:cs typeface="+mn-lt"/>
              </a:rPr>
              <a:t> to </a:t>
            </a:r>
            <a:r>
              <a:rPr lang="en-US" b="1" dirty="0">
                <a:latin typeface="Times New Roman"/>
                <a:ea typeface="+mn-lt"/>
                <a:cs typeface="+mn-lt"/>
              </a:rPr>
              <a:t>Polar, LEO, and ISS orbits</a:t>
            </a:r>
            <a:r>
              <a:rPr lang="en-US" dirty="0">
                <a:latin typeface="Times New Roman"/>
                <a:ea typeface="+mn-lt"/>
                <a:cs typeface="+mn-lt"/>
              </a:rPr>
              <a:t> demonstrated a </a:t>
            </a:r>
            <a:r>
              <a:rPr lang="en-US" b="1" dirty="0">
                <a:latin typeface="Times New Roman"/>
                <a:ea typeface="+mn-lt"/>
                <a:cs typeface="+mn-lt"/>
              </a:rPr>
              <a:t>higher success rate</a:t>
            </a:r>
            <a:r>
              <a:rPr lang="en-US" dirty="0">
                <a:latin typeface="Times New Roman"/>
                <a:ea typeface="+mn-lt"/>
                <a:cs typeface="+mn-lt"/>
              </a:rPr>
              <a:t>. However, for </a:t>
            </a:r>
            <a:r>
              <a:rPr lang="en-US" b="1" dirty="0">
                <a:latin typeface="Times New Roman"/>
                <a:ea typeface="+mn-lt"/>
                <a:cs typeface="+mn-lt"/>
              </a:rPr>
              <a:t>GTO missions</a:t>
            </a:r>
            <a:r>
              <a:rPr lang="en-US" dirty="0">
                <a:latin typeface="Times New Roman"/>
                <a:ea typeface="+mn-lt"/>
                <a:cs typeface="+mn-lt"/>
              </a:rPr>
              <a:t>, the distinction wasn’t as clear—both successful and failed landings were present, making it harder to draw a definitive conclusion.</a:t>
            </a:r>
            <a:endParaRPr lang="en-US">
              <a:latin typeface="Times New Roman"/>
              <a:cs typeface="Times New Roman"/>
            </a:endParaRPr>
          </a:p>
          <a:p>
            <a:pPr algn="just"/>
            <a:r>
              <a:rPr lang="en-US" dirty="0">
                <a:latin typeface="Times New Roman"/>
                <a:ea typeface="+mn-lt"/>
                <a:cs typeface="+mn-lt"/>
              </a:rPr>
              <a:t>This raised an important question: </a:t>
            </a:r>
            <a:r>
              <a:rPr lang="en-US" b="1" dirty="0">
                <a:latin typeface="Times New Roman"/>
                <a:ea typeface="+mn-lt"/>
                <a:cs typeface="+mn-lt"/>
              </a:rPr>
              <a:t>How exactly do these features impact the final mission outcome?</a:t>
            </a:r>
            <a:r>
              <a:rPr lang="en-US" dirty="0">
                <a:latin typeface="Times New Roman"/>
                <a:ea typeface="+mn-lt"/>
                <a:cs typeface="+mn-lt"/>
              </a:rPr>
              <a:t> While correlations were evident, the complexity of rocket launches made it difficult to pinpoint precise cause-and-effect relationships. Many factors—such as weather conditions, launch site, and booster reuse—interact in ways that aren’t immediately obvious through visualization alone.</a:t>
            </a:r>
            <a:endParaRPr lang="en-US" dirty="0">
              <a:latin typeface="Times New Roman"/>
              <a:cs typeface="Times New Roman"/>
            </a:endParaRPr>
          </a:p>
          <a:p>
            <a:endParaRPr lang="en-US" sz="1100" dirty="0">
              <a:latin typeface="Times New Roman"/>
            </a:endParaRPr>
          </a:p>
          <a:p>
            <a:endParaRPr lang="en-US" dirty="0"/>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a:xfrm>
            <a:off x="871108" y="523980"/>
            <a:ext cx="10449784" cy="1265928"/>
          </a:xfrm>
        </p:spPr>
        <p:txBody>
          <a:bodyPr anchor="ctr">
            <a:normAutofit/>
          </a:bodyPr>
          <a:lstStyle/>
          <a:p>
            <a:r>
              <a:rPr lang="en-US" dirty="0">
                <a:solidFill>
                  <a:schemeClr val="tx1"/>
                </a:solidFill>
              </a:rPr>
              <a:t>CONCLUSION</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stretch>
            <a:fillRect/>
          </a:stretch>
        </p:blipFill>
        <p:spPr>
          <a:xfrm>
            <a:off x="1125967" y="2113896"/>
            <a:ext cx="3054361" cy="3054361"/>
          </a:xfrm>
          <a:prstGeom prst="rect">
            <a:avLst/>
          </a:prstGeom>
        </p:spPr>
      </p:pic>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522662"/>
            <a:ext cx="6772787" cy="465430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just"/>
            <a:r>
              <a:rPr lang="en-US" sz="1800" dirty="0">
                <a:solidFill>
                  <a:schemeClr val="tx1"/>
                </a:solidFill>
                <a:latin typeface="Times New Roman"/>
                <a:cs typeface="Times New Roman"/>
              </a:rPr>
              <a:t>In this project, our goal was to predict whether the first stage of a </a:t>
            </a:r>
            <a:r>
              <a:rPr lang="en-US" sz="1800" b="1" dirty="0">
                <a:solidFill>
                  <a:schemeClr val="tx1"/>
                </a:solidFill>
                <a:latin typeface="Times New Roman"/>
                <a:cs typeface="Times New Roman"/>
              </a:rPr>
              <a:t>Falcon 9 launch would land successfully</a:t>
            </a:r>
            <a:r>
              <a:rPr lang="en-US" sz="1800" dirty="0">
                <a:solidFill>
                  <a:schemeClr val="tx1"/>
                </a:solidFill>
                <a:latin typeface="Times New Roman"/>
                <a:cs typeface="Times New Roman"/>
              </a:rPr>
              <a:t>, providing valuable insights into the cost and efficiency of future missions. We explored how various </a:t>
            </a:r>
            <a:r>
              <a:rPr lang="en-US" sz="1800" b="1" dirty="0">
                <a:solidFill>
                  <a:schemeClr val="tx1"/>
                </a:solidFill>
                <a:latin typeface="Times New Roman"/>
                <a:cs typeface="Times New Roman"/>
              </a:rPr>
              <a:t>features</a:t>
            </a:r>
            <a:r>
              <a:rPr lang="en-US" sz="1800" dirty="0">
                <a:solidFill>
                  <a:schemeClr val="tx1"/>
                </a:solidFill>
                <a:latin typeface="Times New Roman"/>
                <a:cs typeface="Times New Roman"/>
              </a:rPr>
              <a:t>—such as </a:t>
            </a:r>
            <a:r>
              <a:rPr lang="en-US" sz="1800" b="1" dirty="0">
                <a:solidFill>
                  <a:schemeClr val="tx1"/>
                </a:solidFill>
                <a:latin typeface="Times New Roman"/>
                <a:cs typeface="Times New Roman"/>
              </a:rPr>
              <a:t>payload mass</a:t>
            </a:r>
            <a:r>
              <a:rPr lang="en-US" sz="1800" dirty="0">
                <a:solidFill>
                  <a:schemeClr val="tx1"/>
                </a:solidFill>
                <a:latin typeface="Times New Roman"/>
                <a:cs typeface="Times New Roman"/>
              </a:rPr>
              <a:t> and </a:t>
            </a:r>
            <a:r>
              <a:rPr lang="en-US" sz="1800" b="1" dirty="0">
                <a:solidFill>
                  <a:schemeClr val="tx1"/>
                </a:solidFill>
                <a:latin typeface="Times New Roman"/>
                <a:cs typeface="Times New Roman"/>
              </a:rPr>
              <a:t>orbit type</a:t>
            </a:r>
            <a:r>
              <a:rPr lang="en-US" sz="1800" dirty="0">
                <a:solidFill>
                  <a:schemeClr val="tx1"/>
                </a:solidFill>
                <a:latin typeface="Times New Roman"/>
                <a:cs typeface="Times New Roman"/>
              </a:rPr>
              <a:t>—influence the </a:t>
            </a:r>
            <a:r>
              <a:rPr lang="en-US" sz="1800" b="1" dirty="0">
                <a:solidFill>
                  <a:schemeClr val="tx1"/>
                </a:solidFill>
                <a:latin typeface="Times New Roman"/>
                <a:cs typeface="Times New Roman"/>
              </a:rPr>
              <a:t>mission outcome</a:t>
            </a:r>
            <a:r>
              <a:rPr lang="en-US" sz="1800" dirty="0">
                <a:solidFill>
                  <a:schemeClr val="tx1"/>
                </a:solidFill>
                <a:latin typeface="Times New Roman"/>
                <a:cs typeface="Times New Roman"/>
              </a:rPr>
              <a:t>, and how these relationships can be leveraged for more accurate predictions.</a:t>
            </a:r>
            <a:endParaRPr lang="es-ES" sz="1800">
              <a:solidFill>
                <a:schemeClr val="tx1"/>
              </a:solidFill>
            </a:endParaRPr>
          </a:p>
          <a:p>
            <a:pPr algn="just"/>
            <a:r>
              <a:rPr lang="en-US" sz="1800" dirty="0">
                <a:solidFill>
                  <a:schemeClr val="tx1"/>
                </a:solidFill>
                <a:latin typeface="Times New Roman"/>
                <a:cs typeface="Times New Roman"/>
              </a:rPr>
              <a:t>By applying several </a:t>
            </a:r>
            <a:r>
              <a:rPr lang="en-US" sz="1800" b="1" dirty="0">
                <a:solidFill>
                  <a:schemeClr val="tx1"/>
                </a:solidFill>
                <a:latin typeface="Times New Roman"/>
                <a:cs typeface="Times New Roman"/>
              </a:rPr>
              <a:t>machine learning algorithms</a:t>
            </a:r>
            <a:r>
              <a:rPr lang="en-US" sz="1800" dirty="0">
                <a:solidFill>
                  <a:schemeClr val="tx1"/>
                </a:solidFill>
                <a:latin typeface="Times New Roman"/>
                <a:cs typeface="Times New Roman"/>
              </a:rPr>
              <a:t>, we were able to train models on historical </a:t>
            </a:r>
            <a:r>
              <a:rPr lang="en-US" sz="1800" b="1" dirty="0">
                <a:solidFill>
                  <a:schemeClr val="tx1"/>
                </a:solidFill>
                <a:latin typeface="Times New Roman"/>
                <a:cs typeface="Times New Roman"/>
              </a:rPr>
              <a:t>Falcon 9 launch data</a:t>
            </a:r>
            <a:r>
              <a:rPr lang="en-US" sz="1800" dirty="0">
                <a:solidFill>
                  <a:schemeClr val="tx1"/>
                </a:solidFill>
                <a:latin typeface="Times New Roman"/>
                <a:cs typeface="Times New Roman"/>
              </a:rPr>
              <a:t>, learning the underlying patterns that determine landing success. After evaluating the performance of different models, we found that the </a:t>
            </a:r>
            <a:r>
              <a:rPr lang="en-US" sz="1800" b="1" dirty="0">
                <a:solidFill>
                  <a:schemeClr val="tx1"/>
                </a:solidFill>
                <a:latin typeface="Times New Roman"/>
                <a:cs typeface="Times New Roman"/>
              </a:rPr>
              <a:t>decision tree algorithm</a:t>
            </a:r>
            <a:r>
              <a:rPr lang="en-US" sz="1800" dirty="0">
                <a:solidFill>
                  <a:schemeClr val="tx1"/>
                </a:solidFill>
                <a:latin typeface="Times New Roman"/>
                <a:cs typeface="Times New Roman"/>
              </a:rPr>
              <a:t> outperformed the others, providing the most reliable predictive capability.</a:t>
            </a:r>
          </a:p>
          <a:p>
            <a:pPr algn="just"/>
            <a:r>
              <a:rPr lang="en-US" sz="1800" dirty="0">
                <a:solidFill>
                  <a:schemeClr val="tx1"/>
                </a:solidFill>
                <a:latin typeface="Times New Roman"/>
                <a:cs typeface="Times New Roman"/>
              </a:rPr>
              <a:t>This analysis not only enhances our understanding of </a:t>
            </a:r>
            <a:r>
              <a:rPr lang="en-US" sz="1800" b="1" dirty="0">
                <a:solidFill>
                  <a:schemeClr val="tx1"/>
                </a:solidFill>
                <a:latin typeface="Times New Roman"/>
                <a:cs typeface="Times New Roman"/>
              </a:rPr>
              <a:t>Falcon 9 launch dynamics</a:t>
            </a:r>
            <a:r>
              <a:rPr lang="en-US" sz="1800" dirty="0">
                <a:solidFill>
                  <a:schemeClr val="tx1"/>
                </a:solidFill>
                <a:latin typeface="Times New Roman"/>
                <a:cs typeface="Times New Roman"/>
              </a:rPr>
              <a:t> but also offers a </a:t>
            </a:r>
            <a:r>
              <a:rPr lang="en-US" sz="1800" b="1" dirty="0">
                <a:solidFill>
                  <a:schemeClr val="tx1"/>
                </a:solidFill>
                <a:latin typeface="Times New Roman"/>
                <a:cs typeface="Times New Roman"/>
              </a:rPr>
              <a:t>data-driven approach</a:t>
            </a:r>
            <a:r>
              <a:rPr lang="en-US" sz="1800" dirty="0">
                <a:solidFill>
                  <a:schemeClr val="tx1"/>
                </a:solidFill>
                <a:latin typeface="Times New Roman"/>
                <a:cs typeface="Times New Roman"/>
              </a:rPr>
              <a:t> to improve launch planning, reduce costs, and increase the success rate of future space missions.</a:t>
            </a:r>
          </a:p>
          <a:p>
            <a:endParaRPr lang="en-US" dirty="0"/>
          </a:p>
        </p:txBody>
      </p:sp>
    </p:spTree>
    <p:custDataLst>
      <p:tags r:id="rId1"/>
    </p:custDataLst>
    <p:extLst>
      <p:ext uri="{BB962C8B-B14F-4D97-AF65-F5344CB8AC3E}">
        <p14:creationId xmlns:p14="http://schemas.microsoft.com/office/powerpoint/2010/main" val="840378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p:txBody>
          <a:bodyPr anchor="ctr">
            <a:normAutofit/>
          </a:bodyPr>
          <a:lstStyle/>
          <a:p>
            <a:r>
              <a:rPr lang="en-US" dirty="0">
                <a:solidFill>
                  <a:schemeClr val="tx1"/>
                </a:solidFill>
              </a:rPr>
              <a:t>APPENDIX</a:t>
            </a:r>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3"/>
          <a:stretch>
            <a:fillRect/>
          </a:stretch>
        </p:blipFill>
        <p:spPr>
          <a:xfrm>
            <a:off x="1055857" y="1849823"/>
            <a:ext cx="3194581" cy="3194581"/>
          </a:xfrm>
          <a:prstGeom prst="rect">
            <a:avLst/>
          </a:prstGeom>
        </p:spPr>
      </p:pic>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4544291" y="1825625"/>
            <a:ext cx="6809509"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latin typeface="IBM Plex Sans"/>
              </a:rPr>
              <a:t>All launch sites on a map</a:t>
            </a:r>
            <a:endParaRPr lang="en-US" dirty="0"/>
          </a:p>
        </p:txBody>
      </p:sp>
      <p:pic>
        <p:nvPicPr>
          <p:cNvPr id="2" name="Imagen 1" descr="Mapa&#10;&#10;El contenido generado por inteligencia artificial puede ser incorrecto.">
            <a:extLst>
              <a:ext uri="{FF2B5EF4-FFF2-40B4-BE49-F238E27FC236}">
                <a16:creationId xmlns:a16="http://schemas.microsoft.com/office/drawing/2014/main" id="{B0480268-F13B-91B0-8719-0F14CE7FD561}"/>
              </a:ext>
            </a:extLst>
          </p:cNvPr>
          <p:cNvPicPr>
            <a:picLocks noChangeAspect="1"/>
          </p:cNvPicPr>
          <p:nvPr/>
        </p:nvPicPr>
        <p:blipFill>
          <a:blip r:embed="rId4"/>
          <a:stretch>
            <a:fillRect/>
          </a:stretch>
        </p:blipFill>
        <p:spPr>
          <a:xfrm>
            <a:off x="4617902" y="2423662"/>
            <a:ext cx="7050796" cy="3562218"/>
          </a:xfrm>
          <a:prstGeom prst="rect">
            <a:avLst/>
          </a:prstGeom>
        </p:spPr>
      </p:pic>
    </p:spTree>
    <p:custDataLst>
      <p:tags r:id="rId1"/>
    </p:custDataLst>
    <p:extLst>
      <p:ext uri="{BB962C8B-B14F-4D97-AF65-F5344CB8AC3E}">
        <p14:creationId xmlns:p14="http://schemas.microsoft.com/office/powerpoint/2010/main" val="1860158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76FB0-8465-86A8-332A-32CC35A5D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DC8D-244C-F7EC-5F66-ACB99A7D61C9}"/>
              </a:ext>
            </a:extLst>
          </p:cNvPr>
          <p:cNvSpPr>
            <a:spLocks noGrp="1"/>
          </p:cNvSpPr>
          <p:nvPr>
            <p:ph type="title"/>
          </p:nvPr>
        </p:nvSpPr>
        <p:spPr>
          <a:xfrm>
            <a:off x="770021" y="365125"/>
            <a:ext cx="7647865" cy="1325563"/>
          </a:xfrm>
        </p:spPr>
        <p:txBody>
          <a:bodyPr anchor="ctr">
            <a:normAutofit/>
          </a:bodyPr>
          <a:lstStyle/>
          <a:p>
            <a:r>
              <a:rPr lang="en-US"/>
              <a:t>INTRODUCTION</a:t>
            </a:r>
          </a:p>
        </p:txBody>
      </p:sp>
      <p:pic>
        <p:nvPicPr>
          <p:cNvPr id="3" name="Picture 2">
            <a:extLst>
              <a:ext uri="{FF2B5EF4-FFF2-40B4-BE49-F238E27FC236}">
                <a16:creationId xmlns:a16="http://schemas.microsoft.com/office/drawing/2014/main" id="{BBCC879F-E713-B75A-D2DE-0953EB0EA469}"/>
              </a:ext>
            </a:extLst>
          </p:cNvPr>
          <p:cNvPicPr>
            <a:picLocks noChangeAspect="1"/>
          </p:cNvPicPr>
          <p:nvPr/>
        </p:nvPicPr>
        <p:blipFill>
          <a:blip r:embed="rId3"/>
          <a:stretch>
            <a:fillRect/>
          </a:stretch>
        </p:blipFill>
        <p:spPr>
          <a:xfrm>
            <a:off x="994347" y="2262036"/>
            <a:ext cx="3054361" cy="3054361"/>
          </a:xfrm>
          <a:prstGeom prst="rect">
            <a:avLst/>
          </a:prstGeom>
        </p:spPr>
      </p:pic>
      <p:sp>
        <p:nvSpPr>
          <p:cNvPr id="4" name="Content Placeholder 2">
            <a:extLst>
              <a:ext uri="{FF2B5EF4-FFF2-40B4-BE49-F238E27FC236}">
                <a16:creationId xmlns:a16="http://schemas.microsoft.com/office/drawing/2014/main" id="{ED35578F-30C9-4905-FD4E-7366FEFAEA7F}"/>
              </a:ext>
            </a:extLst>
          </p:cNvPr>
          <p:cNvSpPr txBox="1">
            <a:spLocks/>
          </p:cNvSpPr>
          <p:nvPr/>
        </p:nvSpPr>
        <p:spPr>
          <a:xfrm>
            <a:off x="4285075" y="1825625"/>
            <a:ext cx="7068725" cy="4351338"/>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lgn="just">
              <a:lnSpc>
                <a:spcPct val="150000"/>
              </a:lnSpc>
            </a:pPr>
            <a:r>
              <a:rPr lang="en-US" sz="1600" dirty="0">
                <a:solidFill>
                  <a:schemeClr val="tx1"/>
                </a:solidFill>
                <a:latin typeface="Times New Roman"/>
                <a:ea typeface="Calibri"/>
                <a:cs typeface="Calibri"/>
              </a:rPr>
              <a:t>This capstone project focuses on predicting the successful landing of the Falcon 9 rocket's first stage, a critical factor that directly influences the cost efficiency of SpaceX launches. This is framed as a binary classification problem, where the target variable is whether the first stage landed successfully (1) or failed to land (0).</a:t>
            </a:r>
          </a:p>
          <a:p>
            <a:pPr algn="just">
              <a:lnSpc>
                <a:spcPct val="150000"/>
              </a:lnSpc>
            </a:pPr>
            <a:r>
              <a:rPr lang="en-US" sz="1600" dirty="0">
                <a:solidFill>
                  <a:schemeClr val="tx1"/>
                </a:solidFill>
                <a:latin typeface="Times New Roman"/>
                <a:ea typeface="Calibri"/>
                <a:cs typeface="Calibri"/>
              </a:rPr>
              <a:t>The outcome of this project will not only enhance cost estimation accuracy but also support strategic decision-making in the commercial spaceflight industry.</a:t>
            </a:r>
          </a:p>
          <a:p>
            <a:pPr algn="just">
              <a:lnSpc>
                <a:spcPct val="150000"/>
              </a:lnSpc>
            </a:pPr>
            <a:r>
              <a:rPr lang="es-ES" sz="1600" err="1">
                <a:solidFill>
                  <a:schemeClr val="tx1"/>
                </a:solidFill>
                <a:latin typeface="Times New Roman"/>
                <a:ea typeface="Calibri"/>
                <a:cs typeface="Calibri"/>
              </a:rPr>
              <a:t>Historical</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launch</a:t>
            </a:r>
            <a:r>
              <a:rPr lang="es-ES" sz="1600" dirty="0">
                <a:solidFill>
                  <a:schemeClr val="tx1"/>
                </a:solidFill>
                <a:latin typeface="Times New Roman"/>
                <a:ea typeface="Calibri"/>
                <a:cs typeface="Calibri"/>
              </a:rPr>
              <a:t> data </a:t>
            </a:r>
            <a:r>
              <a:rPr lang="es-ES" sz="1600" err="1">
                <a:solidFill>
                  <a:schemeClr val="tx1"/>
                </a:solidFill>
                <a:latin typeface="Times New Roman"/>
                <a:ea typeface="Calibri"/>
                <a:cs typeface="Calibri"/>
              </a:rPr>
              <a:t>from</a:t>
            </a:r>
            <a:r>
              <a:rPr lang="es-ES" sz="1600" dirty="0">
                <a:solidFill>
                  <a:schemeClr val="tx1"/>
                </a:solidFill>
                <a:latin typeface="Times New Roman"/>
                <a:ea typeface="Calibri"/>
                <a:cs typeface="Calibri"/>
              </a:rPr>
              <a:t> SpaceX </a:t>
            </a:r>
            <a:r>
              <a:rPr lang="es-ES" sz="1600" err="1">
                <a:solidFill>
                  <a:schemeClr val="tx1"/>
                </a:solidFill>
                <a:latin typeface="Times New Roman"/>
                <a:ea typeface="Calibri"/>
                <a:cs typeface="Calibri"/>
              </a:rPr>
              <a:t>were</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used</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which</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includes</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information</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such</a:t>
            </a:r>
            <a:r>
              <a:rPr lang="es-ES" sz="1600" dirty="0">
                <a:solidFill>
                  <a:schemeClr val="tx1"/>
                </a:solidFill>
                <a:latin typeface="Times New Roman"/>
                <a:ea typeface="Calibri"/>
                <a:cs typeface="Calibri"/>
              </a:rPr>
              <a:t> as </a:t>
            </a:r>
            <a:r>
              <a:rPr lang="es-ES" sz="1600" err="1">
                <a:solidFill>
                  <a:schemeClr val="tx1"/>
                </a:solidFill>
                <a:latin typeface="Times New Roman"/>
                <a:ea typeface="Calibri"/>
                <a:cs typeface="Calibri"/>
              </a:rPr>
              <a:t>payload</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mass</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orbit</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type</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rocket</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version</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landing</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type</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launch</a:t>
            </a:r>
            <a:r>
              <a:rPr lang="es-ES" sz="1600" dirty="0">
                <a:solidFill>
                  <a:schemeClr val="tx1"/>
                </a:solidFill>
                <a:latin typeface="Times New Roman"/>
                <a:ea typeface="Calibri"/>
                <a:cs typeface="Calibri"/>
              </a:rPr>
              <a:t> site, and </a:t>
            </a:r>
            <a:r>
              <a:rPr lang="es-ES" sz="1600" err="1">
                <a:solidFill>
                  <a:schemeClr val="tx1"/>
                </a:solidFill>
                <a:latin typeface="Times New Roman"/>
                <a:ea typeface="Calibri"/>
                <a:cs typeface="Calibri"/>
              </a:rPr>
              <a:t>weather</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conditions</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The</a:t>
            </a:r>
            <a:r>
              <a:rPr lang="es-ES" sz="1600" dirty="0">
                <a:solidFill>
                  <a:schemeClr val="tx1"/>
                </a:solidFill>
                <a:latin typeface="Times New Roman"/>
                <a:ea typeface="Calibri"/>
                <a:cs typeface="Calibri"/>
              </a:rPr>
              <a:t> data </a:t>
            </a:r>
            <a:r>
              <a:rPr lang="es-ES" sz="1600" err="1">
                <a:solidFill>
                  <a:schemeClr val="tx1"/>
                </a:solidFill>
                <a:latin typeface="Times New Roman"/>
                <a:ea typeface="Calibri"/>
                <a:cs typeface="Calibri"/>
              </a:rPr>
              <a:t>was</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sourced</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from</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public</a:t>
            </a:r>
            <a:r>
              <a:rPr lang="es-ES" sz="1600" dirty="0">
                <a:solidFill>
                  <a:schemeClr val="tx1"/>
                </a:solidFill>
                <a:latin typeface="Times New Roman"/>
                <a:ea typeface="Calibri"/>
                <a:cs typeface="Calibri"/>
              </a:rPr>
              <a:t> SpaceX </a:t>
            </a:r>
            <a:r>
              <a:rPr lang="es-ES" sz="1600" err="1">
                <a:solidFill>
                  <a:schemeClr val="tx1"/>
                </a:solidFill>
                <a:latin typeface="Times New Roman"/>
                <a:ea typeface="Calibri"/>
                <a:cs typeface="Calibri"/>
              </a:rPr>
              <a:t>records</a:t>
            </a:r>
            <a:r>
              <a:rPr lang="es-ES" sz="1600" dirty="0">
                <a:solidFill>
                  <a:schemeClr val="tx1"/>
                </a:solidFill>
                <a:latin typeface="Times New Roman"/>
                <a:ea typeface="Calibri"/>
                <a:cs typeface="Calibri"/>
              </a:rPr>
              <a:t> and </a:t>
            </a:r>
            <a:r>
              <a:rPr lang="es-ES" sz="1600" err="1">
                <a:solidFill>
                  <a:schemeClr val="tx1"/>
                </a:solidFill>
                <a:latin typeface="Times New Roman"/>
                <a:ea typeface="Calibri"/>
                <a:cs typeface="Calibri"/>
              </a:rPr>
              <a:t>supplemented</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with</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external</a:t>
            </a:r>
            <a:r>
              <a:rPr lang="es-ES" sz="1600" dirty="0">
                <a:solidFill>
                  <a:schemeClr val="tx1"/>
                </a:solidFill>
                <a:latin typeface="Times New Roman"/>
                <a:ea typeface="Calibri"/>
                <a:cs typeface="Calibri"/>
              </a:rPr>
              <a:t> data </a:t>
            </a:r>
            <a:r>
              <a:rPr lang="es-ES" sz="1600" err="1">
                <a:solidFill>
                  <a:schemeClr val="tx1"/>
                </a:solidFill>
                <a:latin typeface="Times New Roman"/>
                <a:ea typeface="Calibri"/>
                <a:cs typeface="Calibri"/>
              </a:rPr>
              <a:t>from</a:t>
            </a:r>
            <a:r>
              <a:rPr lang="es-ES" sz="1600" dirty="0">
                <a:solidFill>
                  <a:schemeClr val="tx1"/>
                </a:solidFill>
                <a:latin typeface="Times New Roman"/>
                <a:ea typeface="Calibri"/>
                <a:cs typeface="Calibri"/>
              </a:rPr>
              <a:t> NASA and </a:t>
            </a:r>
            <a:r>
              <a:rPr lang="es-ES" sz="1600" err="1">
                <a:solidFill>
                  <a:schemeClr val="tx1"/>
                </a:solidFill>
                <a:latin typeface="Times New Roman"/>
                <a:ea typeface="Calibri"/>
                <a:cs typeface="Calibri"/>
              </a:rPr>
              <a:t>other</a:t>
            </a:r>
            <a:r>
              <a:rPr lang="es-ES" sz="1600" dirty="0">
                <a:solidFill>
                  <a:schemeClr val="tx1"/>
                </a:solidFill>
                <a:latin typeface="Times New Roman"/>
                <a:ea typeface="Calibri"/>
                <a:cs typeface="Calibri"/>
              </a:rPr>
              <a:t> open-</a:t>
            </a:r>
            <a:r>
              <a:rPr lang="es-ES" sz="1600" err="1">
                <a:solidFill>
                  <a:schemeClr val="tx1"/>
                </a:solidFill>
                <a:latin typeface="Times New Roman"/>
                <a:ea typeface="Calibri"/>
                <a:cs typeface="Calibri"/>
              </a:rPr>
              <a:t>source</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APIs</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where</a:t>
            </a:r>
            <a:r>
              <a:rPr lang="es-ES" sz="1600" dirty="0">
                <a:solidFill>
                  <a:schemeClr val="tx1"/>
                </a:solidFill>
                <a:latin typeface="Times New Roman"/>
                <a:ea typeface="Calibri"/>
                <a:cs typeface="Calibri"/>
              </a:rPr>
              <a:t> </a:t>
            </a:r>
            <a:r>
              <a:rPr lang="es-ES" sz="1600" err="1">
                <a:solidFill>
                  <a:schemeClr val="tx1"/>
                </a:solidFill>
                <a:latin typeface="Times New Roman"/>
                <a:ea typeface="Calibri"/>
                <a:cs typeface="Calibri"/>
              </a:rPr>
              <a:t>applicable</a:t>
            </a:r>
            <a:r>
              <a:rPr lang="es-ES" sz="1600" dirty="0">
                <a:solidFill>
                  <a:schemeClr val="tx1"/>
                </a:solidFill>
                <a:latin typeface="Times New Roman"/>
                <a:ea typeface="Calibri"/>
                <a:cs typeface="Calibri"/>
              </a:rPr>
              <a:t>.</a:t>
            </a:r>
            <a:endParaRPr lang="en-US" sz="1600" dirty="0">
              <a:solidFill>
                <a:schemeClr val="tx1"/>
              </a:solidFill>
              <a:latin typeface="Times New Roman"/>
            </a:endParaRPr>
          </a:p>
          <a:p>
            <a:pPr>
              <a:lnSpc>
                <a:spcPct val="150000"/>
              </a:lnSpc>
            </a:pPr>
            <a:endParaRPr lang="en-US" sz="1400">
              <a:solidFill>
                <a:srgbClr val="0F1114"/>
              </a:solidFill>
              <a:latin typeface="Arial"/>
              <a:cs typeface="Arial"/>
            </a:endParaRPr>
          </a:p>
          <a:p>
            <a:endParaRPr lang="en-US" sz="2200">
              <a:solidFill>
                <a:schemeClr val="tx1"/>
              </a:solidFill>
              <a:latin typeface="Arial"/>
              <a:cs typeface="Arial"/>
            </a:endParaRPr>
          </a:p>
        </p:txBody>
      </p:sp>
    </p:spTree>
    <p:custDataLst>
      <p:tags r:id="rId1"/>
    </p:custDataLst>
    <p:extLst>
      <p:ext uri="{BB962C8B-B14F-4D97-AF65-F5344CB8AC3E}">
        <p14:creationId xmlns:p14="http://schemas.microsoft.com/office/powerpoint/2010/main" val="2040863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1DCFD-8450-17AD-05D4-229BA1C66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AB7E7-7534-10CB-A359-88015C285B97}"/>
              </a:ext>
            </a:extLst>
          </p:cNvPr>
          <p:cNvSpPr>
            <a:spLocks noGrp="1"/>
          </p:cNvSpPr>
          <p:nvPr>
            <p:ph type="title"/>
          </p:nvPr>
        </p:nvSpPr>
        <p:spPr>
          <a:xfrm>
            <a:off x="782053" y="376642"/>
            <a:ext cx="7230723" cy="1325563"/>
          </a:xfrm>
        </p:spPr>
        <p:txBody>
          <a:bodyPr anchor="ctr">
            <a:normAutofit/>
          </a:bodyPr>
          <a:lstStyle/>
          <a:p>
            <a:r>
              <a:rPr lang="en-US"/>
              <a:t>METHODOLOGY</a:t>
            </a:r>
          </a:p>
        </p:txBody>
      </p:sp>
      <p:sp>
        <p:nvSpPr>
          <p:cNvPr id="3" name="Content Placeholder 2">
            <a:extLst>
              <a:ext uri="{FF2B5EF4-FFF2-40B4-BE49-F238E27FC236}">
                <a16:creationId xmlns:a16="http://schemas.microsoft.com/office/drawing/2014/main" id="{5EF8C842-232A-AE37-3471-90353781809D}"/>
              </a:ext>
            </a:extLst>
          </p:cNvPr>
          <p:cNvSpPr txBox="1">
            <a:spLocks/>
          </p:cNvSpPr>
          <p:nvPr/>
        </p:nvSpPr>
        <p:spPr>
          <a:xfrm>
            <a:off x="4285075" y="1531842"/>
            <a:ext cx="7068725" cy="428707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914400" lvl="1" indent="-457200">
              <a:lnSpc>
                <a:spcPct val="100000"/>
              </a:lnSpc>
              <a:buAutoNum type="arabicPeriod"/>
            </a:pPr>
            <a:r>
              <a:rPr lang="en-US" sz="2000" dirty="0">
                <a:solidFill>
                  <a:srgbClr val="000000"/>
                </a:solidFill>
                <a:latin typeface="Times New Roman"/>
                <a:ea typeface="Calibri"/>
                <a:cs typeface="Calibri"/>
              </a:rPr>
              <a:t>Data collection, using SpaceX API</a:t>
            </a:r>
            <a:endParaRPr lang="es-ES" sz="2000">
              <a:latin typeface="Times New Roman"/>
              <a:cs typeface="Times New Roman"/>
            </a:endParaRPr>
          </a:p>
          <a:p>
            <a:pPr marL="914400" lvl="1" indent="-457200">
              <a:lnSpc>
                <a:spcPct val="100000"/>
              </a:lnSpc>
              <a:buAutoNum type="arabicPeriod"/>
            </a:pPr>
            <a:r>
              <a:rPr lang="en-US" sz="2000" dirty="0">
                <a:solidFill>
                  <a:srgbClr val="000000"/>
                </a:solidFill>
                <a:latin typeface="Times New Roman"/>
                <a:ea typeface="Calibri"/>
                <a:cs typeface="Calibri"/>
              </a:rPr>
              <a:t>Data cleaning, using:</a:t>
            </a:r>
            <a:endParaRPr lang="en-US" sz="2000">
              <a:latin typeface="Times New Roman"/>
              <a:cs typeface="Times New Roman"/>
            </a:endParaRPr>
          </a:p>
          <a:p>
            <a:pPr lvl="2">
              <a:lnSpc>
                <a:spcPct val="100000"/>
              </a:lnSpc>
            </a:pPr>
            <a:r>
              <a:rPr lang="en-US" dirty="0">
                <a:solidFill>
                  <a:srgbClr val="000000"/>
                </a:solidFill>
                <a:latin typeface="Times New Roman"/>
                <a:ea typeface="Calibri"/>
                <a:cs typeface="Calibri"/>
              </a:rPr>
              <a:t>Data Wrangling</a:t>
            </a:r>
          </a:p>
          <a:p>
            <a:pPr lvl="2">
              <a:lnSpc>
                <a:spcPct val="100000"/>
              </a:lnSpc>
            </a:pPr>
            <a:r>
              <a:rPr lang="en-US" dirty="0">
                <a:solidFill>
                  <a:srgbClr val="000000"/>
                </a:solidFill>
                <a:latin typeface="Times New Roman"/>
                <a:ea typeface="Calibri"/>
                <a:cs typeface="Calibri"/>
              </a:rPr>
              <a:t>Web scraping</a:t>
            </a:r>
          </a:p>
          <a:p>
            <a:pPr marL="914400" lvl="1" indent="-457200">
              <a:lnSpc>
                <a:spcPct val="100000"/>
              </a:lnSpc>
              <a:buAutoNum type="arabicPeriod"/>
            </a:pPr>
            <a:r>
              <a:rPr lang="en-US" sz="2000" dirty="0">
                <a:solidFill>
                  <a:srgbClr val="000000"/>
                </a:solidFill>
                <a:latin typeface="Times New Roman"/>
                <a:ea typeface="Calibri"/>
                <a:cs typeface="Calibri"/>
              </a:rPr>
              <a:t>Exploratory data analysis (EDA), using:</a:t>
            </a:r>
          </a:p>
          <a:p>
            <a:pPr lvl="2">
              <a:lnSpc>
                <a:spcPct val="100000"/>
              </a:lnSpc>
            </a:pPr>
            <a:r>
              <a:rPr lang="en-US" dirty="0">
                <a:solidFill>
                  <a:srgbClr val="000000"/>
                </a:solidFill>
                <a:latin typeface="Times New Roman"/>
                <a:ea typeface="Calibri"/>
                <a:cs typeface="Times New Roman"/>
              </a:rPr>
              <a:t>SQL</a:t>
            </a:r>
          </a:p>
          <a:p>
            <a:pPr lvl="2">
              <a:lnSpc>
                <a:spcPct val="100000"/>
              </a:lnSpc>
            </a:pPr>
            <a:r>
              <a:rPr lang="en-US" dirty="0">
                <a:solidFill>
                  <a:srgbClr val="000000"/>
                </a:solidFill>
                <a:latin typeface="Times New Roman"/>
                <a:ea typeface="Calibri"/>
                <a:cs typeface="Times New Roman"/>
              </a:rPr>
              <a:t>Pandas and Matplotlib</a:t>
            </a:r>
          </a:p>
          <a:p>
            <a:pPr marL="914400" lvl="1" indent="-457200">
              <a:lnSpc>
                <a:spcPct val="100000"/>
              </a:lnSpc>
              <a:buAutoNum type="arabicPeriod"/>
            </a:pPr>
            <a:r>
              <a:rPr lang="en-US" sz="2000" dirty="0">
                <a:solidFill>
                  <a:srgbClr val="000000"/>
                </a:solidFill>
                <a:latin typeface="Times New Roman"/>
                <a:ea typeface="Calibri"/>
                <a:cs typeface="Calibri"/>
              </a:rPr>
              <a:t>Data visualization, using:</a:t>
            </a:r>
          </a:p>
          <a:p>
            <a:pPr lvl="2">
              <a:lnSpc>
                <a:spcPct val="100000"/>
              </a:lnSpc>
            </a:pPr>
            <a:r>
              <a:rPr lang="en-US" dirty="0">
                <a:solidFill>
                  <a:srgbClr val="000000"/>
                </a:solidFill>
                <a:latin typeface="Times New Roman"/>
                <a:ea typeface="Calibri"/>
                <a:cs typeface="Calibri"/>
              </a:rPr>
              <a:t>Folium</a:t>
            </a:r>
          </a:p>
          <a:p>
            <a:pPr lvl="2">
              <a:lnSpc>
                <a:spcPct val="100000"/>
              </a:lnSpc>
            </a:pPr>
            <a:r>
              <a:rPr lang="en-US" dirty="0">
                <a:solidFill>
                  <a:srgbClr val="000000"/>
                </a:solidFill>
                <a:latin typeface="Times New Roman"/>
                <a:ea typeface="Calibri"/>
                <a:cs typeface="Calibri"/>
              </a:rPr>
              <a:t>Dash</a:t>
            </a:r>
          </a:p>
          <a:p>
            <a:pPr marL="914400" lvl="1" indent="-457200">
              <a:lnSpc>
                <a:spcPct val="100000"/>
              </a:lnSpc>
              <a:buAutoNum type="arabicPeriod"/>
            </a:pPr>
            <a:r>
              <a:rPr lang="en-US" sz="2000" dirty="0">
                <a:solidFill>
                  <a:srgbClr val="000000"/>
                </a:solidFill>
                <a:latin typeface="Times New Roman"/>
                <a:ea typeface="Calibri"/>
                <a:cs typeface="Calibri"/>
              </a:rPr>
              <a:t>Machine learning prediction</a:t>
            </a:r>
            <a:endParaRPr lang="en-US" sz="2000">
              <a:latin typeface="Times New Roman"/>
              <a:ea typeface="Calibri"/>
              <a:cs typeface="Calibri"/>
            </a:endParaRPr>
          </a:p>
        </p:txBody>
      </p:sp>
      <p:pic>
        <p:nvPicPr>
          <p:cNvPr id="4" name="Picture 3">
            <a:extLst>
              <a:ext uri="{FF2B5EF4-FFF2-40B4-BE49-F238E27FC236}">
                <a16:creationId xmlns:a16="http://schemas.microsoft.com/office/drawing/2014/main" id="{280CF71F-8A03-DAC7-4BC2-F05644ECBFFF}"/>
              </a:ext>
            </a:extLst>
          </p:cNvPr>
          <p:cNvPicPr>
            <a:picLocks noChangeAspect="1"/>
          </p:cNvPicPr>
          <p:nvPr/>
        </p:nvPicPr>
        <p:blipFill>
          <a:blip r:embed="rId3"/>
          <a:stretch>
            <a:fillRect/>
          </a:stretch>
        </p:blipFill>
        <p:spPr>
          <a:xfrm>
            <a:off x="979655" y="1831709"/>
            <a:ext cx="3194581" cy="3194581"/>
          </a:xfrm>
          <a:prstGeom prst="rect">
            <a:avLst/>
          </a:prstGeom>
        </p:spPr>
      </p:pic>
    </p:spTree>
    <p:custDataLst>
      <p:tags r:id="rId1"/>
    </p:custDataLst>
    <p:extLst>
      <p:ext uri="{BB962C8B-B14F-4D97-AF65-F5344CB8AC3E}">
        <p14:creationId xmlns:p14="http://schemas.microsoft.com/office/powerpoint/2010/main" val="3791692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1DAF2-989D-4497-66B9-E352FBF78F81}"/>
              </a:ext>
            </a:extLst>
          </p:cNvPr>
          <p:cNvSpPr>
            <a:spLocks noGrp="1"/>
          </p:cNvSpPr>
          <p:nvPr>
            <p:ph type="title"/>
          </p:nvPr>
        </p:nvSpPr>
        <p:spPr>
          <a:xfrm>
            <a:off x="614048" y="679"/>
            <a:ext cx="10449784" cy="1265928"/>
          </a:xfrm>
        </p:spPr>
        <p:txBody>
          <a:bodyPr/>
          <a:lstStyle/>
          <a:p>
            <a:pPr marL="514350" indent="-514350">
              <a:buAutoNum type="arabicPeriod"/>
            </a:pPr>
            <a:r>
              <a:rPr lang="es-ES" dirty="0">
                <a:solidFill>
                  <a:schemeClr val="tx1"/>
                </a:solidFill>
              </a:rPr>
              <a:t>Data </a:t>
            </a:r>
            <a:r>
              <a:rPr lang="es-ES" err="1">
                <a:solidFill>
                  <a:schemeClr val="tx1"/>
                </a:solidFill>
              </a:rPr>
              <a:t>collection</a:t>
            </a:r>
            <a:r>
              <a:rPr lang="es-ES" dirty="0">
                <a:solidFill>
                  <a:schemeClr val="tx1"/>
                </a:solidFill>
              </a:rPr>
              <a:t> </a:t>
            </a:r>
            <a:r>
              <a:rPr lang="es-ES" err="1">
                <a:solidFill>
                  <a:schemeClr val="tx1"/>
                </a:solidFill>
              </a:rPr>
              <a:t>using</a:t>
            </a:r>
            <a:r>
              <a:rPr lang="es-ES" dirty="0">
                <a:solidFill>
                  <a:schemeClr val="tx1"/>
                </a:solidFill>
              </a:rPr>
              <a:t> SpaceX API</a:t>
            </a:r>
          </a:p>
        </p:txBody>
      </p:sp>
      <p:sp>
        <p:nvSpPr>
          <p:cNvPr id="3" name="Marcador de contenido 2">
            <a:extLst>
              <a:ext uri="{FF2B5EF4-FFF2-40B4-BE49-F238E27FC236}">
                <a16:creationId xmlns:a16="http://schemas.microsoft.com/office/drawing/2014/main" id="{83D9B430-6324-F915-D34C-D533ABF6484A}"/>
              </a:ext>
            </a:extLst>
          </p:cNvPr>
          <p:cNvSpPr>
            <a:spLocks noGrp="1"/>
          </p:cNvSpPr>
          <p:nvPr>
            <p:ph idx="1"/>
          </p:nvPr>
        </p:nvSpPr>
        <p:spPr>
          <a:xfrm>
            <a:off x="877824" y="1506153"/>
            <a:ext cx="10442448" cy="4674999"/>
          </a:xfrm>
        </p:spPr>
        <p:txBody>
          <a:bodyPr vert="horz" lIns="91440" tIns="45720" rIns="91440" bIns="45720" rtlCol="0" anchor="t">
            <a:normAutofit/>
          </a:bodyPr>
          <a:lstStyle/>
          <a:p>
            <a:pPr lvl="1">
              <a:lnSpc>
                <a:spcPct val="90000"/>
              </a:lnSpc>
            </a:pPr>
            <a:endParaRPr lang="en-US" sz="2000">
              <a:solidFill>
                <a:srgbClr val="000000"/>
              </a:solidFill>
              <a:latin typeface="Calibri"/>
              <a:ea typeface="Calibri"/>
              <a:cs typeface="Calibri"/>
            </a:endParaRPr>
          </a:p>
          <a:p>
            <a:pPr lvl="1">
              <a:lnSpc>
                <a:spcPct val="90000"/>
              </a:lnSpc>
            </a:pPr>
            <a:r>
              <a:rPr lang="en-MY" sz="2000" dirty="0">
                <a:solidFill>
                  <a:srgbClr val="000000"/>
                </a:solidFill>
                <a:latin typeface="Times New Roman"/>
                <a:ea typeface="+mn-lt"/>
                <a:cs typeface="+mn-lt"/>
              </a:rPr>
              <a:t>To gain a deeper understanding of SpaceX's Falcon 9 launch history, the </a:t>
            </a:r>
            <a:r>
              <a:rPr lang="en-MY" sz="2000" b="1" dirty="0">
                <a:solidFill>
                  <a:srgbClr val="000000"/>
                </a:solidFill>
                <a:latin typeface="Times New Roman"/>
                <a:ea typeface="+mn-lt"/>
                <a:cs typeface="+mn-lt"/>
              </a:rPr>
              <a:t>SpaceX API</a:t>
            </a:r>
            <a:r>
              <a:rPr lang="en-MY" sz="2000" dirty="0">
                <a:solidFill>
                  <a:srgbClr val="000000"/>
                </a:solidFill>
                <a:latin typeface="Times New Roman"/>
                <a:ea typeface="+mn-lt"/>
                <a:cs typeface="+mn-lt"/>
              </a:rPr>
              <a:t> (</a:t>
            </a:r>
            <a:r>
              <a:rPr lang="en-MY" sz="2000" dirty="0">
                <a:solidFill>
                  <a:srgbClr val="000000"/>
                </a:solidFill>
                <a:latin typeface="Times New Roman"/>
                <a:ea typeface="Calibri"/>
                <a:cs typeface="Calibri"/>
              </a:rPr>
              <a:t>https://api.spacexdata.com/v4/rockets/</a:t>
            </a:r>
            <a:r>
              <a:rPr lang="en-MY" sz="2000" dirty="0">
                <a:solidFill>
                  <a:srgbClr val="000000"/>
                </a:solidFill>
                <a:latin typeface="Times New Roman"/>
                <a:ea typeface="+mn-lt"/>
                <a:cs typeface="+mn-lt"/>
              </a:rPr>
              <a:t>) was used to retrieve detailed information about all SpaceX rockets.</a:t>
            </a:r>
            <a:endParaRPr lang="en-US" sz="2000">
              <a:solidFill>
                <a:srgbClr val="000000"/>
              </a:solidFill>
              <a:latin typeface="Times New Roman"/>
              <a:ea typeface="+mn-lt"/>
              <a:cs typeface="+mn-lt"/>
            </a:endParaRPr>
          </a:p>
          <a:p>
            <a:pPr lvl="1">
              <a:lnSpc>
                <a:spcPct val="90000"/>
              </a:lnSpc>
            </a:pPr>
            <a:r>
              <a:rPr lang="en-MY" sz="2000" dirty="0">
                <a:solidFill>
                  <a:srgbClr val="000000"/>
                </a:solidFill>
                <a:latin typeface="Times New Roman"/>
                <a:ea typeface="+mn-lt"/>
                <a:cs typeface="+mn-lt"/>
              </a:rPr>
              <a:t>The API provides extensive data on various SpaceX rockets, including Falcon 1, Falcon 9, Falcon Heavy, and Starship. However, this analysis focused specifically on </a:t>
            </a:r>
            <a:r>
              <a:rPr lang="en-MY" sz="2000" b="1" dirty="0">
                <a:solidFill>
                  <a:srgbClr val="000000"/>
                </a:solidFill>
                <a:latin typeface="Times New Roman"/>
                <a:ea typeface="+mn-lt"/>
                <a:cs typeface="+mn-lt"/>
              </a:rPr>
              <a:t>Falcon 9</a:t>
            </a:r>
            <a:r>
              <a:rPr lang="en-MY" sz="2000" dirty="0">
                <a:solidFill>
                  <a:srgbClr val="000000"/>
                </a:solidFill>
                <a:latin typeface="Times New Roman"/>
                <a:ea typeface="+mn-lt"/>
                <a:cs typeface="+mn-lt"/>
              </a:rPr>
              <a:t> launches: </a:t>
            </a:r>
            <a:endParaRPr lang="en-MY" sz="2000" dirty="0">
              <a:solidFill>
                <a:srgbClr val="000000"/>
              </a:solidFill>
              <a:latin typeface="Times New Roman"/>
              <a:ea typeface="Calibri"/>
              <a:cs typeface="Calibri"/>
            </a:endParaRPr>
          </a:p>
          <a:p>
            <a:pPr lvl="1">
              <a:lnSpc>
                <a:spcPct val="90000"/>
              </a:lnSpc>
            </a:pPr>
            <a:endParaRPr lang="en-US" sz="2000" dirty="0">
              <a:solidFill>
                <a:srgbClr val="000000"/>
              </a:solidFill>
              <a:latin typeface="Calibri"/>
              <a:ea typeface="Calibri"/>
              <a:cs typeface="Calibri"/>
            </a:endParaRPr>
          </a:p>
        </p:txBody>
      </p:sp>
      <p:sp>
        <p:nvSpPr>
          <p:cNvPr id="5" name="Marcador de fecha 4">
            <a:extLst>
              <a:ext uri="{FF2B5EF4-FFF2-40B4-BE49-F238E27FC236}">
                <a16:creationId xmlns:a16="http://schemas.microsoft.com/office/drawing/2014/main" id="{B7FB16BE-BEF7-14BF-F7D9-E4C6CAC90FBB}"/>
              </a:ext>
            </a:extLst>
          </p:cNvPr>
          <p:cNvSpPr>
            <a:spLocks noGrp="1"/>
          </p:cNvSpPr>
          <p:nvPr>
            <p:ph type="dt" sz="half" idx="10"/>
          </p:nvPr>
        </p:nvSpPr>
        <p:spPr/>
        <p:txBody>
          <a:bodyPr/>
          <a:lstStyle/>
          <a:p>
            <a:fld id="{55AF6FEA-6D97-4E67-85EE-79F633F3838D}" type="datetime1">
              <a:t>25/03/2025</a:t>
            </a:fld>
            <a:endParaRPr lang="en-US"/>
          </a:p>
        </p:txBody>
      </p:sp>
      <p:sp>
        <p:nvSpPr>
          <p:cNvPr id="6" name="Marcador de pie de página 5">
            <a:extLst>
              <a:ext uri="{FF2B5EF4-FFF2-40B4-BE49-F238E27FC236}">
                <a16:creationId xmlns:a16="http://schemas.microsoft.com/office/drawing/2014/main" id="{1F178E08-1B18-2204-A2E1-8C93A09CA215}"/>
              </a:ext>
            </a:extLst>
          </p:cNvPr>
          <p:cNvSpPr>
            <a:spLocks noGrp="1"/>
          </p:cNvSpPr>
          <p:nvPr>
            <p:ph type="ftr" sz="quarter" idx="11"/>
          </p:nvPr>
        </p:nvSpPr>
        <p:spPr/>
        <p:txBody>
          <a:bodyPr/>
          <a:lstStyle/>
          <a:p>
            <a:r>
              <a:rPr lang="en-US"/>
              <a:t>
              </a:t>
            </a:r>
          </a:p>
        </p:txBody>
      </p:sp>
      <p:sp>
        <p:nvSpPr>
          <p:cNvPr id="7" name="Marcador de número de diapositiva 6">
            <a:extLst>
              <a:ext uri="{FF2B5EF4-FFF2-40B4-BE49-F238E27FC236}">
                <a16:creationId xmlns:a16="http://schemas.microsoft.com/office/drawing/2014/main" id="{919C6EC4-C3F9-E514-D39D-10863CB690ED}"/>
              </a:ext>
            </a:extLst>
          </p:cNvPr>
          <p:cNvSpPr>
            <a:spLocks noGrp="1"/>
          </p:cNvSpPr>
          <p:nvPr>
            <p:ph type="sldNum" sz="quarter" idx="12"/>
          </p:nvPr>
        </p:nvSpPr>
        <p:spPr/>
        <p:txBody>
          <a:bodyPr/>
          <a:lstStyle/>
          <a:p>
            <a:fld id="{5E4DE196-8A13-4FF7-A07E-102851959EAB}" type="slidenum">
              <a:rPr lang="en-US" dirty="0"/>
              <a:t>6</a:t>
            </a:fld>
            <a:endParaRPr lang="en-US"/>
          </a:p>
        </p:txBody>
      </p:sp>
      <p:pic>
        <p:nvPicPr>
          <p:cNvPr id="8" name="Imagen 7" descr="Tabla&#10;&#10;El contenido generado por inteligencia artificial puede ser incorrecto.">
            <a:extLst>
              <a:ext uri="{FF2B5EF4-FFF2-40B4-BE49-F238E27FC236}">
                <a16:creationId xmlns:a16="http://schemas.microsoft.com/office/drawing/2014/main" id="{84DA151C-DEE5-8359-EA9B-F3279C071DCA}"/>
              </a:ext>
            </a:extLst>
          </p:cNvPr>
          <p:cNvPicPr>
            <a:picLocks noChangeAspect="1"/>
          </p:cNvPicPr>
          <p:nvPr/>
        </p:nvPicPr>
        <p:blipFill>
          <a:blip r:embed="rId2"/>
          <a:stretch>
            <a:fillRect/>
          </a:stretch>
        </p:blipFill>
        <p:spPr>
          <a:xfrm>
            <a:off x="1266939" y="3506103"/>
            <a:ext cx="9658121" cy="2673454"/>
          </a:xfrm>
          <a:prstGeom prst="rect">
            <a:avLst/>
          </a:prstGeom>
        </p:spPr>
      </p:pic>
    </p:spTree>
    <p:extLst>
      <p:ext uri="{BB962C8B-B14F-4D97-AF65-F5344CB8AC3E}">
        <p14:creationId xmlns:p14="http://schemas.microsoft.com/office/powerpoint/2010/main" val="36825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70AB2F-B4DB-6CC0-350E-2FDEC146D8AD}"/>
              </a:ext>
            </a:extLst>
          </p:cNvPr>
          <p:cNvSpPr>
            <a:spLocks noGrp="1"/>
          </p:cNvSpPr>
          <p:nvPr>
            <p:ph type="title"/>
          </p:nvPr>
        </p:nvSpPr>
        <p:spPr>
          <a:xfrm>
            <a:off x="871108" y="679"/>
            <a:ext cx="10449784" cy="1265928"/>
          </a:xfrm>
        </p:spPr>
        <p:txBody>
          <a:bodyPr/>
          <a:lstStyle/>
          <a:p>
            <a:r>
              <a:rPr lang="es-ES" dirty="0">
                <a:solidFill>
                  <a:schemeClr val="tx1"/>
                </a:solidFill>
                <a:latin typeface="walbaum display"/>
                <a:ea typeface="Calibri"/>
                <a:cs typeface="Calibri"/>
              </a:rPr>
              <a:t>2. Data </a:t>
            </a:r>
            <a:r>
              <a:rPr lang="es-ES" err="1">
                <a:solidFill>
                  <a:schemeClr val="tx1"/>
                </a:solidFill>
                <a:latin typeface="walbaum display"/>
                <a:ea typeface="Calibri"/>
                <a:cs typeface="Calibri"/>
              </a:rPr>
              <a:t>cleaning</a:t>
            </a:r>
            <a:endParaRPr lang="es-ES">
              <a:solidFill>
                <a:schemeClr val="tx1"/>
              </a:solidFill>
              <a:latin typeface="walbaum display"/>
              <a:ea typeface="Calibri"/>
              <a:cs typeface="Calibri"/>
            </a:endParaRPr>
          </a:p>
        </p:txBody>
      </p:sp>
      <p:sp>
        <p:nvSpPr>
          <p:cNvPr id="3" name="Marcador de contenido 2">
            <a:extLst>
              <a:ext uri="{FF2B5EF4-FFF2-40B4-BE49-F238E27FC236}">
                <a16:creationId xmlns:a16="http://schemas.microsoft.com/office/drawing/2014/main" id="{3246AB77-3B0D-58BD-D689-B5846D303B4E}"/>
              </a:ext>
            </a:extLst>
          </p:cNvPr>
          <p:cNvSpPr>
            <a:spLocks noGrp="1"/>
          </p:cNvSpPr>
          <p:nvPr>
            <p:ph idx="1"/>
          </p:nvPr>
        </p:nvSpPr>
        <p:spPr>
          <a:xfrm>
            <a:off x="877824" y="1588780"/>
            <a:ext cx="10442448" cy="4473023"/>
          </a:xfrm>
        </p:spPr>
        <p:txBody>
          <a:bodyPr vert="horz" lIns="91440" tIns="45720" rIns="91440" bIns="45720" rtlCol="0" anchor="t">
            <a:normAutofit/>
          </a:bodyPr>
          <a:lstStyle/>
          <a:p>
            <a:r>
              <a:rPr lang="es-ES" sz="2000" dirty="0">
                <a:solidFill>
                  <a:schemeClr val="tx1"/>
                </a:solidFill>
                <a:latin typeface="Times New Roman"/>
                <a:ea typeface="Calibri"/>
                <a:cs typeface="Calibri"/>
              </a:rPr>
              <a:t>Data </a:t>
            </a:r>
            <a:r>
              <a:rPr lang="es-ES" sz="2000" err="1">
                <a:solidFill>
                  <a:schemeClr val="tx1"/>
                </a:solidFill>
                <a:latin typeface="Times New Roman"/>
                <a:ea typeface="Calibri"/>
                <a:cs typeface="Calibri"/>
              </a:rPr>
              <a:t>Wrangling</a:t>
            </a:r>
            <a:r>
              <a:rPr lang="es-ES" sz="2000" dirty="0">
                <a:solidFill>
                  <a:schemeClr val="tx1"/>
                </a:solidFill>
                <a:latin typeface="Times New Roman"/>
                <a:ea typeface="Calibri"/>
                <a:cs typeface="Calibri"/>
              </a:rPr>
              <a:t> -</a:t>
            </a:r>
            <a:r>
              <a:rPr lang="es-ES" dirty="0">
                <a:latin typeface="Times New Roman"/>
                <a:cs typeface="Times New Roman"/>
              </a:rPr>
              <a:t> </a:t>
            </a:r>
            <a:r>
              <a:rPr lang="en-US" sz="2000" dirty="0">
                <a:solidFill>
                  <a:srgbClr val="000000"/>
                </a:solidFill>
                <a:latin typeface="Times New Roman"/>
                <a:ea typeface="Calibri"/>
                <a:cs typeface="Calibri"/>
              </a:rPr>
              <a:t>Every missing value in the data is replaced with the mean of the column it belongs to. </a:t>
            </a:r>
          </a:p>
          <a:p>
            <a:r>
              <a:rPr lang="en-US" sz="2000" dirty="0">
                <a:solidFill>
                  <a:srgbClr val="000000"/>
                </a:solidFill>
                <a:latin typeface="Times New Roman"/>
                <a:ea typeface="Calibri"/>
                <a:cs typeface="Calibri"/>
              </a:rPr>
              <a:t>Web scrap from: </a:t>
            </a:r>
            <a:r>
              <a:rPr lang="en-MY" sz="2000" dirty="0">
                <a:solidFill>
                  <a:srgbClr val="000000"/>
                </a:solidFill>
                <a:latin typeface="Times New Roman"/>
                <a:ea typeface="+mn-lt"/>
                <a:cs typeface="+mn-lt"/>
                <a:hlinkClick r:id="rId2"/>
              </a:rPr>
              <a:t>List_of_Falcon_9_and_Falcon_Heavy_launches</a:t>
            </a:r>
            <a:endParaRPr lang="en-MY" sz="2000">
              <a:solidFill>
                <a:srgbClr val="000000"/>
              </a:solidFill>
              <a:latin typeface="Times New Roman"/>
              <a:ea typeface="+mn-lt"/>
              <a:cs typeface="+mn-lt"/>
            </a:endParaRPr>
          </a:p>
          <a:p>
            <a:r>
              <a:rPr lang="en-US" sz="2000" dirty="0">
                <a:solidFill>
                  <a:srgbClr val="000000"/>
                </a:solidFill>
                <a:latin typeface="Times New Roman"/>
                <a:ea typeface="Calibri"/>
                <a:cs typeface="Calibri"/>
              </a:rPr>
              <a:t>The picture below shows the first few rows of the data:</a:t>
            </a:r>
            <a:endParaRPr lang="en-MY" sz="2000" dirty="0">
              <a:solidFill>
                <a:srgbClr val="000000"/>
              </a:solidFill>
              <a:latin typeface="Times New Roman"/>
              <a:ea typeface="Calibri"/>
              <a:cs typeface="Calibri"/>
            </a:endParaRPr>
          </a:p>
          <a:p>
            <a:endParaRPr lang="en-US" sz="2000" dirty="0">
              <a:solidFill>
                <a:srgbClr val="000000"/>
              </a:solidFill>
              <a:latin typeface="Calibri"/>
              <a:ea typeface="Calibri"/>
              <a:cs typeface="Calibri"/>
            </a:endParaRPr>
          </a:p>
          <a:p>
            <a:endParaRPr lang="en-MY" sz="2000" dirty="0">
              <a:solidFill>
                <a:srgbClr val="000000"/>
              </a:solidFill>
              <a:latin typeface="Calibri"/>
              <a:ea typeface="Calibri"/>
              <a:cs typeface="Calibri"/>
            </a:endParaRPr>
          </a:p>
        </p:txBody>
      </p:sp>
      <p:sp>
        <p:nvSpPr>
          <p:cNvPr id="4" name="Marcador de fecha 3">
            <a:extLst>
              <a:ext uri="{FF2B5EF4-FFF2-40B4-BE49-F238E27FC236}">
                <a16:creationId xmlns:a16="http://schemas.microsoft.com/office/drawing/2014/main" id="{A0EA20DD-AFD8-5ECF-C8FA-F778F567ABE2}"/>
              </a:ext>
            </a:extLst>
          </p:cNvPr>
          <p:cNvSpPr>
            <a:spLocks noGrp="1"/>
          </p:cNvSpPr>
          <p:nvPr>
            <p:ph type="dt" sz="half" idx="10"/>
          </p:nvPr>
        </p:nvSpPr>
        <p:spPr/>
        <p:txBody>
          <a:bodyPr/>
          <a:lstStyle/>
          <a:p>
            <a:fld id="{18E3D29D-4C09-4B3F-B744-9D783406CDF9}" type="datetime1">
              <a:t>25/03/2025</a:t>
            </a:fld>
            <a:endParaRPr lang="en-US"/>
          </a:p>
        </p:txBody>
      </p:sp>
      <p:sp>
        <p:nvSpPr>
          <p:cNvPr id="5" name="Marcador de pie de página 4">
            <a:extLst>
              <a:ext uri="{FF2B5EF4-FFF2-40B4-BE49-F238E27FC236}">
                <a16:creationId xmlns:a16="http://schemas.microsoft.com/office/drawing/2014/main" id="{50F4B07D-C1C6-1FB1-2A49-EF3F88BC864A}"/>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64188F9E-882A-017D-B78F-3BF9A29DC341}"/>
              </a:ext>
            </a:extLst>
          </p:cNvPr>
          <p:cNvSpPr>
            <a:spLocks noGrp="1"/>
          </p:cNvSpPr>
          <p:nvPr>
            <p:ph type="sldNum" sz="quarter" idx="12"/>
          </p:nvPr>
        </p:nvSpPr>
        <p:spPr/>
        <p:txBody>
          <a:bodyPr/>
          <a:lstStyle/>
          <a:p>
            <a:fld id="{5E4DE196-8A13-4FF7-A07E-102851959EAB}" type="slidenum">
              <a:rPr lang="en-US" dirty="0"/>
              <a:t>7</a:t>
            </a:fld>
            <a:endParaRPr lang="en-US"/>
          </a:p>
        </p:txBody>
      </p:sp>
      <p:pic>
        <p:nvPicPr>
          <p:cNvPr id="7" name="Imagen 6" descr="Tabla&#10;&#10;El contenido generado por inteligencia artificial puede ser incorrecto.">
            <a:extLst>
              <a:ext uri="{FF2B5EF4-FFF2-40B4-BE49-F238E27FC236}">
                <a16:creationId xmlns:a16="http://schemas.microsoft.com/office/drawing/2014/main" id="{C05601CA-EED8-FB5A-ACEE-1C22FD801C20}"/>
              </a:ext>
            </a:extLst>
          </p:cNvPr>
          <p:cNvPicPr>
            <a:picLocks noChangeAspect="1"/>
          </p:cNvPicPr>
          <p:nvPr/>
        </p:nvPicPr>
        <p:blipFill>
          <a:blip r:embed="rId3"/>
          <a:stretch>
            <a:fillRect/>
          </a:stretch>
        </p:blipFill>
        <p:spPr>
          <a:xfrm>
            <a:off x="945614" y="3826896"/>
            <a:ext cx="10291591" cy="2178762"/>
          </a:xfrm>
          <a:prstGeom prst="rect">
            <a:avLst/>
          </a:prstGeom>
        </p:spPr>
      </p:pic>
    </p:spTree>
    <p:extLst>
      <p:ext uri="{BB962C8B-B14F-4D97-AF65-F5344CB8AC3E}">
        <p14:creationId xmlns:p14="http://schemas.microsoft.com/office/powerpoint/2010/main" val="3301541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2D7B8-A2E1-9E65-D204-ADC37CA18CEF}"/>
              </a:ext>
            </a:extLst>
          </p:cNvPr>
          <p:cNvSpPr>
            <a:spLocks noGrp="1"/>
          </p:cNvSpPr>
          <p:nvPr>
            <p:ph type="title"/>
          </p:nvPr>
        </p:nvSpPr>
        <p:spPr/>
        <p:txBody>
          <a:bodyPr/>
          <a:lstStyle/>
          <a:p>
            <a:r>
              <a:rPr lang="es-ES" dirty="0">
                <a:solidFill>
                  <a:schemeClr val="tx1"/>
                </a:solidFill>
              </a:rPr>
              <a:t>3. </a:t>
            </a:r>
            <a:r>
              <a:rPr lang="es-ES" dirty="0" err="1">
                <a:solidFill>
                  <a:schemeClr val="tx1"/>
                </a:solidFill>
              </a:rPr>
              <a:t>Exploratory</a:t>
            </a:r>
            <a:r>
              <a:rPr lang="es-ES" dirty="0">
                <a:solidFill>
                  <a:schemeClr val="tx1"/>
                </a:solidFill>
              </a:rPr>
              <a:t> Data </a:t>
            </a:r>
            <a:r>
              <a:rPr lang="es-ES" dirty="0" err="1">
                <a:solidFill>
                  <a:schemeClr val="tx1"/>
                </a:solidFill>
              </a:rPr>
              <a:t>Analysis</a:t>
            </a:r>
            <a:r>
              <a:rPr lang="es-ES" dirty="0">
                <a:solidFill>
                  <a:schemeClr val="tx1"/>
                </a:solidFill>
              </a:rPr>
              <a:t> - SQL</a:t>
            </a:r>
          </a:p>
        </p:txBody>
      </p:sp>
      <p:sp>
        <p:nvSpPr>
          <p:cNvPr id="3" name="Marcador de contenido 2">
            <a:extLst>
              <a:ext uri="{FF2B5EF4-FFF2-40B4-BE49-F238E27FC236}">
                <a16:creationId xmlns:a16="http://schemas.microsoft.com/office/drawing/2014/main" id="{A471CD09-465D-0C25-B41A-86AD49D87B62}"/>
              </a:ext>
            </a:extLst>
          </p:cNvPr>
          <p:cNvSpPr>
            <a:spLocks noGrp="1"/>
          </p:cNvSpPr>
          <p:nvPr>
            <p:ph idx="1"/>
          </p:nvPr>
        </p:nvSpPr>
        <p:spPr/>
        <p:txBody>
          <a:bodyPr vert="horz" lIns="91440" tIns="45720" rIns="91440" bIns="45720" rtlCol="0" anchor="t">
            <a:normAutofit/>
          </a:bodyPr>
          <a:lstStyle/>
          <a:p>
            <a:r>
              <a:rPr lang="en-US" sz="1800" dirty="0">
                <a:solidFill>
                  <a:srgbClr val="000000"/>
                </a:solidFill>
                <a:latin typeface="Times New Roman"/>
                <a:ea typeface="+mn-lt"/>
                <a:cs typeface="+mn-lt"/>
              </a:rPr>
              <a:t>Diving into SpaceX’s historical launch data, I needed to uncover key insights about launch sites, mission success rates, and the most powerful boosters. I used SQL for efficiently extracting and analyzing this critical information. </a:t>
            </a:r>
            <a:endParaRPr lang="en-US" sz="1800">
              <a:solidFill>
                <a:srgbClr val="000000"/>
              </a:solidFill>
              <a:latin typeface="Times New Roman"/>
              <a:ea typeface="Calibri"/>
              <a:cs typeface="Calibri"/>
            </a:endParaRPr>
          </a:p>
          <a:p>
            <a:pPr>
              <a:lnSpc>
                <a:spcPct val="90000"/>
              </a:lnSpc>
            </a:pPr>
            <a:r>
              <a:rPr lang="en-US" sz="1800" dirty="0">
                <a:solidFill>
                  <a:srgbClr val="000000"/>
                </a:solidFill>
                <a:latin typeface="Times New Roman"/>
                <a:ea typeface="+mn-lt"/>
                <a:cs typeface="+mn-lt"/>
              </a:rPr>
              <a:t>The first step was to understand the launch sites. Using SQL, I queried the database to list all the unique launch sites used by SpaceX. This helped me identify their geographical distribution and frequency of use.</a:t>
            </a:r>
          </a:p>
          <a:p>
            <a:pPr>
              <a:lnSpc>
                <a:spcPct val="90000"/>
              </a:lnSpc>
            </a:pPr>
            <a:r>
              <a:rPr lang="en-US" sz="1800" dirty="0">
                <a:solidFill>
                  <a:srgbClr val="000000"/>
                </a:solidFill>
                <a:latin typeface="Times New Roman"/>
              </a:rPr>
              <a:t>The picture below </a:t>
            </a:r>
            <a:r>
              <a:rPr lang="en-US" sz="1800" err="1">
                <a:solidFill>
                  <a:srgbClr val="000000"/>
                </a:solidFill>
                <a:latin typeface="Times New Roman"/>
              </a:rPr>
              <a:t>ilustrates</a:t>
            </a:r>
            <a:r>
              <a:rPr lang="en-US" sz="1800" dirty="0">
                <a:solidFill>
                  <a:srgbClr val="000000"/>
                </a:solidFill>
                <a:latin typeface="Times New Roman"/>
              </a:rPr>
              <a:t> the unique launch sites name:</a:t>
            </a:r>
            <a:endParaRPr lang="en-US" sz="1800" dirty="0">
              <a:solidFill>
                <a:srgbClr val="000000"/>
              </a:solidFill>
              <a:latin typeface="Times New Roman"/>
              <a:cs typeface="Times New Roman"/>
            </a:endParaRPr>
          </a:p>
          <a:p>
            <a:pPr>
              <a:lnSpc>
                <a:spcPct val="90000"/>
              </a:lnSpc>
            </a:pPr>
            <a:endParaRPr lang="en-US" sz="1400" dirty="0">
              <a:solidFill>
                <a:srgbClr val="000000"/>
              </a:solidFill>
              <a:latin typeface="Times New Roman"/>
              <a:cs typeface="Times New Roman"/>
            </a:endParaRPr>
          </a:p>
        </p:txBody>
      </p:sp>
      <p:sp>
        <p:nvSpPr>
          <p:cNvPr id="4" name="Marcador de fecha 3">
            <a:extLst>
              <a:ext uri="{FF2B5EF4-FFF2-40B4-BE49-F238E27FC236}">
                <a16:creationId xmlns:a16="http://schemas.microsoft.com/office/drawing/2014/main" id="{1DEAFAA7-33EE-1863-23AB-EB13463826CB}"/>
              </a:ext>
            </a:extLst>
          </p:cNvPr>
          <p:cNvSpPr>
            <a:spLocks noGrp="1"/>
          </p:cNvSpPr>
          <p:nvPr>
            <p:ph type="dt" sz="half" idx="10"/>
          </p:nvPr>
        </p:nvSpPr>
        <p:spPr/>
        <p:txBody>
          <a:bodyPr/>
          <a:lstStyle/>
          <a:p>
            <a:fld id="{DFB8F649-A7EE-4D5C-98BD-BF75BA9D3DD5}" type="datetime1">
              <a:t>25/03/2025</a:t>
            </a:fld>
            <a:endParaRPr lang="en-US"/>
          </a:p>
        </p:txBody>
      </p:sp>
      <p:sp>
        <p:nvSpPr>
          <p:cNvPr id="5" name="Marcador de pie de página 4">
            <a:extLst>
              <a:ext uri="{FF2B5EF4-FFF2-40B4-BE49-F238E27FC236}">
                <a16:creationId xmlns:a16="http://schemas.microsoft.com/office/drawing/2014/main" id="{5419575E-8B7D-0D03-477D-3B0714059A37}"/>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3CC86C17-0FAD-610A-149F-ED40D69FD3E5}"/>
              </a:ext>
            </a:extLst>
          </p:cNvPr>
          <p:cNvSpPr>
            <a:spLocks noGrp="1"/>
          </p:cNvSpPr>
          <p:nvPr>
            <p:ph type="sldNum" sz="quarter" idx="12"/>
          </p:nvPr>
        </p:nvSpPr>
        <p:spPr/>
        <p:txBody>
          <a:bodyPr/>
          <a:lstStyle/>
          <a:p>
            <a:fld id="{5E4DE196-8A13-4FF7-A07E-102851959EAB}" type="slidenum">
              <a:rPr lang="en-US" dirty="0"/>
              <a:t>8</a:t>
            </a:fld>
            <a:endParaRPr lang="en-US"/>
          </a:p>
        </p:txBody>
      </p:sp>
      <p:pic>
        <p:nvPicPr>
          <p:cNvPr id="8" name="Imagen 7" descr="Interfaz de usuario gráfica, Texto, Aplicación&#10;&#10;El contenido generado por inteligencia artificial puede ser incorrecto.">
            <a:extLst>
              <a:ext uri="{FF2B5EF4-FFF2-40B4-BE49-F238E27FC236}">
                <a16:creationId xmlns:a16="http://schemas.microsoft.com/office/drawing/2014/main" id="{7FAC892F-A94A-C8A4-D696-D7171A15A3CE}"/>
              </a:ext>
            </a:extLst>
          </p:cNvPr>
          <p:cNvPicPr>
            <a:picLocks noChangeAspect="1"/>
          </p:cNvPicPr>
          <p:nvPr/>
        </p:nvPicPr>
        <p:blipFill>
          <a:blip r:embed="rId2"/>
          <a:stretch>
            <a:fillRect/>
          </a:stretch>
        </p:blipFill>
        <p:spPr>
          <a:xfrm>
            <a:off x="5407560" y="4334850"/>
            <a:ext cx="1009650" cy="1438275"/>
          </a:xfrm>
          <a:prstGeom prst="rect">
            <a:avLst/>
          </a:prstGeom>
        </p:spPr>
      </p:pic>
    </p:spTree>
    <p:extLst>
      <p:ext uri="{BB962C8B-B14F-4D97-AF65-F5344CB8AC3E}">
        <p14:creationId xmlns:p14="http://schemas.microsoft.com/office/powerpoint/2010/main" val="59246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397F6-8E49-0D0A-8960-98C8593B0F69}"/>
              </a:ext>
            </a:extLst>
          </p:cNvPr>
          <p:cNvSpPr>
            <a:spLocks noGrp="1"/>
          </p:cNvSpPr>
          <p:nvPr>
            <p:ph type="title"/>
          </p:nvPr>
        </p:nvSpPr>
        <p:spPr/>
        <p:txBody>
          <a:bodyPr/>
          <a:lstStyle/>
          <a:p>
            <a:r>
              <a:rPr lang="es-ES" dirty="0">
                <a:solidFill>
                  <a:schemeClr val="tx1"/>
                </a:solidFill>
                <a:ea typeface="+mj-lt"/>
                <a:cs typeface="+mj-lt"/>
              </a:rPr>
              <a:t>3. </a:t>
            </a:r>
            <a:r>
              <a:rPr lang="es-ES" dirty="0" err="1">
                <a:solidFill>
                  <a:schemeClr val="tx1"/>
                </a:solidFill>
                <a:ea typeface="+mj-lt"/>
                <a:cs typeface="+mj-lt"/>
              </a:rPr>
              <a:t>Exploratory</a:t>
            </a:r>
            <a:r>
              <a:rPr lang="es-ES" dirty="0">
                <a:solidFill>
                  <a:schemeClr val="tx1"/>
                </a:solidFill>
                <a:ea typeface="+mj-lt"/>
                <a:cs typeface="+mj-lt"/>
              </a:rPr>
              <a:t> Data </a:t>
            </a:r>
            <a:r>
              <a:rPr lang="es-ES" dirty="0" err="1">
                <a:solidFill>
                  <a:schemeClr val="tx1"/>
                </a:solidFill>
                <a:ea typeface="+mj-lt"/>
                <a:cs typeface="+mj-lt"/>
              </a:rPr>
              <a:t>Analysis</a:t>
            </a:r>
            <a:r>
              <a:rPr lang="es-ES" dirty="0">
                <a:solidFill>
                  <a:schemeClr val="tx1"/>
                </a:solidFill>
                <a:ea typeface="+mj-lt"/>
                <a:cs typeface="+mj-lt"/>
              </a:rPr>
              <a:t> (1) - SQL</a:t>
            </a:r>
            <a:endParaRPr lang="es-ES" dirty="0">
              <a:solidFill>
                <a:schemeClr val="tx1"/>
              </a:solidFill>
            </a:endParaRPr>
          </a:p>
        </p:txBody>
      </p:sp>
      <p:sp>
        <p:nvSpPr>
          <p:cNvPr id="3" name="Marcador de contenido 2">
            <a:extLst>
              <a:ext uri="{FF2B5EF4-FFF2-40B4-BE49-F238E27FC236}">
                <a16:creationId xmlns:a16="http://schemas.microsoft.com/office/drawing/2014/main" id="{D5D977C5-103C-23F9-FF68-012F507D55D9}"/>
              </a:ext>
            </a:extLst>
          </p:cNvPr>
          <p:cNvSpPr>
            <a:spLocks noGrp="1"/>
          </p:cNvSpPr>
          <p:nvPr>
            <p:ph idx="1"/>
          </p:nvPr>
        </p:nvSpPr>
        <p:spPr>
          <a:xfrm>
            <a:off x="868644" y="2157984"/>
            <a:ext cx="7192472" cy="3903819"/>
          </a:xfrm>
        </p:spPr>
        <p:txBody>
          <a:bodyPr vert="horz" lIns="91440" tIns="45720" rIns="91440" bIns="45720" rtlCol="0" anchor="t">
            <a:normAutofit/>
          </a:bodyPr>
          <a:lstStyle/>
          <a:p>
            <a:pPr>
              <a:lnSpc>
                <a:spcPct val="150000"/>
              </a:lnSpc>
            </a:pPr>
            <a:r>
              <a:rPr lang="en-US" sz="1800" dirty="0">
                <a:solidFill>
                  <a:srgbClr val="000000"/>
                </a:solidFill>
                <a:latin typeface="Times New Roman"/>
                <a:ea typeface="+mn-lt"/>
                <a:cs typeface="+mn-lt"/>
              </a:rPr>
              <a:t>With a clear view of the launch sites, the attention turned to mission outcomes. The total number of successful and failed missions is 101.</a:t>
            </a:r>
            <a:endParaRPr lang="es-ES" sz="1800">
              <a:solidFill>
                <a:srgbClr val="35403A"/>
              </a:solidFill>
              <a:latin typeface="Times New Roman"/>
              <a:ea typeface="+mn-lt"/>
              <a:cs typeface="+mn-lt"/>
            </a:endParaRPr>
          </a:p>
          <a:p>
            <a:pPr>
              <a:lnSpc>
                <a:spcPct val="150000"/>
              </a:lnSpc>
            </a:pPr>
            <a:r>
              <a:rPr lang="en-US" sz="1800" dirty="0">
                <a:solidFill>
                  <a:srgbClr val="000000"/>
                </a:solidFill>
                <a:latin typeface="Times New Roman"/>
                <a:ea typeface="+mn-lt"/>
                <a:cs typeface="+mn-lt"/>
              </a:rPr>
              <a:t>Next step was to identify the booster versions that carried the maximum payload mass. To achieve this, I wrote an SQL query to retrieve the names of the boosters that transported the heaviest payloads. </a:t>
            </a:r>
            <a:endParaRPr lang="en-US" sz="1800" dirty="0">
              <a:solidFill>
                <a:srgbClr val="000000"/>
              </a:solidFill>
              <a:latin typeface="Times New Roman"/>
              <a:ea typeface="+mn-lt"/>
              <a:cs typeface="Times New Roman"/>
            </a:endParaRPr>
          </a:p>
          <a:p>
            <a:pPr>
              <a:lnSpc>
                <a:spcPct val="150000"/>
              </a:lnSpc>
            </a:pPr>
            <a:r>
              <a:rPr lang="en-US" sz="1800" dirty="0">
                <a:solidFill>
                  <a:srgbClr val="000000"/>
                </a:solidFill>
                <a:latin typeface="Times New Roman"/>
                <a:ea typeface="+mn-lt"/>
                <a:cs typeface="+mn-lt"/>
              </a:rPr>
              <a:t>The query revealed the most powerful booster versions ever used by SpaceX, showcasing their evolving engineering capabilities, like it is shown in the image from the side:</a:t>
            </a:r>
          </a:p>
          <a:p>
            <a:pPr>
              <a:lnSpc>
                <a:spcPct val="90000"/>
              </a:lnSpc>
            </a:pPr>
            <a:endParaRPr lang="en-US" sz="1800" dirty="0">
              <a:solidFill>
                <a:srgbClr val="000000"/>
              </a:solidFill>
              <a:latin typeface="Times New Roman"/>
              <a:cs typeface="Times New Roman"/>
            </a:endParaRPr>
          </a:p>
        </p:txBody>
      </p:sp>
      <p:sp>
        <p:nvSpPr>
          <p:cNvPr id="4" name="Marcador de fecha 3">
            <a:extLst>
              <a:ext uri="{FF2B5EF4-FFF2-40B4-BE49-F238E27FC236}">
                <a16:creationId xmlns:a16="http://schemas.microsoft.com/office/drawing/2014/main" id="{736E91B3-6270-BC3D-8657-FC0BCCAB7066}"/>
              </a:ext>
            </a:extLst>
          </p:cNvPr>
          <p:cNvSpPr>
            <a:spLocks noGrp="1"/>
          </p:cNvSpPr>
          <p:nvPr>
            <p:ph type="dt" sz="half" idx="10"/>
          </p:nvPr>
        </p:nvSpPr>
        <p:spPr/>
        <p:txBody>
          <a:bodyPr/>
          <a:lstStyle/>
          <a:p>
            <a:fld id="{EB6A0D3B-38B1-4151-AF4C-88C18517A14B}" type="datetime1">
              <a:t>25/03/2025</a:t>
            </a:fld>
            <a:endParaRPr lang="en-US"/>
          </a:p>
        </p:txBody>
      </p:sp>
      <p:sp>
        <p:nvSpPr>
          <p:cNvPr id="5" name="Marcador de pie de página 4">
            <a:extLst>
              <a:ext uri="{FF2B5EF4-FFF2-40B4-BE49-F238E27FC236}">
                <a16:creationId xmlns:a16="http://schemas.microsoft.com/office/drawing/2014/main" id="{FB99C984-2964-5B01-A93C-1F4B342C38A4}"/>
              </a:ext>
            </a:extLst>
          </p:cNvPr>
          <p:cNvSpPr>
            <a:spLocks noGrp="1"/>
          </p:cNvSpPr>
          <p:nvPr>
            <p:ph type="ftr" sz="quarter" idx="11"/>
          </p:nvPr>
        </p:nvSpPr>
        <p:spPr/>
        <p:txBody>
          <a:bodyPr/>
          <a:lstStyle/>
          <a:p>
            <a:r>
              <a:rPr lang="en-US"/>
              <a:t>
              </a:t>
            </a:r>
          </a:p>
        </p:txBody>
      </p:sp>
      <p:sp>
        <p:nvSpPr>
          <p:cNvPr id="6" name="Marcador de número de diapositiva 5">
            <a:extLst>
              <a:ext uri="{FF2B5EF4-FFF2-40B4-BE49-F238E27FC236}">
                <a16:creationId xmlns:a16="http://schemas.microsoft.com/office/drawing/2014/main" id="{DB97F81C-3960-ADDA-B2A2-A71079D0C19C}"/>
              </a:ext>
            </a:extLst>
          </p:cNvPr>
          <p:cNvSpPr>
            <a:spLocks noGrp="1"/>
          </p:cNvSpPr>
          <p:nvPr>
            <p:ph type="sldNum" sz="quarter" idx="12"/>
          </p:nvPr>
        </p:nvSpPr>
        <p:spPr/>
        <p:txBody>
          <a:bodyPr/>
          <a:lstStyle/>
          <a:p>
            <a:fld id="{5E4DE196-8A13-4FF7-A07E-102851959EAB}" type="slidenum">
              <a:rPr lang="en-US" dirty="0"/>
              <a:t>9</a:t>
            </a:fld>
            <a:endParaRPr lang="en-US"/>
          </a:p>
        </p:txBody>
      </p:sp>
      <p:pic>
        <p:nvPicPr>
          <p:cNvPr id="7" name="Imagen 6" descr="Tabla&#10;&#10;El contenido generado por inteligencia artificial puede ser incorrecto.">
            <a:extLst>
              <a:ext uri="{FF2B5EF4-FFF2-40B4-BE49-F238E27FC236}">
                <a16:creationId xmlns:a16="http://schemas.microsoft.com/office/drawing/2014/main" id="{2F261FF8-A163-5BA8-E6A4-71A17CA33B39}"/>
              </a:ext>
            </a:extLst>
          </p:cNvPr>
          <p:cNvPicPr>
            <a:picLocks noChangeAspect="1"/>
          </p:cNvPicPr>
          <p:nvPr/>
        </p:nvPicPr>
        <p:blipFill>
          <a:blip r:embed="rId2"/>
          <a:stretch>
            <a:fillRect/>
          </a:stretch>
        </p:blipFill>
        <p:spPr>
          <a:xfrm>
            <a:off x="8611289" y="2217661"/>
            <a:ext cx="2552700" cy="3781425"/>
          </a:xfrm>
          <a:prstGeom prst="rect">
            <a:avLst/>
          </a:prstGeom>
        </p:spPr>
      </p:pic>
    </p:spTree>
    <p:extLst>
      <p:ext uri="{BB962C8B-B14F-4D97-AF65-F5344CB8AC3E}">
        <p14:creationId xmlns:p14="http://schemas.microsoft.com/office/powerpoint/2010/main" val="292403909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Props1.xml><?xml version="1.0" encoding="utf-8"?>
<ds:datastoreItem xmlns:ds="http://schemas.openxmlformats.org/officeDocument/2006/customXml" ds:itemID="{BEAB06F8-DBB4-44C7-AF84-8B098C8B039F}">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155be751-a274-42e8-93fb-f39d3b9bccc8"/>
    <ds:schemaRef ds:uri="f80a141d-92ca-4d3d-9308-f7e7b1d44c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IBM PPT Temp Jan 2023</Template>
  <Application>Microsoft Office PowerPoint</Application>
  <PresentationFormat>Panorámica</PresentationFormat>
  <Slides>32</Slides>
  <Notes>0</Notes>
  <HiddenSlides>0</HiddenSlides>
  <ScaleCrop>false</ScaleCrop>
  <HeadingPairs>
    <vt:vector size="4" baseType="variant">
      <vt:variant>
        <vt:lpstr>Tema</vt:lpstr>
      </vt:variant>
      <vt:variant>
        <vt:i4>1</vt:i4>
      </vt:variant>
      <vt:variant>
        <vt:lpstr>Títulos de diapositiva</vt:lpstr>
      </vt:variant>
      <vt:variant>
        <vt:i4>32</vt:i4>
      </vt:variant>
    </vt:vector>
  </HeadingPairs>
  <TitlesOfParts>
    <vt:vector size="33" baseType="lpstr">
      <vt:lpstr>BohoVogueVTI</vt:lpstr>
      <vt:lpstr>SpaceX Falcon 9 first stage landing prediction</vt:lpstr>
      <vt:lpstr>Presentación de PowerPoint</vt:lpstr>
      <vt:lpstr>EXECUTIVE SUMMARY</vt:lpstr>
      <vt:lpstr>INTRODUCTION</vt:lpstr>
      <vt:lpstr>METHODOLOGY</vt:lpstr>
      <vt:lpstr>Data collection using SpaceX API</vt:lpstr>
      <vt:lpstr>2. Data cleaning</vt:lpstr>
      <vt:lpstr>3. Exploratory Data Analysis - SQL</vt:lpstr>
      <vt:lpstr>3. Exploratory Data Analysis (1) - SQL</vt:lpstr>
      <vt:lpstr>3. Exploratory Data Analysis (2) - Pandas and Matplotlib</vt:lpstr>
      <vt:lpstr>3. Exploratory Data Analysis (3) - Pandas and Matplotlib</vt:lpstr>
      <vt:lpstr>3. Exploratory Data Analysis (4) - Pandas and Matplotlib</vt:lpstr>
      <vt:lpstr>3. Exploratory Data Analysis (5) - Pandas and Matplotlib</vt:lpstr>
      <vt:lpstr>3. Exploratory Data Analysis (6) - Pandas and Matplotlib</vt:lpstr>
      <vt:lpstr>3. Exploratory Data Analysis (7) - Pandas and Matplotlib</vt:lpstr>
      <vt:lpstr>4. Data visualization - Folium</vt:lpstr>
      <vt:lpstr>4.Data visualization (1) - Folium</vt:lpstr>
      <vt:lpstr>4.Data visualization (3) - Dash</vt:lpstr>
      <vt:lpstr>4.Data visualization (4) - Dash</vt:lpstr>
      <vt:lpstr>DASHBOARD</vt:lpstr>
      <vt:lpstr>DASHBOARD TAB 1</vt:lpstr>
      <vt:lpstr>DASHBOARD TAB 2</vt:lpstr>
      <vt:lpstr>5. Machine learning prediction</vt:lpstr>
      <vt:lpstr>5. Machine learning prediction (1) - Logistic regression</vt:lpstr>
      <vt:lpstr>5. Machine learning prediction (2) - SVM</vt:lpstr>
      <vt:lpstr>5. Machine learning prediction (3) - Decision tree</vt:lpstr>
      <vt:lpstr>5. Machine learning prediction (4) - KNN</vt:lpstr>
      <vt:lpstr>RESULTS (1)</vt:lpstr>
      <vt:lpstr>RESULTS (2)</vt:lpstr>
      <vt:lpstr>DISCUSSION</vt:lpstr>
      <vt:lpstr>CONCLUSION</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revision>596</cp:revision>
  <dcterms:created xsi:type="dcterms:W3CDTF">2024-10-30T05:40:03Z</dcterms:created>
  <dcterms:modified xsi:type="dcterms:W3CDTF">2025-03-25T20:44:59Z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