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4b9598a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4b9598a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44b9598a1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44b9598a1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44b9598a1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44b9598a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4b9598a1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4b9598a1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4b9598a1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4b9598a1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4b9598a1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4b9598a1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44b9598a1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44b9598a1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44b9598a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44b9598a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44b9598a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44b9598a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4b9598a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4b9598a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44b9598a1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44b9598a1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4b9598a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4b9598a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4b9598a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4b9598a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4b9598a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4b9598a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44b9598a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44b9598a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llopezraccioppe@danielcastelao.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LidierRaccioppe/Base-de-datos-Java.git" TargetMode="External"/></Relationships>
</file>

<file path=ppt/slides/_rels/slide16.xml.rels><?xml version="1.0" encoding="UTF-8" standalone="yes"?><Relationships xmlns="http://schemas.openxmlformats.org/package/2006/relationships"><Relationship Id="rId20" Type="http://schemas.openxmlformats.org/officeDocument/2006/relationships/hyperlink" Target="https://snmb-desarrollo.readthedocs.io/en/develop/howtos/database-connection.html" TargetMode="External"/><Relationship Id="rId11" Type="http://schemas.openxmlformats.org/officeDocument/2006/relationships/hyperlink" Target="http://www.jtech.ua.es/historico/paj/restringido/apuntes/sesion10-apuntes.htm" TargetMode="External"/><Relationship Id="rId22" Type="http://schemas.openxmlformats.org/officeDocument/2006/relationships/hyperlink" Target="https://codigosdeprogramacion.com/cursos/?lesson=3-crud-en-java-y-mysql" TargetMode="External"/><Relationship Id="rId10" Type="http://schemas.openxmlformats.org/officeDocument/2006/relationships/hyperlink" Target="https://www.youtube.com/watch?v=kPCbb80_6GI" TargetMode="External"/><Relationship Id="rId21" Type="http://schemas.openxmlformats.org/officeDocument/2006/relationships/hyperlink" Target="https://www.oracle.com/database/technologies/appdev/jdbc.html" TargetMode="External"/><Relationship Id="rId13" Type="http://schemas.openxmlformats.org/officeDocument/2006/relationships/hyperlink" Target="https://www.youtube.com/watch?v=vCJDwcFwHPE" TargetMode="External"/><Relationship Id="rId12" Type="http://schemas.openxmlformats.org/officeDocument/2006/relationships/hyperlink" Target="https://www.youtube.com/watch?v=nxV1lJA8JCU"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cablenaranja.com/como-conectar-java-con-mysql-en-netbeans/" TargetMode="External"/><Relationship Id="rId4" Type="http://schemas.openxmlformats.org/officeDocument/2006/relationships/hyperlink" Target="https://lineadecodigo.com/java/conectar-mysql-java/" TargetMode="External"/><Relationship Id="rId9" Type="http://schemas.openxmlformats.org/officeDocument/2006/relationships/hyperlink" Target="https://www.youtube.com/watch?v=6_ncKPDvKEg&amp;t=1064s" TargetMode="External"/><Relationship Id="rId15" Type="http://schemas.openxmlformats.org/officeDocument/2006/relationships/hyperlink" Target="https://lineadecodigo.com/java/crear-una-base-de-datos-en-java/" TargetMode="External"/><Relationship Id="rId14" Type="http://schemas.openxmlformats.org/officeDocument/2006/relationships/hyperlink" Target="https://cursos.virtual.uniandes.edu.co/csof5302/configuracion-de-la-conexion-a-una-base-de-datos-en-netbeans/" TargetMode="External"/><Relationship Id="rId17" Type="http://schemas.openxmlformats.org/officeDocument/2006/relationships/hyperlink" Target="https://lineadecodigo.com/java/crear-una-base-de-datos-en-java/" TargetMode="External"/><Relationship Id="rId16" Type="http://schemas.openxmlformats.org/officeDocument/2006/relationships/hyperlink" Target="https://www.youtube.com/watch?v=mIOZIWFzkAc" TargetMode="External"/><Relationship Id="rId5" Type="http://schemas.openxmlformats.org/officeDocument/2006/relationships/hyperlink" Target="https://chuidiang.org/index.php?title=Conectar_java_con_mysql" TargetMode="External"/><Relationship Id="rId19" Type="http://schemas.openxmlformats.org/officeDocument/2006/relationships/hyperlink" Target="https://chuidiang.org/index.php?title=Establecer_conexi%C3%B3n_con_base_de_datos_desde_java" TargetMode="External"/><Relationship Id="rId6" Type="http://schemas.openxmlformats.org/officeDocument/2006/relationships/hyperlink" Target="https://es.stackoverflow.com/questions/138638/conectar-java-con-mysql" TargetMode="External"/><Relationship Id="rId18" Type="http://schemas.openxmlformats.org/officeDocument/2006/relationships/hyperlink" Target="https://www.clasesdeinformaticaweb.com/java-desde-cero/java-con-bases-de-datos/" TargetMode="External"/><Relationship Id="rId7" Type="http://schemas.openxmlformats.org/officeDocument/2006/relationships/hyperlink" Target="https://www.youtube.com/watch?v=65WgYJ5neMM" TargetMode="External"/><Relationship Id="rId8" Type="http://schemas.openxmlformats.org/officeDocument/2006/relationships/hyperlink" Target="https://es.stackoverflow.com/questions/76160/por-qu%C3%A9-es-necesario-usar-class-fornamecom-mysql-jdbc-drive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ev.mysql.com/downloads/connector/j/"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80725" y="992500"/>
            <a:ext cx="8282700" cy="26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lang="es" sz="2000">
                <a:solidFill>
                  <a:schemeClr val="dk1"/>
                </a:solidFill>
              </a:rPr>
              <a:t>Manual para la base de datos relacional</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rPr>
              <a:t>Autor: </a:t>
            </a:r>
            <a:r>
              <a:rPr lang="es" sz="1100" u="sng">
                <a:solidFill>
                  <a:srgbClr val="1155CC"/>
                </a:solidFill>
                <a:hlinkClick r:id="rId3">
                  <a:extLst>
                    <a:ext uri="{A12FA001-AC4F-418D-AE19-62706E023703}">
                      <ahyp:hlinkClr val="tx"/>
                    </a:ext>
                  </a:extLst>
                </a:hlinkClick>
              </a:rPr>
              <a:t>Lidier Máximo lopez raccioppe</a:t>
            </a:r>
            <a:endParaRPr sz="1100">
              <a:solidFill>
                <a:schemeClr val="dk1"/>
              </a:solidFill>
            </a:endParaRPr>
          </a:p>
          <a:p>
            <a:pPr indent="0" lvl="0" marL="0" rtl="0" algn="l">
              <a:lnSpc>
                <a:spcPct val="115000"/>
              </a:lnSpc>
              <a:spcBef>
                <a:spcPts val="20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2000"/>
              </a:spcBef>
              <a:spcAft>
                <a:spcPts val="0"/>
              </a:spcAft>
              <a:buClr>
                <a:schemeClr val="dk1"/>
              </a:buClr>
              <a:buSzPts val="1100"/>
              <a:buFont typeface="Arial"/>
              <a:buNone/>
            </a:pPr>
            <a:r>
              <a:rPr lang="es" sz="2000">
                <a:solidFill>
                  <a:schemeClr val="dk1"/>
                </a:solidFill>
              </a:rPr>
              <a:t>Contexto</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a:solidFill>
                  <a:schemeClr val="dk1"/>
                </a:solidFill>
              </a:rPr>
              <a:t>Decidí usar el MySQL, y estare usando una maquina virtual, asi como acompañarlo con un codigo para mostrar.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38225" y="113825"/>
            <a:ext cx="9105900" cy="121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rPr>
              <a:t>7- Hacer la interface gráfica.</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500">
                <a:solidFill>
                  <a:schemeClr val="dk1"/>
                </a:solidFill>
              </a:rPr>
              <a:t>Sabiendo que necesito poder: insertar, cambiar, y eliminar, tendré que hacer una Interface que de eso, por lo que decidí hacerlo en base a un registro simple de civil basando en Uruguay, motivo por lo que uso CI y no DNI, o Nombres envés de Nombre.</a:t>
            </a:r>
            <a:endParaRPr sz="1800"/>
          </a:p>
        </p:txBody>
      </p:sp>
      <p:pic>
        <p:nvPicPr>
          <p:cNvPr id="110" name="Google Shape;110;p22"/>
          <p:cNvPicPr preferRelativeResize="0"/>
          <p:nvPr/>
        </p:nvPicPr>
        <p:blipFill>
          <a:blip r:embed="rId3">
            <a:alphaModFix/>
          </a:blip>
          <a:stretch>
            <a:fillRect/>
          </a:stretch>
        </p:blipFill>
        <p:spPr>
          <a:xfrm>
            <a:off x="4629875" y="982750"/>
            <a:ext cx="4514245" cy="3954475"/>
          </a:xfrm>
          <a:prstGeom prst="rect">
            <a:avLst/>
          </a:prstGeom>
          <a:noFill/>
          <a:ln>
            <a:noFill/>
          </a:ln>
        </p:spPr>
      </p:pic>
      <p:sp>
        <p:nvSpPr>
          <p:cNvPr id="111" name="Google Shape;111;p22"/>
          <p:cNvSpPr txBox="1"/>
          <p:nvPr/>
        </p:nvSpPr>
        <p:spPr>
          <a:xfrm>
            <a:off x="77525" y="1763875"/>
            <a:ext cx="4350900" cy="297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Siendo el primer campo donde se ingresa la CI del civil, luego los nombres y luego los apellidos, los botones Insertar, Modificar y Eliminar harán sus eventos pero antes se debe de programar, y luego está la tabla en la que se mostrarán los datos, como de momento está vacía no tiene ninguno dentro.</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Los botones son bastante autoexplicativos, ahora se explicara sus métodos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38225" y="172775"/>
            <a:ext cx="9065400" cy="442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chemeClr val="dk1"/>
              </a:buClr>
              <a:buSzPts val="1100"/>
              <a:buFont typeface="Arial"/>
              <a:buNone/>
            </a:pPr>
            <a:r>
              <a:rPr b="1" lang="es">
                <a:solidFill>
                  <a:srgbClr val="434343"/>
                </a:solidFill>
              </a:rPr>
              <a:t>Insertar -</a:t>
            </a:r>
            <a:endParaRPr b="1">
              <a:solidFill>
                <a:srgbClr val="434343"/>
              </a:solidFill>
            </a:endParaRPr>
          </a:p>
          <a:p>
            <a:pPr indent="0" lvl="0" marL="0" rtl="0" algn="l">
              <a:lnSpc>
                <a:spcPct val="115000"/>
              </a:lnSpc>
              <a:spcBef>
                <a:spcPts val="400"/>
              </a:spcBef>
              <a:spcAft>
                <a:spcPts val="0"/>
              </a:spcAft>
              <a:buNone/>
            </a:pPr>
            <a:r>
              <a:rPr lang="es" sz="1100">
                <a:solidFill>
                  <a:schemeClr val="dk1"/>
                </a:solidFill>
              </a:rPr>
              <a:t>//este </a:t>
            </a:r>
            <a:r>
              <a:rPr lang="es" sz="1100">
                <a:solidFill>
                  <a:schemeClr val="dk1"/>
                </a:solidFill>
              </a:rPr>
              <a:t>método</a:t>
            </a:r>
            <a:r>
              <a:rPr lang="es" sz="1100">
                <a:solidFill>
                  <a:schemeClr val="dk1"/>
                </a:solidFill>
              </a:rPr>
              <a:t> inserta valores de los campos de texto en la base de datos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rPr b="1" lang="es">
                <a:solidFill>
                  <a:srgbClr val="434343"/>
                </a:solidFill>
              </a:rPr>
              <a:t>Mostrar -</a:t>
            </a:r>
            <a:endParaRPr b="1">
              <a:solidFill>
                <a:srgbClr val="434343"/>
              </a:solidFill>
            </a:endParaRPr>
          </a:p>
          <a:p>
            <a:pPr indent="0" lvl="0" marL="0" rtl="0" algn="l">
              <a:lnSpc>
                <a:spcPct val="115000"/>
              </a:lnSpc>
              <a:spcBef>
                <a:spcPts val="400"/>
              </a:spcBef>
              <a:spcAft>
                <a:spcPts val="0"/>
              </a:spcAft>
              <a:buNone/>
            </a:pPr>
            <a:r>
              <a:rPr lang="es" sz="1100">
                <a:solidFill>
                  <a:schemeClr val="dk1"/>
                </a:solidFill>
              </a:rPr>
              <a:t>// esto </a:t>
            </a:r>
            <a:r>
              <a:rPr lang="es" sz="1100">
                <a:solidFill>
                  <a:schemeClr val="dk1"/>
                </a:solidFill>
              </a:rPr>
              <a:t>mostrará</a:t>
            </a:r>
            <a:r>
              <a:rPr lang="es" sz="1100">
                <a:solidFill>
                  <a:schemeClr val="dk1"/>
                </a:solidFill>
              </a:rPr>
              <a:t> los cambios que sufra la tabla dentro de la base de datos y los </a:t>
            </a:r>
            <a:r>
              <a:rPr lang="es" sz="1100">
                <a:solidFill>
                  <a:schemeClr val="dk1"/>
                </a:solidFill>
              </a:rPr>
              <a:t>mostrará</a:t>
            </a:r>
            <a:endParaRPr sz="1100">
              <a:solidFill>
                <a:schemeClr val="dk1"/>
              </a:solidFill>
            </a:endParaRPr>
          </a:p>
          <a:p>
            <a:pPr indent="0" lvl="0" marL="0" rtl="0" algn="l">
              <a:lnSpc>
                <a:spcPct val="115000"/>
              </a:lnSpc>
              <a:spcBef>
                <a:spcPts val="0"/>
              </a:spcBef>
              <a:spcAft>
                <a:spcPts val="0"/>
              </a:spcAft>
              <a:buNone/>
            </a:pPr>
            <a:r>
              <a:rPr lang="es" sz="1100">
                <a:solidFill>
                  <a:schemeClr val="dk1"/>
                </a:solidFill>
              </a:rPr>
              <a:t>// en la tabla de la </a:t>
            </a:r>
            <a:r>
              <a:rPr lang="es" sz="1100">
                <a:solidFill>
                  <a:schemeClr val="dk1"/>
                </a:solidFill>
              </a:rPr>
              <a:t>aplicación</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rPr b="1" lang="es">
                <a:solidFill>
                  <a:srgbClr val="434343"/>
                </a:solidFill>
              </a:rPr>
              <a:t>Seleccionar - </a:t>
            </a:r>
            <a:endParaRPr b="1">
              <a:solidFill>
                <a:srgbClr val="434343"/>
              </a:solidFill>
            </a:endParaRPr>
          </a:p>
          <a:p>
            <a:pPr indent="0" lvl="0" marL="0" rtl="0" algn="l">
              <a:lnSpc>
                <a:spcPct val="115000"/>
              </a:lnSpc>
              <a:spcBef>
                <a:spcPts val="400"/>
              </a:spcBef>
              <a:spcAft>
                <a:spcPts val="0"/>
              </a:spcAft>
              <a:buNone/>
            </a:pPr>
            <a:r>
              <a:rPr lang="es" sz="1100">
                <a:solidFill>
                  <a:schemeClr val="dk1"/>
                </a:solidFill>
              </a:rPr>
              <a:t>//este </a:t>
            </a:r>
            <a:r>
              <a:rPr lang="es" sz="1100">
                <a:solidFill>
                  <a:schemeClr val="dk1"/>
                </a:solidFill>
              </a:rPr>
              <a:t>método</a:t>
            </a:r>
            <a:r>
              <a:rPr lang="es" sz="1100">
                <a:solidFill>
                  <a:schemeClr val="dk1"/>
                </a:solidFill>
              </a:rPr>
              <a:t> es para que cuando alguien seleccione una fila en la tabla, este le de los valores</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rPr b="1" lang="es">
                <a:solidFill>
                  <a:srgbClr val="434343"/>
                </a:solidFill>
              </a:rPr>
              <a:t>Modificar -</a:t>
            </a:r>
            <a:endParaRPr b="1">
              <a:solidFill>
                <a:srgbClr val="434343"/>
              </a:solidFill>
            </a:endParaRPr>
          </a:p>
          <a:p>
            <a:pPr indent="0" lvl="0" marL="0" rtl="0" algn="l">
              <a:lnSpc>
                <a:spcPct val="115000"/>
              </a:lnSpc>
              <a:spcBef>
                <a:spcPts val="400"/>
              </a:spcBef>
              <a:spcAft>
                <a:spcPts val="0"/>
              </a:spcAft>
              <a:buNone/>
            </a:pPr>
            <a:r>
              <a:rPr lang="es" sz="1100">
                <a:solidFill>
                  <a:schemeClr val="dk1"/>
                </a:solidFill>
              </a:rPr>
              <a:t>// esto permite alterar los valores de una fila dentro de la tabla sin tener que eliminarla y volverla a insertar</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1600"/>
              </a:spcBef>
              <a:spcAft>
                <a:spcPts val="0"/>
              </a:spcAft>
              <a:buNone/>
            </a:pPr>
            <a:r>
              <a:rPr b="1" lang="es">
                <a:solidFill>
                  <a:srgbClr val="434343"/>
                </a:solidFill>
              </a:rPr>
              <a:t>Eliminar - </a:t>
            </a:r>
            <a:endParaRPr b="1">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es" sz="1100">
                <a:solidFill>
                  <a:schemeClr val="dk1"/>
                </a:solidFill>
              </a:rPr>
              <a:t>// esto permitirá eliminar a un civil del registro</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0" y="0"/>
            <a:ext cx="9144000" cy="547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9- Establecer los eventos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Uso 5 eventos, 3 son para los botones y 2 para la tabla, </a:t>
            </a:r>
            <a:endParaRPr sz="13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s" sz="1600">
                <a:solidFill>
                  <a:srgbClr val="434343"/>
                </a:solidFill>
              </a:rPr>
              <a:t>Evento Insertar-</a:t>
            </a:r>
            <a:endParaRPr b="1" sz="1600">
              <a:solidFill>
                <a:srgbClr val="434343"/>
              </a:solidFill>
            </a:endParaRPr>
          </a:p>
          <a:p>
            <a:pPr indent="0" lvl="0" marL="0" rtl="0" algn="l">
              <a:lnSpc>
                <a:spcPct val="115000"/>
              </a:lnSpc>
              <a:spcBef>
                <a:spcPts val="4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private void botonGuardarActionPerformed(java.awt.event.ActionEvent evt) {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Civil objCivil = new Civil();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objCivil.insertarCivil(textoCI, textoNombres, textoApellidos);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objCivil.mostrarCiviles(tablaCivil);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a:t>
            </a:r>
            <a:endParaRPr sz="13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s" sz="1600">
                <a:solidFill>
                  <a:srgbClr val="434343"/>
                </a:solidFill>
              </a:rPr>
              <a:t>Evento Mostrar-</a:t>
            </a:r>
            <a:endParaRPr sz="1600">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es" sz="1300">
                <a:solidFill>
                  <a:schemeClr val="dk1"/>
                </a:solidFill>
              </a:rPr>
              <a:t>// este se encuentra en varios eventos, siendo esto para mostrar los cambios que sufra la tabla, en el unico que no esta es en el de hacer click en la tabla por que no tendría sentido</a:t>
            </a:r>
            <a:endParaRPr sz="1300">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s" sz="1600">
                <a:solidFill>
                  <a:srgbClr val="434343"/>
                </a:solidFill>
              </a:rPr>
              <a:t>Evento Seleccionar-</a:t>
            </a:r>
            <a:endParaRPr sz="1600">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es" sz="1300">
                <a:solidFill>
                  <a:schemeClr val="dk1"/>
                </a:solidFill>
              </a:rPr>
              <a:t>private void tablaCivilMouseClicked(java.awt.event.MouseEvent evt) {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Civil objCivil = new Civil();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objCivil.seleccionarCivil(tablaCivil, textoCI, textoNombres, textoApellidos);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    }</a:t>
            </a:r>
            <a:endParaRPr sz="13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nvSpPr>
        <p:spPr>
          <a:xfrm>
            <a:off x="28400" y="182600"/>
            <a:ext cx="9045900" cy="378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600"/>
              </a:spcBef>
              <a:spcAft>
                <a:spcPts val="0"/>
              </a:spcAft>
              <a:buClr>
                <a:schemeClr val="dk1"/>
              </a:buClr>
              <a:buSzPts val="1100"/>
              <a:buFont typeface="Arial"/>
              <a:buNone/>
            </a:pPr>
            <a:r>
              <a:rPr b="1" lang="es" sz="1700">
                <a:solidFill>
                  <a:srgbClr val="434343"/>
                </a:solidFill>
              </a:rPr>
              <a:t>Evento Modificar-</a:t>
            </a:r>
            <a:endParaRPr sz="1700">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es">
                <a:solidFill>
                  <a:schemeClr val="dk1"/>
                </a:solidFill>
              </a:rPr>
              <a:t>private void botonModificarActionPerformed(java.awt.event.ActionEvent evt)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Civil objCivil = new Civil();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objCivil.modificarCivil(textoCI, textoNombres, textoApellidos);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objCivil.mostrarCiviles(tablaCivil);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lnSpc>
                <a:spcPct val="115000"/>
              </a:lnSpc>
              <a:spcBef>
                <a:spcPts val="1600"/>
              </a:spcBef>
              <a:spcAft>
                <a:spcPts val="0"/>
              </a:spcAft>
              <a:buClr>
                <a:schemeClr val="dk1"/>
              </a:buClr>
              <a:buSzPts val="1100"/>
              <a:buFont typeface="Arial"/>
              <a:buNone/>
            </a:pPr>
            <a:r>
              <a:rPr b="1" lang="es" sz="1700">
                <a:solidFill>
                  <a:srgbClr val="434343"/>
                </a:solidFill>
              </a:rPr>
              <a:t>Evento Eliminar-</a:t>
            </a:r>
            <a:endParaRPr sz="1700">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es">
                <a:solidFill>
                  <a:schemeClr val="dk1"/>
                </a:solidFill>
              </a:rPr>
              <a:t>private void botonEliminarActionPerformed(java.awt.event.ActionEvent evt) {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Civil objCivil = new Civil();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objCivil.eliminarCiviles(textoCI);</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objCivil.mostrarCiviles(tablaCivil);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nvSpPr>
        <p:spPr>
          <a:xfrm>
            <a:off x="0" y="0"/>
            <a:ext cx="9144000" cy="5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lang="es" sz="2300">
                <a:solidFill>
                  <a:schemeClr val="dk1"/>
                </a:solidFill>
              </a:rPr>
              <a:t>Pasos a Seguir para Usuario Administrativo</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a:solidFill>
                  <a:schemeClr val="dk1"/>
                </a:solidFill>
              </a:rPr>
              <a:t>1- Abrir la aplicación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2- De querer añadir a una nueva persona al registro civil se tendrá que introducir la CI, recuerde que el CI nunca se puede repetir, que es un número entero, los nombres, que están limitados a 20 caracteres, apellidos, que también están limitados a 20 caracteres. Una vez ingresados estos se tendrá que apretar en el botón de Insertar y estará listo.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3- De querer ver los datos dentro solo tendrá que ver en la tabla y verá todos los registros en ella.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4- Si desea Modificar algún registro tendrá que hacer click izquierdo en el registro de desee cambiar, o ingresar la CI, debe saber que solo se puede cambiar los nombres y los apellidos, la CI e inmutable. Lo que tendrá que hacer es después de meter la CI debe de ingresar los nuevos nombres y/o nuevos apellidos del civil, y si desea solo cambiar uno tiene que dejar el de antes tal y como estaba previamente.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5- Para eliminar a alguien del registro debe de seleccionarlo con el click izquierdo del mouse o ingresar su CI, una vez debe de darle a Eliminar y ese registro será borrado de la tabla.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6- Para salir debe de apretar la equis roja y se cerrará el programa</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nvSpPr>
        <p:spPr>
          <a:xfrm>
            <a:off x="8775" y="84375"/>
            <a:ext cx="9144000" cy="17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lang="es" sz="2500">
                <a:solidFill>
                  <a:schemeClr val="dk1"/>
                </a:solidFill>
              </a:rPr>
              <a:t>Mi Github</a:t>
            </a:r>
            <a:endParaRPr sz="25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Para seguir la </a:t>
            </a:r>
            <a:r>
              <a:rPr lang="es" sz="1600">
                <a:solidFill>
                  <a:schemeClr val="dk1"/>
                </a:solidFill>
              </a:rPr>
              <a:t>guía</a:t>
            </a:r>
            <a:r>
              <a:rPr lang="es" sz="1600">
                <a:solidFill>
                  <a:schemeClr val="dk1"/>
                </a:solidFill>
              </a:rPr>
              <a:t> se </a:t>
            </a:r>
            <a:r>
              <a:rPr lang="es" sz="1600">
                <a:solidFill>
                  <a:schemeClr val="dk1"/>
                </a:solidFill>
              </a:rPr>
              <a:t>diseñará</a:t>
            </a:r>
            <a:r>
              <a:rPr lang="es" sz="1600">
                <a:solidFill>
                  <a:schemeClr val="dk1"/>
                </a:solidFill>
              </a:rPr>
              <a:t> proyecto para acompañar</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se encontrara en el siguiente github:    </a:t>
            </a:r>
            <a:r>
              <a:rPr lang="es" sz="1600" u="sng">
                <a:solidFill>
                  <a:srgbClr val="1155CC"/>
                </a:solidFill>
                <a:hlinkClick r:id="rId3">
                  <a:extLst>
                    <a:ext uri="{A12FA001-AC4F-418D-AE19-62706E023703}">
                      <ahyp:hlinkClr val="tx"/>
                    </a:ext>
                  </a:extLst>
                </a:hlinkClick>
              </a:rPr>
              <a:t>https://github.com/LidierRaccioppe/Base-de-datos-Java.git</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nvSpPr>
        <p:spPr>
          <a:xfrm>
            <a:off x="0" y="0"/>
            <a:ext cx="8977200" cy="46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lang="es" sz="2000">
                <a:solidFill>
                  <a:schemeClr val="dk1"/>
                </a:solidFill>
              </a:rPr>
              <a:t>Bibliografía</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3">
                  <a:extLst>
                    <a:ext uri="{A12FA001-AC4F-418D-AE19-62706E023703}">
                      <ahyp:hlinkClr val="tx"/>
                    </a:ext>
                  </a:extLst>
                </a:hlinkClick>
              </a:rPr>
              <a:t>https://www.cablenaranja.com/como-conectar-java-con-mysql-en-netbeans/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4">
                  <a:extLst>
                    <a:ext uri="{A12FA001-AC4F-418D-AE19-62706E023703}">
                      <ahyp:hlinkClr val="tx"/>
                    </a:ext>
                  </a:extLst>
                </a:hlinkClick>
              </a:rPr>
              <a:t>https://lineadecodigo.com/java/conectar-mysql-java/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5">
                  <a:extLst>
                    <a:ext uri="{A12FA001-AC4F-418D-AE19-62706E023703}">
                      <ahyp:hlinkClr val="tx"/>
                    </a:ext>
                  </a:extLst>
                </a:hlinkClick>
              </a:rPr>
              <a:t>https://chuidiang.org/index.php?title=Conectar_java_con_mysql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6">
                  <a:extLst>
                    <a:ext uri="{A12FA001-AC4F-418D-AE19-62706E023703}">
                      <ahyp:hlinkClr val="tx"/>
                    </a:ext>
                  </a:extLst>
                </a:hlinkClick>
              </a:rPr>
              <a:t>https://es.stackoverflow.com/questions/138638/conectar-java-con-mysql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7">
                  <a:extLst>
                    <a:ext uri="{A12FA001-AC4F-418D-AE19-62706E023703}">
                      <ahyp:hlinkClr val="tx"/>
                    </a:ext>
                  </a:extLst>
                </a:hlinkClick>
              </a:rPr>
              <a:t>https://www.youtube.com/watch?v=65WgYJ5neMM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8">
                  <a:extLst>
                    <a:ext uri="{A12FA001-AC4F-418D-AE19-62706E023703}">
                      <ahyp:hlinkClr val="tx"/>
                    </a:ext>
                  </a:extLst>
                </a:hlinkClick>
              </a:rPr>
              <a:t>https://es.stackoverflow.com/questions/76160/por-qu%C3%A9-es-necesario-usar-class-fornamecom-mysql-jdbc-driver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9">
                  <a:extLst>
                    <a:ext uri="{A12FA001-AC4F-418D-AE19-62706E023703}">
                      <ahyp:hlinkClr val="tx"/>
                    </a:ext>
                  </a:extLst>
                </a:hlinkClick>
              </a:rPr>
              <a:t>https://www.youtube.com/watch?v=6_ncKPDvKEg&amp;t=1064s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0">
                  <a:extLst>
                    <a:ext uri="{A12FA001-AC4F-418D-AE19-62706E023703}">
                      <ahyp:hlinkClr val="tx"/>
                    </a:ext>
                  </a:extLst>
                </a:hlinkClick>
              </a:rPr>
              <a:t>https://www.youtube.com/watch?v=kPCbb80_6GI</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1">
                  <a:extLst>
                    <a:ext uri="{A12FA001-AC4F-418D-AE19-62706E023703}">
                      <ahyp:hlinkClr val="tx"/>
                    </a:ext>
                  </a:extLst>
                </a:hlinkClick>
              </a:rPr>
              <a:t>http://www.jtech.ua.es/historico/paj/restringido/apuntes/sesion10-apuntes.htm</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2">
                  <a:extLst>
                    <a:ext uri="{A12FA001-AC4F-418D-AE19-62706E023703}">
                      <ahyp:hlinkClr val="tx"/>
                    </a:ext>
                  </a:extLst>
                </a:hlinkClick>
              </a:rPr>
              <a:t>https://www.youtube.com/watch?v=nxV1lJA8JCU</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3">
                  <a:extLst>
                    <a:ext uri="{A12FA001-AC4F-418D-AE19-62706E023703}">
                      <ahyp:hlinkClr val="tx"/>
                    </a:ext>
                  </a:extLst>
                </a:hlinkClick>
              </a:rPr>
              <a:t>https://www.youtube.com/watch?v=vCJDwcFwHPE</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4">
                  <a:extLst>
                    <a:ext uri="{A12FA001-AC4F-418D-AE19-62706E023703}">
                      <ahyp:hlinkClr val="tx"/>
                    </a:ext>
                  </a:extLst>
                </a:hlinkClick>
              </a:rPr>
              <a:t>https://cursos.virtual.uniandes.edu.co/csof5302/configuracion-de-la-conexion-a-una-base-de-datos-en-netbeans/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5">
                  <a:extLst>
                    <a:ext uri="{A12FA001-AC4F-418D-AE19-62706E023703}">
                      <ahyp:hlinkClr val="tx"/>
                    </a:ext>
                  </a:extLst>
                </a:hlinkClick>
              </a:rPr>
              <a:t>https://lineadecodigo.com/java/crear-una-base-de-datos-en-java/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6">
                  <a:extLst>
                    <a:ext uri="{A12FA001-AC4F-418D-AE19-62706E023703}">
                      <ahyp:hlinkClr val="tx"/>
                    </a:ext>
                  </a:extLst>
                </a:hlinkClick>
              </a:rPr>
              <a:t>https://www.youtube.com/watch?v=mIOZIWFzkAc</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7">
                  <a:extLst>
                    <a:ext uri="{A12FA001-AC4F-418D-AE19-62706E023703}">
                      <ahyp:hlinkClr val="tx"/>
                    </a:ext>
                  </a:extLst>
                </a:hlinkClick>
              </a:rPr>
              <a:t>https://lineadecodigo.com/java/crear-una-base-de-datos-en-java/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8">
                  <a:extLst>
                    <a:ext uri="{A12FA001-AC4F-418D-AE19-62706E023703}">
                      <ahyp:hlinkClr val="tx"/>
                    </a:ext>
                  </a:extLst>
                </a:hlinkClick>
              </a:rPr>
              <a:t>https://www.clasesdeinformaticaweb.com/java-desde-cero/java-con-bases-de-datos/</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19">
                  <a:extLst>
                    <a:ext uri="{A12FA001-AC4F-418D-AE19-62706E023703}">
                      <ahyp:hlinkClr val="tx"/>
                    </a:ext>
                  </a:extLst>
                </a:hlinkClick>
              </a:rPr>
              <a:t>https://chuidiang.org/index.php?title=Establecer_conexi%C3%B3n_con_base_de_datos_desde_java</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20">
                  <a:extLst>
                    <a:ext uri="{A12FA001-AC4F-418D-AE19-62706E023703}">
                      <ahyp:hlinkClr val="tx"/>
                    </a:ext>
                  </a:extLst>
                </a:hlinkClick>
              </a:rPr>
              <a:t>https://snmb-desarrollo.readthedocs.io/en/develop/howtos/database-connection.html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21">
                  <a:extLst>
                    <a:ext uri="{A12FA001-AC4F-418D-AE19-62706E023703}">
                      <ahyp:hlinkClr val="tx"/>
                    </a:ext>
                  </a:extLst>
                </a:hlinkClick>
              </a:rPr>
              <a:t>https://www.oracle.com/database/technologies/appdev/jdbc.html</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100" u="sng">
                <a:solidFill>
                  <a:srgbClr val="1155CC"/>
                </a:solidFill>
                <a:hlinkClick r:id="rId22">
                  <a:extLst>
                    <a:ext uri="{A12FA001-AC4F-418D-AE19-62706E023703}">
                      <ahyp:hlinkClr val="tx"/>
                    </a:ext>
                  </a:extLst>
                </a:hlinkClick>
              </a:rPr>
              <a:t>https://codigosdeprogramacion.com/cursos/?lesson=3-crud-en-java-y-mysql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00425" y="716875"/>
            <a:ext cx="85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0" name="Google Shape;60;p14"/>
          <p:cNvSpPr txBox="1"/>
          <p:nvPr/>
        </p:nvSpPr>
        <p:spPr>
          <a:xfrm>
            <a:off x="0" y="0"/>
            <a:ext cx="9144000" cy="446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000"/>
              </a:spcBef>
              <a:spcAft>
                <a:spcPts val="0"/>
              </a:spcAft>
              <a:buClr>
                <a:schemeClr val="dk1"/>
              </a:buClr>
              <a:buSzPts val="1100"/>
              <a:buFont typeface="Arial"/>
              <a:buNone/>
            </a:pPr>
            <a:r>
              <a:rPr lang="es" sz="2200">
                <a:solidFill>
                  <a:schemeClr val="dk1"/>
                </a:solidFill>
              </a:rPr>
              <a:t>Pasos a Seguir para Programar</a:t>
            </a:r>
            <a:endParaRPr sz="22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sz="1300">
                <a:solidFill>
                  <a:schemeClr val="dk1"/>
                </a:solidFill>
              </a:rPr>
              <a:t>Estan divididos en grupos mayores para una mas facil navegacion</a:t>
            </a:r>
            <a:endParaRPr sz="13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 sz="1800">
                <a:solidFill>
                  <a:schemeClr val="dk1"/>
                </a:solidFill>
              </a:rPr>
              <a:t>Preparar la base de datos</a:t>
            </a:r>
            <a:endParaRPr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sz="1300">
                <a:solidFill>
                  <a:schemeClr val="dk1"/>
                </a:solidFill>
              </a:rPr>
              <a:t>Para poder hacer los pasos siguientes se necesita tener ya antes una base de datos de la cual tengamos un usuario, con su respectiva contraseña, dirección URL, y el nombre de la base, y el numero de puerto si es que no se esta usando el predefinido.</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Esta al ser ya la primera vez necesitara diversas cosas.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1- Necesitamos el </a:t>
            </a:r>
            <a:r>
              <a:rPr lang="es" sz="1300" u="sng">
                <a:solidFill>
                  <a:srgbClr val="1155CC"/>
                </a:solidFill>
                <a:hlinkClick r:id="rId3">
                  <a:extLst>
                    <a:ext uri="{A12FA001-AC4F-418D-AE19-62706E023703}">
                      <ahyp:hlinkClr val="tx"/>
                    </a:ext>
                  </a:extLst>
                </a:hlinkClick>
              </a:rPr>
              <a:t>XAMPP</a:t>
            </a:r>
            <a:r>
              <a:rPr lang="es" sz="1300">
                <a:solidFill>
                  <a:schemeClr val="dk1"/>
                </a:solidFill>
              </a:rPr>
              <a:t> instalado y con el servidor de MySQL abierto</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2- Debemos abrir el MySQL con la terminal o la consola de comando, abriendo la terminal en caso de linux yendo a la opción de los puntitos o en caso de Windows escribiendo cmd en la barra buscadora, para eso se debe seguir esta ruta  C:\xampp\mysql\bin    que en cualquier caso sería la ruta de instalacion del XAMPP, ahora se debe de usar la linea anterior pero antes con un    cd   escrito en la terminal o consola, y darle enter, despues escribiendo   mysql -u root -h localhost -p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423150" y="186500"/>
            <a:ext cx="83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6" name="Google Shape;66;p15"/>
          <p:cNvPicPr preferRelativeResize="0"/>
          <p:nvPr/>
        </p:nvPicPr>
        <p:blipFill>
          <a:blip r:embed="rId3">
            <a:alphaModFix/>
          </a:blip>
          <a:stretch>
            <a:fillRect/>
          </a:stretch>
        </p:blipFill>
        <p:spPr>
          <a:xfrm>
            <a:off x="152400" y="739100"/>
            <a:ext cx="6664050" cy="715425"/>
          </a:xfrm>
          <a:prstGeom prst="rect">
            <a:avLst/>
          </a:prstGeom>
          <a:noFill/>
          <a:ln>
            <a:noFill/>
          </a:ln>
        </p:spPr>
      </p:pic>
      <p:sp>
        <p:nvSpPr>
          <p:cNvPr id="67" name="Google Shape;67;p15"/>
          <p:cNvSpPr txBox="1"/>
          <p:nvPr/>
        </p:nvSpPr>
        <p:spPr>
          <a:xfrm>
            <a:off x="25" y="2012225"/>
            <a:ext cx="9144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s"/>
              <a:t>Explicando, la línea de mysql que abre el programa mysql que estaba en esta carpeta, mientras que el “-u” es para indicarle que lo siguiente es con el usuario con el que vamos a entrar en la base, en este caso siendo root debido a que recién se lanzó el servidor y XAMMP usa esto a la hora de hacerlo, pero de otra forma basta con poner tu nombre de usuario, la “-h” indica el nombre del host o la dirección IP en donde esta el servidor que te quieres conectar, en mi caso al haberlo levantado yo en la máquina actual basta con escribir “localhost” o “127.0.0.1” que es en IP donde estaria de ser local, la “-p” es para referirse a la contraseña del servidor al que te vas a conectar. Con eso se deberia de abrir el servidor para el uso en la terminal o consola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19900" y="732250"/>
            <a:ext cx="5451725" cy="281475"/>
          </a:xfrm>
          <a:prstGeom prst="rect">
            <a:avLst/>
          </a:prstGeom>
          <a:noFill/>
          <a:ln>
            <a:noFill/>
          </a:ln>
        </p:spPr>
      </p:pic>
      <p:pic>
        <p:nvPicPr>
          <p:cNvPr id="73" name="Google Shape;73;p16"/>
          <p:cNvPicPr preferRelativeResize="0"/>
          <p:nvPr/>
        </p:nvPicPr>
        <p:blipFill>
          <a:blip r:embed="rId4">
            <a:alphaModFix/>
          </a:blip>
          <a:stretch>
            <a:fillRect/>
          </a:stretch>
        </p:blipFill>
        <p:spPr>
          <a:xfrm>
            <a:off x="3927825" y="1569825"/>
            <a:ext cx="3178942" cy="2099525"/>
          </a:xfrm>
          <a:prstGeom prst="rect">
            <a:avLst/>
          </a:prstGeom>
          <a:noFill/>
          <a:ln>
            <a:noFill/>
          </a:ln>
        </p:spPr>
      </p:pic>
      <p:pic>
        <p:nvPicPr>
          <p:cNvPr id="74" name="Google Shape;74;p16"/>
          <p:cNvPicPr preferRelativeResize="0"/>
          <p:nvPr/>
        </p:nvPicPr>
        <p:blipFill>
          <a:blip r:embed="rId5">
            <a:alphaModFix/>
          </a:blip>
          <a:stretch>
            <a:fillRect/>
          </a:stretch>
        </p:blipFill>
        <p:spPr>
          <a:xfrm>
            <a:off x="382575" y="4257950"/>
            <a:ext cx="4110900" cy="753900"/>
          </a:xfrm>
          <a:prstGeom prst="rect">
            <a:avLst/>
          </a:prstGeom>
          <a:noFill/>
          <a:ln>
            <a:noFill/>
          </a:ln>
        </p:spPr>
      </p:pic>
      <p:sp>
        <p:nvSpPr>
          <p:cNvPr id="75" name="Google Shape;75;p16"/>
          <p:cNvSpPr txBox="1"/>
          <p:nvPr/>
        </p:nvSpPr>
        <p:spPr>
          <a:xfrm>
            <a:off x="0" y="0"/>
            <a:ext cx="85851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500">
                <a:solidFill>
                  <a:schemeClr val="dk1"/>
                </a:solidFill>
              </a:rPr>
              <a:t>3- Prepara la base de datos, ahora deberíamos crear una base de datos si es que no tenemos una, esto se hace con el comando “create database ‘nombreDeLaBase’”.</a:t>
            </a:r>
            <a:endParaRPr sz="1800"/>
          </a:p>
        </p:txBody>
      </p:sp>
      <p:sp>
        <p:nvSpPr>
          <p:cNvPr id="76" name="Google Shape;76;p16"/>
          <p:cNvSpPr txBox="1"/>
          <p:nvPr/>
        </p:nvSpPr>
        <p:spPr>
          <a:xfrm>
            <a:off x="0" y="1132000"/>
            <a:ext cx="9144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rPr>
              <a:t>Se recomienda que </a:t>
            </a:r>
            <a:r>
              <a:rPr lang="es">
                <a:solidFill>
                  <a:schemeClr val="dk1"/>
                </a:solidFill>
              </a:rPr>
              <a:t>después</a:t>
            </a:r>
            <a:r>
              <a:rPr lang="es">
                <a:solidFill>
                  <a:schemeClr val="dk1"/>
                </a:solidFill>
              </a:rPr>
              <a:t> de cada paso se compruebe que todo fue hecho correctamente, para comprobarlo se puede usar el comando “show databases”.</a:t>
            </a:r>
            <a:endParaRPr sz="1700"/>
          </a:p>
        </p:txBody>
      </p:sp>
      <p:sp>
        <p:nvSpPr>
          <p:cNvPr id="77" name="Google Shape;77;p16"/>
          <p:cNvSpPr txBox="1"/>
          <p:nvPr/>
        </p:nvSpPr>
        <p:spPr>
          <a:xfrm>
            <a:off x="0" y="3669350"/>
            <a:ext cx="9144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500">
                <a:solidFill>
                  <a:schemeClr val="dk1"/>
                </a:solidFill>
              </a:rPr>
              <a:t>Ahora hay que entrar en la base de datos usando el comando “use ‘nombreDeLaBase’”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232250" y="373800"/>
            <a:ext cx="8516100" cy="439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Ahora se tiene que crear la tabla con la que estaremos usando con este comando</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create table Civiles (CI int not null primary key, nombres nvarchar(20), apellidos nvarchar(20));</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Esto siendo con objetivo demostrativo, siendo de esta una tabla con nombre Civiles, que tiene 3 campos, uno siendo “CI”, de tipo int (un tipo de data numérico entero) y que representa la identidad de la persona, por lo que es única y por tanto será usada como la clave primaria por lo que no se podrá repetir y servirá para identificar a la persona dentro de la base asi como no podra ser nula, luego el “nombres” que es otra forma de conocer a la persona, pero como este se puede repetir entre varias personas no sera usado como la clave primaria y el “(20)” indica que esta limitada a 20 nvarchar, que son los tipo char o string, y lo mismo ocurre con “apellidos”.</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Ahora se puede seguir desde java.</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0" y="0"/>
            <a:ext cx="9144000" cy="5380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lang="es" sz="2100">
                <a:solidFill>
                  <a:schemeClr val="dk1"/>
                </a:solidFill>
              </a:rPr>
              <a:t>Librería o Jar</a:t>
            </a:r>
            <a:endParaRPr sz="21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sz="1600">
                <a:solidFill>
                  <a:schemeClr val="dk1"/>
                </a:solidFill>
              </a:rPr>
              <a:t>Dependiendo de si quieres usarlo como una librería o como un Jar. Los pasos cambian ligeramente pero se entiende.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1- Extraer el ConnectorJ</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2- En Netbeans ir a Projecto, Librerías, Nueva Librería.</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3- Eliges el nombre que le quieras dar a la librería y el tipo, en este caso usaremos La librería de clase.</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4- Seleccione añadir Jar/Carpeta ve a la carpeta en la que extrajiste el ConnectorJ, y seleccionalo para luego darle a añadir JAR/Folder.</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600">
                <a:solidFill>
                  <a:schemeClr val="dk1"/>
                </a:solidFill>
              </a:rPr>
              <a:t>Paralelamente o independientemente si estas usando una </a:t>
            </a:r>
            <a:r>
              <a:rPr lang="es" sz="1600">
                <a:solidFill>
                  <a:schemeClr val="dk1"/>
                </a:solidFill>
              </a:rPr>
              <a:t>versión</a:t>
            </a:r>
            <a:r>
              <a:rPr lang="es" sz="1600">
                <a:solidFill>
                  <a:schemeClr val="dk1"/>
                </a:solidFill>
              </a:rPr>
              <a:t> de Maven puede agregar una dependencia nueva y buscar por las que sean de mysql y java, se recomienda que </a:t>
            </a:r>
            <a:r>
              <a:rPr lang="es" sz="1600">
                <a:solidFill>
                  <a:schemeClr val="dk1"/>
                </a:solidFill>
              </a:rPr>
              <a:t>descargues</a:t>
            </a:r>
            <a:r>
              <a:rPr lang="es" sz="1600">
                <a:solidFill>
                  <a:schemeClr val="dk1"/>
                </a:solidFill>
              </a:rPr>
              <a:t> la ultima version</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0" y="-87600"/>
            <a:ext cx="9144000" cy="531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Clr>
                <a:schemeClr val="dk1"/>
              </a:buClr>
              <a:buSzPts val="1100"/>
              <a:buFont typeface="Arial"/>
              <a:buNone/>
            </a:pPr>
            <a:r>
              <a:rPr lang="es" sz="1800">
                <a:solidFill>
                  <a:schemeClr val="dk1"/>
                </a:solidFill>
              </a:rPr>
              <a:t>Netbeans</a:t>
            </a:r>
            <a:endParaRPr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sz="1300">
                <a:solidFill>
                  <a:schemeClr val="dk1"/>
                </a:solidFill>
              </a:rPr>
              <a:t>Esta </a:t>
            </a:r>
            <a:r>
              <a:rPr lang="es" sz="1300">
                <a:solidFill>
                  <a:schemeClr val="dk1"/>
                </a:solidFill>
              </a:rPr>
              <a:t>sección</a:t>
            </a:r>
            <a:r>
              <a:rPr lang="es" sz="1300">
                <a:solidFill>
                  <a:schemeClr val="dk1"/>
                </a:solidFill>
              </a:rPr>
              <a:t> es para lo que es necesario en la configuración de Netbeans</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1- Creamos un nuevo proyecto en Netbeans, con un nombre a cualquier elección.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2- En la </a:t>
            </a:r>
            <a:r>
              <a:rPr lang="es" sz="1300">
                <a:solidFill>
                  <a:schemeClr val="dk1"/>
                </a:solidFill>
              </a:rPr>
              <a:t>sección</a:t>
            </a:r>
            <a:r>
              <a:rPr lang="es" sz="1300">
                <a:solidFill>
                  <a:schemeClr val="dk1"/>
                </a:solidFill>
              </a:rPr>
              <a:t> de proyectos se hará click derecho y seleccionar añadir Librería, y seleccionamos la que creamos con el JAR del ConnectorJ</a:t>
            </a:r>
            <a:endParaRPr sz="13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s" sz="1800">
                <a:solidFill>
                  <a:schemeClr val="dk1"/>
                </a:solidFill>
              </a:rPr>
              <a:t>Codificación</a:t>
            </a:r>
            <a:endParaRPr sz="18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s" sz="1300">
                <a:solidFill>
                  <a:schemeClr val="dk1"/>
                </a:solidFill>
              </a:rPr>
              <a:t>Buscamos ahora el codificar todo y usarlo en el, debemos hacer una clase para la </a:t>
            </a:r>
            <a:r>
              <a:rPr lang="es" sz="1300">
                <a:solidFill>
                  <a:schemeClr val="dk1"/>
                </a:solidFill>
              </a:rPr>
              <a:t>conexión</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1- Importar el java.sqlConnection y el java.sql.DriveManager</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2- Establecer la url string como </a:t>
            </a:r>
            <a:r>
              <a:rPr lang="es" sz="1300">
                <a:solidFill>
                  <a:schemeClr val="dk1"/>
                </a:solidFill>
              </a:rPr>
              <a:t>estática</a:t>
            </a:r>
            <a:r>
              <a:rPr lang="es" sz="1300">
                <a:solidFill>
                  <a:schemeClr val="dk1"/>
                </a:solidFill>
              </a:rPr>
              <a:t>    public static final String URL = "url", aca se </a:t>
            </a:r>
            <a:r>
              <a:rPr lang="es" sz="1300">
                <a:solidFill>
                  <a:schemeClr val="dk1"/>
                </a:solidFill>
              </a:rPr>
              <a:t>introduciría</a:t>
            </a:r>
            <a:r>
              <a:rPr lang="es" sz="1300">
                <a:solidFill>
                  <a:schemeClr val="dk1"/>
                </a:solidFill>
              </a:rPr>
              <a:t> la cadenas de url que preparamos en la base, puerto de la base y el nombre de la misma</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3- Ingresar un usuario y contraseña para el mismo  public static final String USER = “root”;       y    public static final String CLAVE “root”</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1300">
                <a:solidFill>
                  <a:schemeClr val="dk1"/>
                </a:solidFill>
              </a:rPr>
              <a:t>4- Debemos ahora cargar el driver, para eso se recomienda que sea en una clase aparte y en un método que sea para esto como getConexion() , </a:t>
            </a:r>
            <a:r>
              <a:rPr lang="es" sz="1300">
                <a:solidFill>
                  <a:schemeClr val="dk1"/>
                </a:solidFill>
              </a:rPr>
              <a:t>tendría</a:t>
            </a:r>
            <a:r>
              <a:rPr lang="es" sz="1300">
                <a:solidFill>
                  <a:schemeClr val="dk1"/>
                </a:solidFill>
              </a:rPr>
              <a:t> un resultado similar a este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8775" y="104025"/>
            <a:ext cx="9045900" cy="510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String cadena = "jdbc:mysql://" + URL + ":" + PUERTO + "/" + BASE;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public Connection conectandose()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try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Con es lo siguiente inicializamos dinámicamente un objeto de la clase de dentro</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Class.forName("com.mysql.cj.jdbc.Driver");</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//con esto cargamos el driver</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con = DriverManager.getConnection(cadena, USER, CLAVE);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Statement stmt = con.createStatement();</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Con la declaración siguiente le decimos que cree una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base de datos con el nombre Civil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stmt.execute("create database Civil");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Para tener una retroalimentación de que salio bien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JOptionPane.showMessageDialog(null,"Base de datos creada correctamente");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catch (Exception 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JOptionPane.showMessageDialog(null,"Error en la conexión a la base de datos" + e.toString());</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finally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try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Cerramos posibles conexiones abiertas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if (con != null)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con.close();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catch (Exception e)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System.out.println("Error cerrando conexiones: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 e.toString());</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return con;</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sz="900">
                <a:solidFill>
                  <a:schemeClr val="dk1"/>
                </a:solidFill>
              </a:rPr>
              <a:t>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0" y="0"/>
            <a:ext cx="91440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dk1"/>
                </a:solidFill>
              </a:rPr>
              <a:t>5- Ahora tenemos que abrira la conexión peculiar de MySql usando esto, siendo el metodo que hicimos en la clase Conection.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s">
                <a:solidFill>
                  <a:schemeClr val="dk1"/>
                </a:solidFill>
              </a:rPr>
              <a:t>Conection conect = new Conection();</a:t>
            </a:r>
            <a:endParaRPr>
              <a:solidFill>
                <a:schemeClr val="dk1"/>
              </a:solidFill>
            </a:endParaRPr>
          </a:p>
          <a:p>
            <a:pPr indent="0" lvl="0" marL="0" rtl="0" algn="l">
              <a:lnSpc>
                <a:spcPct val="115000"/>
              </a:lnSpc>
              <a:spcBef>
                <a:spcPts val="0"/>
              </a:spcBef>
              <a:spcAft>
                <a:spcPts val="0"/>
              </a:spcAft>
              <a:buNone/>
            </a:pPr>
            <a:r>
              <a:rPr lang="es">
                <a:solidFill>
                  <a:schemeClr val="dk1"/>
                </a:solidFill>
              </a:rPr>
              <a:t>conect.conectandose()</a:t>
            </a:r>
            <a:endParaRPr sz="1700"/>
          </a:p>
        </p:txBody>
      </p:sp>
      <p:sp>
        <p:nvSpPr>
          <p:cNvPr id="103" name="Google Shape;103;p21"/>
          <p:cNvSpPr txBox="1"/>
          <p:nvPr/>
        </p:nvSpPr>
        <p:spPr>
          <a:xfrm>
            <a:off x="28400" y="1606725"/>
            <a:ext cx="91155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
                <a:solidFill>
                  <a:schemeClr val="dk1"/>
                </a:solidFill>
              </a:rPr>
              <a:t>6- crear la clase Civil y valores iniciales.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s">
                <a:solidFill>
                  <a:schemeClr val="dk1"/>
                </a:solidFill>
              </a:rPr>
              <a:t>En esto decidí usar 3 variables siendo las misma que en la creación de la base, la CI que será un número (int) único que identificará a cada persona, el campo de String de nombre, con los nombres de la persona, y el campo de tipo String de apellido, con los apellidos de la persona, junto con sus getter y setter.</a:t>
            </a:r>
            <a:endParaRPr sz="1700"/>
          </a:p>
        </p:txBody>
      </p:sp>
      <p:pic>
        <p:nvPicPr>
          <p:cNvPr id="104" name="Google Shape;104;p21"/>
          <p:cNvPicPr preferRelativeResize="0"/>
          <p:nvPr/>
        </p:nvPicPr>
        <p:blipFill>
          <a:blip r:embed="rId3">
            <a:alphaModFix/>
          </a:blip>
          <a:stretch>
            <a:fillRect/>
          </a:stretch>
        </p:blipFill>
        <p:spPr>
          <a:xfrm>
            <a:off x="132775" y="2965650"/>
            <a:ext cx="5519220" cy="139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