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8" r:id="rId5"/>
    <p:sldId id="259" r:id="rId6"/>
    <p:sldId id="269" r:id="rId7"/>
    <p:sldId id="260" r:id="rId8"/>
    <p:sldId id="266" r:id="rId9"/>
    <p:sldId id="267" r:id="rId10"/>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p:restoredLeft sz="34574" autoAdjust="0"/>
    <p:restoredTop sz="86430" autoAdjust="0"/>
  </p:normalViewPr>
  <p:slideViewPr>
    <p:cSldViewPr>
      <p:cViewPr>
        <p:scale>
          <a:sx n="112" d="100"/>
          <a:sy n="112" d="100"/>
        </p:scale>
        <p:origin x="-1288" y="-8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00507C"/>
          </a:solidFill>
        </p:spPr>
        <p:txBody>
          <a:bodyPr wrap="square" lIns="0" tIns="0" rIns="0" bIns="0" rtlCol="0"/>
          <a:lstStyle/>
          <a:p>
            <a:endParaRPr/>
          </a:p>
        </p:txBody>
      </p:sp>
      <p:sp>
        <p:nvSpPr>
          <p:cNvPr id="17" name="bg object 17"/>
          <p:cNvSpPr/>
          <p:nvPr/>
        </p:nvSpPr>
        <p:spPr>
          <a:xfrm>
            <a:off x="1524796" y="672603"/>
            <a:ext cx="1082040" cy="1125220"/>
          </a:xfrm>
          <a:custGeom>
            <a:avLst/>
            <a:gdLst/>
            <a:ahLst/>
            <a:cxnLst/>
            <a:rect l="l" t="t" r="r" b="b"/>
            <a:pathLst>
              <a:path w="1082039" h="1125220">
                <a:moveTo>
                  <a:pt x="0" y="1124947"/>
                </a:moveTo>
                <a:lnTo>
                  <a:pt x="0" y="0"/>
                </a:lnTo>
                <a:lnTo>
                  <a:pt x="1081622" y="0"/>
                </a:lnTo>
              </a:path>
            </a:pathLst>
          </a:custGeom>
          <a:ln w="28574">
            <a:solidFill>
              <a:srgbClr val="8AC349"/>
            </a:solidFill>
          </a:ln>
        </p:spPr>
        <p:txBody>
          <a:bodyPr wrap="square" lIns="0" tIns="0" rIns="0" bIns="0" rtlCol="0"/>
          <a:lstStyle/>
          <a:p>
            <a:endParaRPr/>
          </a:p>
        </p:txBody>
      </p:sp>
      <p:sp>
        <p:nvSpPr>
          <p:cNvPr id="18" name="bg object 18"/>
          <p:cNvSpPr/>
          <p:nvPr/>
        </p:nvSpPr>
        <p:spPr>
          <a:xfrm>
            <a:off x="6537536" y="3342918"/>
            <a:ext cx="1082040" cy="1125220"/>
          </a:xfrm>
          <a:custGeom>
            <a:avLst/>
            <a:gdLst/>
            <a:ahLst/>
            <a:cxnLst/>
            <a:rect l="l" t="t" r="r" b="b"/>
            <a:pathLst>
              <a:path w="1082040" h="1125220">
                <a:moveTo>
                  <a:pt x="1081622" y="0"/>
                </a:moveTo>
                <a:lnTo>
                  <a:pt x="1081622" y="1124947"/>
                </a:lnTo>
                <a:lnTo>
                  <a:pt x="0" y="1124947"/>
                </a:lnTo>
              </a:path>
            </a:pathLst>
          </a:custGeom>
          <a:ln w="28574">
            <a:solidFill>
              <a:srgbClr val="8AC349"/>
            </a:solidFill>
          </a:ln>
        </p:spPr>
        <p:txBody>
          <a:bodyPr wrap="square" lIns="0" tIns="0" rIns="0" bIns="0" rtlCol="0"/>
          <a:lstStyle/>
          <a:p>
            <a:endParaRPr/>
          </a:p>
        </p:txBody>
      </p:sp>
      <p:sp>
        <p:nvSpPr>
          <p:cNvPr id="19" name="bg object 19"/>
          <p:cNvSpPr/>
          <p:nvPr/>
        </p:nvSpPr>
        <p:spPr>
          <a:xfrm>
            <a:off x="4359591" y="2817469"/>
            <a:ext cx="424815" cy="0"/>
          </a:xfrm>
          <a:custGeom>
            <a:avLst/>
            <a:gdLst/>
            <a:ahLst/>
            <a:cxnLst/>
            <a:rect l="l" t="t" r="r" b="b"/>
            <a:pathLst>
              <a:path w="424814">
                <a:moveTo>
                  <a:pt x="0" y="0"/>
                </a:moveTo>
                <a:lnTo>
                  <a:pt x="424799" y="0"/>
                </a:lnTo>
              </a:path>
            </a:pathLst>
          </a:custGeom>
          <a:ln w="38099">
            <a:solidFill>
              <a:srgbClr val="029AE4"/>
            </a:solidFill>
          </a:ln>
        </p:spPr>
        <p:txBody>
          <a:bodyPr wrap="square" lIns="0" tIns="0" rIns="0" bIns="0" rtlCol="0"/>
          <a:lstStyle/>
          <a:p>
            <a:endParaRPr/>
          </a:p>
        </p:txBody>
      </p:sp>
      <p:sp>
        <p:nvSpPr>
          <p:cNvPr id="2" name="Holder 2"/>
          <p:cNvSpPr>
            <a:spLocks noGrp="1"/>
          </p:cNvSpPr>
          <p:nvPr>
            <p:ph type="ctrTitle"/>
          </p:nvPr>
        </p:nvSpPr>
        <p:spPr>
          <a:xfrm>
            <a:off x="2098418" y="1016663"/>
            <a:ext cx="4947162" cy="153797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92077" y="3110274"/>
            <a:ext cx="5959845" cy="753110"/>
          </a:xfrm>
          <a:prstGeom prst="rect">
            <a:avLst/>
          </a:prstGeom>
        </p:spPr>
        <p:txBody>
          <a:bodyPr wrap="square" lIns="0" tIns="0" rIns="0" bIns="0">
            <a:spAutoFit/>
          </a:bodyPr>
          <a:lstStyle>
            <a:lvl1pPr>
              <a:defRPr sz="2400" b="0" i="0">
                <a:solidFill>
                  <a:srgbClr val="8AC349"/>
                </a:solidFill>
                <a:latin typeface="Roboto Thin"/>
                <a:cs typeface="Roboto Thi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Roboto Thin"/>
                <a:cs typeface="Roboto Thi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00507C"/>
          </a:solidFill>
        </p:spPr>
        <p:txBody>
          <a:bodyPr wrap="square" lIns="0" tIns="0" rIns="0" bIns="0" rtlCol="0"/>
          <a:lstStyle/>
          <a:p>
            <a:endParaRPr/>
          </a:p>
        </p:txBody>
      </p:sp>
      <p:sp>
        <p:nvSpPr>
          <p:cNvPr id="17" name="bg object 17"/>
          <p:cNvSpPr/>
          <p:nvPr/>
        </p:nvSpPr>
        <p:spPr>
          <a:xfrm>
            <a:off x="492561" y="1260279"/>
            <a:ext cx="424815" cy="0"/>
          </a:xfrm>
          <a:custGeom>
            <a:avLst/>
            <a:gdLst/>
            <a:ahLst/>
            <a:cxnLst/>
            <a:rect l="l" t="t" r="r" b="b"/>
            <a:pathLst>
              <a:path w="424815">
                <a:moveTo>
                  <a:pt x="0" y="0"/>
                </a:moveTo>
                <a:lnTo>
                  <a:pt x="424799" y="0"/>
                </a:lnTo>
              </a:path>
            </a:pathLst>
          </a:custGeom>
          <a:ln w="38099">
            <a:solidFill>
              <a:srgbClr val="029AE4"/>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bg1"/>
                </a:solidFill>
                <a:latin typeface="Roboto Thin"/>
                <a:cs typeface="Roboto Thi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829219" y="1521444"/>
            <a:ext cx="3790950" cy="2654300"/>
          </a:xfrm>
          <a:prstGeom prst="rect">
            <a:avLst/>
          </a:prstGeom>
        </p:spPr>
        <p:txBody>
          <a:bodyPr wrap="square" lIns="0" tIns="0" rIns="0" bIns="0">
            <a:spAutoFit/>
          </a:bodyPr>
          <a:lstStyle>
            <a:lvl1pPr>
              <a:defRPr sz="1400" b="1" i="0">
                <a:solidFill>
                  <a:schemeClr val="bg1"/>
                </a:solidFill>
                <a:latin typeface="Roboto"/>
                <a:cs typeface="Roboto"/>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Roboto Thin"/>
                <a:cs typeface="Roboto Thi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00507C"/>
          </a:solidFill>
        </p:spPr>
        <p:txBody>
          <a:bodyPr wrap="square" lIns="0" tIns="0" rIns="0" bIns="0" rtlCol="0"/>
          <a:lstStyle/>
          <a:p>
            <a:endParaRPr/>
          </a:p>
        </p:txBody>
      </p:sp>
      <p:sp>
        <p:nvSpPr>
          <p:cNvPr id="2" name="Holder 2"/>
          <p:cNvSpPr>
            <a:spLocks noGrp="1"/>
          </p:cNvSpPr>
          <p:nvPr>
            <p:ph type="title"/>
          </p:nvPr>
        </p:nvSpPr>
        <p:spPr>
          <a:xfrm>
            <a:off x="460923" y="573258"/>
            <a:ext cx="8222152" cy="482600"/>
          </a:xfrm>
          <a:prstGeom prst="rect">
            <a:avLst/>
          </a:prstGeom>
        </p:spPr>
        <p:txBody>
          <a:bodyPr wrap="square" lIns="0" tIns="0" rIns="0" bIns="0">
            <a:spAutoFit/>
          </a:bodyPr>
          <a:lstStyle>
            <a:lvl1pPr>
              <a:defRPr sz="3000" b="0" i="0">
                <a:solidFill>
                  <a:schemeClr val="bg1"/>
                </a:solidFill>
                <a:latin typeface="Roboto Thin"/>
                <a:cs typeface="Roboto Thin"/>
              </a:defRPr>
            </a:lvl1pPr>
          </a:lstStyle>
          <a:p>
            <a:endParaRPr/>
          </a:p>
        </p:txBody>
      </p:sp>
      <p:sp>
        <p:nvSpPr>
          <p:cNvPr id="3" name="Holder 3"/>
          <p:cNvSpPr>
            <a:spLocks noGrp="1"/>
          </p:cNvSpPr>
          <p:nvPr>
            <p:ph type="body" idx="1"/>
          </p:nvPr>
        </p:nvSpPr>
        <p:spPr>
          <a:xfrm>
            <a:off x="4690328" y="1485059"/>
            <a:ext cx="4191000" cy="25450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8418" y="1016663"/>
            <a:ext cx="4940300" cy="999397"/>
          </a:xfrm>
          <a:prstGeom prst="rect">
            <a:avLst/>
          </a:prstGeom>
        </p:spPr>
        <p:txBody>
          <a:bodyPr vert="horz" wrap="square" lIns="0" tIns="10795" rIns="0" bIns="0" rtlCol="0">
            <a:spAutoFit/>
          </a:bodyPr>
          <a:lstStyle/>
          <a:p>
            <a:pPr marL="12065" marR="5080" algn="ctr">
              <a:lnSpc>
                <a:spcPct val="100400"/>
              </a:lnSpc>
              <a:spcBef>
                <a:spcPts val="85"/>
              </a:spcBef>
              <a:tabLst>
                <a:tab pos="1948814" algn="l"/>
              </a:tabLst>
            </a:pPr>
            <a:r>
              <a:rPr lang="en-US" sz="3200" b="1" dirty="0">
                <a:solidFill>
                  <a:srgbClr val="FFFFFF"/>
                </a:solidFill>
              </a:rPr>
              <a:t>Predicting Inpatient Length of Stay in </a:t>
            </a:r>
            <a:r>
              <a:rPr lang="en-US" sz="3200" b="1" dirty="0" smtClean="0">
                <a:solidFill>
                  <a:srgbClr val="FFFFFF"/>
                </a:solidFill>
              </a:rPr>
              <a:t>Hospitals</a:t>
            </a:r>
            <a:endParaRPr lang="en-US" sz="3200" dirty="0">
              <a:solidFill>
                <a:srgbClr val="FFFFFF"/>
              </a:solidFill>
            </a:endParaRPr>
          </a:p>
        </p:txBody>
      </p:sp>
      <p:sp>
        <p:nvSpPr>
          <p:cNvPr id="3" name="object 3"/>
          <p:cNvSpPr txBox="1">
            <a:spLocks noGrp="1"/>
          </p:cNvSpPr>
          <p:nvPr>
            <p:ph type="subTitle" idx="4"/>
          </p:nvPr>
        </p:nvSpPr>
        <p:spPr>
          <a:xfrm>
            <a:off x="1600200" y="3028950"/>
            <a:ext cx="5959845" cy="1259318"/>
          </a:xfrm>
          <a:prstGeom prst="rect">
            <a:avLst/>
          </a:prstGeom>
        </p:spPr>
        <p:txBody>
          <a:bodyPr vert="horz" wrap="square" lIns="0" tIns="27939" rIns="0" bIns="0" rtlCol="0">
            <a:spAutoFit/>
          </a:bodyPr>
          <a:lstStyle/>
          <a:p>
            <a:pPr algn="ctr"/>
            <a:r>
              <a:rPr lang="en-US" sz="1600" dirty="0"/>
              <a:t>Lidiia </a:t>
            </a:r>
            <a:r>
              <a:rPr lang="en-US" sz="1600" dirty="0" err="1" smtClean="0"/>
              <a:t>Tronina</a:t>
            </a:r>
            <a:endParaRPr lang="en-US" sz="1600" dirty="0" smtClean="0"/>
          </a:p>
          <a:p>
            <a:pPr algn="ctr"/>
            <a:endParaRPr lang="en-US" sz="1600" dirty="0" smtClean="0"/>
          </a:p>
          <a:p>
            <a:pPr algn="ctr"/>
            <a:r>
              <a:rPr lang="en-US" sz="1600" dirty="0" smtClean="0"/>
              <a:t>City </a:t>
            </a:r>
            <a:r>
              <a:rPr lang="en-US" sz="1600" dirty="0"/>
              <a:t>University of New York </a:t>
            </a:r>
            <a:r>
              <a:rPr lang="en-US" sz="1600" dirty="0" smtClean="0"/>
              <a:t>School </a:t>
            </a:r>
            <a:r>
              <a:rPr lang="en-US" sz="1600" dirty="0"/>
              <a:t>of Professional Studies</a:t>
            </a:r>
          </a:p>
          <a:p>
            <a:pPr algn="ctr"/>
            <a:r>
              <a:rPr lang="en-US" sz="1600" dirty="0"/>
              <a:t>DATA 698 - Capstone</a:t>
            </a:r>
          </a:p>
          <a:p>
            <a:pPr algn="ctr"/>
            <a:r>
              <a:rPr lang="en-US" sz="1600" dirty="0" smtClean="0"/>
              <a:t>December 9, </a:t>
            </a:r>
            <a:r>
              <a:rPr lang="en-US" sz="1600" dirty="0"/>
              <a:t>2022</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923" y="1521444"/>
            <a:ext cx="3778250" cy="2736488"/>
          </a:xfrm>
          <a:prstGeom prst="rect">
            <a:avLst/>
          </a:prstGeom>
        </p:spPr>
        <p:txBody>
          <a:bodyPr vert="horz" wrap="square" lIns="0" tIns="46990" rIns="0" bIns="0" rtlCol="0">
            <a:spAutoFit/>
          </a:bodyPr>
          <a:lstStyle/>
          <a:p>
            <a:pPr marL="12700">
              <a:lnSpc>
                <a:spcPct val="100000"/>
              </a:lnSpc>
              <a:spcBef>
                <a:spcPts val="370"/>
              </a:spcBef>
            </a:pPr>
            <a:r>
              <a:rPr lang="en-US" sz="1400" dirty="0">
                <a:solidFill>
                  <a:srgbClr val="FFFFFF"/>
                </a:solidFill>
                <a:latin typeface="Roboto"/>
                <a:cs typeface="Roboto"/>
              </a:rPr>
              <a:t>Hospital stays in the U.S. cost insurance companies at least $377.5 billion per </a:t>
            </a:r>
            <a:r>
              <a:rPr lang="en-US" sz="1400" dirty="0" smtClean="0">
                <a:solidFill>
                  <a:srgbClr val="FFFFFF"/>
                </a:solidFill>
                <a:latin typeface="Roboto"/>
                <a:cs typeface="Roboto"/>
              </a:rPr>
              <a:t>year[1]</a:t>
            </a:r>
          </a:p>
          <a:p>
            <a:pPr marL="12700">
              <a:lnSpc>
                <a:spcPct val="100000"/>
              </a:lnSpc>
              <a:spcBef>
                <a:spcPts val="370"/>
              </a:spcBef>
            </a:pPr>
            <a:endParaRPr sz="1400" dirty="0">
              <a:solidFill>
                <a:srgbClr val="FFFFFF"/>
              </a:solidFill>
              <a:latin typeface="Roboto"/>
              <a:cs typeface="Roboto"/>
            </a:endParaRPr>
          </a:p>
          <a:p>
            <a:pPr marL="12700" marR="373380">
              <a:lnSpc>
                <a:spcPct val="116100"/>
              </a:lnSpc>
            </a:pPr>
            <a:r>
              <a:rPr lang="en-US" sz="1400" dirty="0" smtClean="0">
                <a:solidFill>
                  <a:srgbClr val="FFFFFF"/>
                </a:solidFill>
                <a:latin typeface="Roboto"/>
                <a:cs typeface="Roboto"/>
              </a:rPr>
              <a:t>Recent </a:t>
            </a:r>
            <a:r>
              <a:rPr lang="en-US" sz="1400" dirty="0">
                <a:solidFill>
                  <a:srgbClr val="FFFFFF"/>
                </a:solidFill>
                <a:latin typeface="Roboto"/>
                <a:cs typeface="Roboto"/>
              </a:rPr>
              <a:t>Medicare legislation standardizes payments for the procedure performed, regardless of the number of days a patient spends in the hospital </a:t>
            </a:r>
            <a:endParaRPr lang="en-US" sz="1400" dirty="0" smtClean="0">
              <a:solidFill>
                <a:srgbClr val="FFFFFF"/>
              </a:solidFill>
              <a:latin typeface="Roboto"/>
              <a:cs typeface="Roboto"/>
            </a:endParaRPr>
          </a:p>
          <a:p>
            <a:pPr marL="12700" marR="373380">
              <a:lnSpc>
                <a:spcPct val="116100"/>
              </a:lnSpc>
            </a:pPr>
            <a:endParaRPr lang="en-US" sz="1400" dirty="0">
              <a:solidFill>
                <a:srgbClr val="FFFFFF"/>
              </a:solidFill>
              <a:latin typeface="Roboto"/>
              <a:cs typeface="Roboto"/>
            </a:endParaRPr>
          </a:p>
          <a:p>
            <a:pPr marL="12700" marR="373380">
              <a:lnSpc>
                <a:spcPct val="116100"/>
              </a:lnSpc>
            </a:pPr>
            <a:r>
              <a:rPr lang="en-US" sz="1400" dirty="0">
                <a:solidFill>
                  <a:srgbClr val="FFFFFF"/>
                </a:solidFill>
                <a:latin typeface="Roboto"/>
                <a:cs typeface="Roboto"/>
              </a:rPr>
              <a:t>LOS also has a significant impact on patient </a:t>
            </a:r>
            <a:r>
              <a:rPr lang="en-US" sz="1400" dirty="0" smtClean="0">
                <a:solidFill>
                  <a:srgbClr val="FFFFFF"/>
                </a:solidFill>
                <a:latin typeface="Roboto"/>
                <a:cs typeface="Roboto"/>
              </a:rPr>
              <a:t>experience</a:t>
            </a:r>
            <a:r>
              <a:rPr lang="en-US" sz="1400" dirty="0" smtClean="0">
                <a:solidFill>
                  <a:srgbClr val="FFFFFF"/>
                </a:solidFill>
                <a:effectLst/>
                <a:latin typeface="Roboto"/>
                <a:cs typeface="Roboto"/>
              </a:rPr>
              <a:t>. </a:t>
            </a:r>
            <a:r>
              <a:rPr lang="en-US" sz="1400" dirty="0">
                <a:solidFill>
                  <a:srgbClr val="FFFFFF"/>
                </a:solidFill>
                <a:latin typeface="Roboto"/>
                <a:cs typeface="Roboto"/>
              </a:rPr>
              <a:t>Patients don’t want to stay at the hospital longer than necessary.</a:t>
            </a:r>
            <a:r>
              <a:rPr lang="en-US" sz="1400" dirty="0" smtClean="0">
                <a:solidFill>
                  <a:srgbClr val="FFFFFF"/>
                </a:solidFill>
                <a:effectLst/>
                <a:latin typeface="Roboto"/>
                <a:cs typeface="Roboto"/>
              </a:rPr>
              <a:t> </a:t>
            </a:r>
            <a:endParaRPr lang="en-US" sz="1400" dirty="0">
              <a:solidFill>
                <a:srgbClr val="FFFFFF"/>
              </a:solidFill>
              <a:latin typeface="Roboto"/>
              <a:cs typeface="Roboto"/>
            </a:endParaRPr>
          </a:p>
        </p:txBody>
      </p:sp>
      <p:sp>
        <p:nvSpPr>
          <p:cNvPr id="3" name="object 3"/>
          <p:cNvSpPr txBox="1">
            <a:spLocks noGrp="1"/>
          </p:cNvSpPr>
          <p:nvPr>
            <p:ph type="title"/>
          </p:nvPr>
        </p:nvSpPr>
        <p:spPr>
          <a:xfrm>
            <a:off x="914400" y="438150"/>
            <a:ext cx="6894195"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smtClean="0"/>
              <a:t>Introduction </a:t>
            </a:r>
            <a:endParaRPr sz="2400" spc="175" dirty="0"/>
          </a:p>
        </p:txBody>
      </p:sp>
      <p:sp>
        <p:nvSpPr>
          <p:cNvPr id="4" name="object 4"/>
          <p:cNvSpPr txBox="1">
            <a:spLocks noGrp="1"/>
          </p:cNvSpPr>
          <p:nvPr>
            <p:ph sz="half" idx="3"/>
          </p:nvPr>
        </p:nvSpPr>
        <p:spPr>
          <a:xfrm>
            <a:off x="4876800" y="1428750"/>
            <a:ext cx="3790950" cy="3047076"/>
          </a:xfrm>
          <a:prstGeom prst="rect">
            <a:avLst/>
          </a:prstGeom>
        </p:spPr>
        <p:txBody>
          <a:bodyPr vert="horz" wrap="square" lIns="0" tIns="12700" rIns="0" bIns="0" rtlCol="0">
            <a:spAutoFit/>
          </a:bodyPr>
          <a:lstStyle/>
          <a:p>
            <a:pPr marL="12700" marR="5080">
              <a:lnSpc>
                <a:spcPct val="116100"/>
              </a:lnSpc>
              <a:spcBef>
                <a:spcPts val="100"/>
              </a:spcBef>
            </a:pPr>
            <a:r>
              <a:rPr lang="en-US" b="0" dirty="0"/>
              <a:t>Longer lengths of stay also negatively impact hospitals. They increase costs and are often linked to inefficiency—indicating that processes may need to be revisited. </a:t>
            </a:r>
            <a:endParaRPr lang="en-US" b="0" dirty="0" smtClean="0"/>
          </a:p>
          <a:p>
            <a:pPr marL="12700" marR="5080">
              <a:lnSpc>
                <a:spcPct val="116100"/>
              </a:lnSpc>
              <a:spcBef>
                <a:spcPts val="100"/>
              </a:spcBef>
            </a:pPr>
            <a:endParaRPr lang="en-US" b="0" dirty="0"/>
          </a:p>
          <a:p>
            <a:pPr marL="12700" marR="5080">
              <a:lnSpc>
                <a:spcPct val="116100"/>
              </a:lnSpc>
              <a:spcBef>
                <a:spcPts val="100"/>
              </a:spcBef>
            </a:pPr>
            <a:r>
              <a:rPr lang="en-US" b="0" dirty="0"/>
              <a:t>W</a:t>
            </a:r>
            <a:r>
              <a:rPr lang="en-US" b="0" dirty="0" smtClean="0"/>
              <a:t>hen </a:t>
            </a:r>
            <a:r>
              <a:rPr lang="en-US" b="0" dirty="0"/>
              <a:t>a patient is kept in a bed longer than necessary, it may mean that the bed is not available for another patient who needs it more.</a:t>
            </a:r>
            <a:r>
              <a:rPr lang="en-US" b="0" dirty="0"/>
              <a:t> </a:t>
            </a:r>
            <a:endParaRPr lang="en-US" b="0" dirty="0" smtClean="0"/>
          </a:p>
          <a:p>
            <a:pPr marL="12700" marR="5080">
              <a:lnSpc>
                <a:spcPct val="116100"/>
              </a:lnSpc>
              <a:spcBef>
                <a:spcPts val="100"/>
              </a:spcBef>
            </a:pPr>
            <a:endParaRPr b="0" dirty="0"/>
          </a:p>
          <a:p>
            <a:pPr marL="12700" marR="15240">
              <a:lnSpc>
                <a:spcPct val="116100"/>
              </a:lnSpc>
            </a:pPr>
            <a:r>
              <a:rPr lang="en-US" b="0" dirty="0"/>
              <a:t>Increasing healthcare costs and availability of a large volume of medical data motivate the search for ways to increase the care </a:t>
            </a:r>
            <a:r>
              <a:rPr lang="en-US" b="0" dirty="0" smtClean="0"/>
              <a:t>efficiency. </a:t>
            </a:r>
            <a:endParaRPr b="0" spc="-15"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2561" y="1260279"/>
            <a:ext cx="424815" cy="0"/>
          </a:xfrm>
          <a:custGeom>
            <a:avLst/>
            <a:gdLst/>
            <a:ahLst/>
            <a:cxnLst/>
            <a:rect l="l" t="t" r="r" b="b"/>
            <a:pathLst>
              <a:path w="424815">
                <a:moveTo>
                  <a:pt x="0" y="0"/>
                </a:moveTo>
                <a:lnTo>
                  <a:pt x="424799" y="0"/>
                </a:lnTo>
              </a:path>
            </a:pathLst>
          </a:custGeom>
          <a:ln w="38099">
            <a:solidFill>
              <a:srgbClr val="029AE4"/>
            </a:solidFill>
          </a:ln>
        </p:spPr>
        <p:txBody>
          <a:bodyPr wrap="square" lIns="0" tIns="0" rIns="0" bIns="0" rtlCol="0"/>
          <a:lstStyle/>
          <a:p>
            <a:endParaRPr/>
          </a:p>
        </p:txBody>
      </p:sp>
      <p:sp>
        <p:nvSpPr>
          <p:cNvPr id="3" name="object 3"/>
          <p:cNvSpPr txBox="1"/>
          <p:nvPr/>
        </p:nvSpPr>
        <p:spPr>
          <a:xfrm>
            <a:off x="4829219" y="1521444"/>
            <a:ext cx="3838575" cy="1533471"/>
          </a:xfrm>
          <a:prstGeom prst="rect">
            <a:avLst/>
          </a:prstGeom>
        </p:spPr>
        <p:txBody>
          <a:bodyPr vert="horz" wrap="square" lIns="0" tIns="12700" rIns="0" bIns="0" rtlCol="0">
            <a:spAutoFit/>
          </a:bodyPr>
          <a:lstStyle/>
          <a:p>
            <a:pPr marL="12700" marR="5080">
              <a:lnSpc>
                <a:spcPct val="116100"/>
              </a:lnSpc>
              <a:spcBef>
                <a:spcPts val="100"/>
              </a:spcBef>
            </a:pPr>
            <a:r>
              <a:rPr lang="en-US" sz="1400" dirty="0">
                <a:solidFill>
                  <a:srgbClr val="FFFFFF"/>
                </a:solidFill>
              </a:rPr>
              <a:t>While there is a high accuracy in predicting LOS as a categorical variable, there is room for improvement for prediction as a continuous variable. </a:t>
            </a:r>
          </a:p>
          <a:p>
            <a:pPr marL="12700" marR="5080">
              <a:lnSpc>
                <a:spcPct val="116100"/>
              </a:lnSpc>
              <a:spcBef>
                <a:spcPts val="100"/>
              </a:spcBef>
            </a:pPr>
            <a:endParaRPr lang="en-US" sz="1400" spc="-5" dirty="0" smtClean="0">
              <a:solidFill>
                <a:srgbClr val="FFFFFF"/>
              </a:solidFill>
              <a:latin typeface="Roboto"/>
              <a:cs typeface="Roboto"/>
            </a:endParaRPr>
          </a:p>
          <a:p>
            <a:pPr marL="12700" marR="5080">
              <a:lnSpc>
                <a:spcPct val="116100"/>
              </a:lnSpc>
              <a:spcBef>
                <a:spcPts val="100"/>
              </a:spcBef>
            </a:pPr>
            <a:r>
              <a:rPr lang="en-US" sz="1400" spc="-5" dirty="0" smtClean="0">
                <a:solidFill>
                  <a:srgbClr val="FFFFFF"/>
                </a:solidFill>
                <a:latin typeface="Roboto"/>
                <a:cs typeface="Roboto"/>
              </a:rPr>
              <a:t>R-squared </a:t>
            </a:r>
            <a:r>
              <a:rPr sz="1400" spc="-5" dirty="0" smtClean="0">
                <a:solidFill>
                  <a:srgbClr val="FFFFFF"/>
                </a:solidFill>
                <a:latin typeface="Roboto"/>
                <a:cs typeface="Roboto"/>
              </a:rPr>
              <a:t>of </a:t>
            </a:r>
            <a:r>
              <a:rPr lang="en-US" sz="1400" spc="-5" dirty="0" smtClean="0">
                <a:solidFill>
                  <a:srgbClr val="FFFFFF"/>
                </a:solidFill>
                <a:latin typeface="Roboto"/>
                <a:cs typeface="Roboto"/>
              </a:rPr>
              <a:t>regression</a:t>
            </a:r>
            <a:r>
              <a:rPr sz="1400" spc="-5" dirty="0" smtClean="0">
                <a:solidFill>
                  <a:srgbClr val="FFFFFF"/>
                </a:solidFill>
                <a:latin typeface="Roboto"/>
                <a:cs typeface="Roboto"/>
              </a:rPr>
              <a:t> </a:t>
            </a:r>
            <a:r>
              <a:rPr sz="1400" spc="-5" dirty="0">
                <a:solidFill>
                  <a:srgbClr val="FFFFFF"/>
                </a:solidFill>
                <a:latin typeface="Roboto"/>
                <a:cs typeface="Roboto"/>
              </a:rPr>
              <a:t>models </a:t>
            </a:r>
            <a:r>
              <a:rPr sz="1400" spc="-5" dirty="0" smtClean="0">
                <a:solidFill>
                  <a:srgbClr val="FFFFFF"/>
                </a:solidFill>
                <a:latin typeface="Roboto"/>
                <a:cs typeface="Roboto"/>
              </a:rPr>
              <a:t>peaks </a:t>
            </a:r>
            <a:r>
              <a:rPr sz="1400" spc="-5" dirty="0">
                <a:solidFill>
                  <a:srgbClr val="FFFFFF"/>
                </a:solidFill>
                <a:latin typeface="Roboto"/>
                <a:cs typeface="Roboto"/>
              </a:rPr>
              <a:t>in the </a:t>
            </a:r>
            <a:r>
              <a:rPr sz="1400" spc="-5" dirty="0" smtClean="0">
                <a:solidFill>
                  <a:srgbClr val="FFFFFF"/>
                </a:solidFill>
                <a:latin typeface="Roboto"/>
                <a:cs typeface="Roboto"/>
              </a:rPr>
              <a:t>.</a:t>
            </a:r>
            <a:r>
              <a:rPr lang="en-US" sz="1400" spc="-5" dirty="0" smtClean="0">
                <a:solidFill>
                  <a:srgbClr val="FFFFFF"/>
                </a:solidFill>
                <a:latin typeface="Roboto"/>
                <a:cs typeface="Roboto"/>
              </a:rPr>
              <a:t>30</a:t>
            </a:r>
            <a:r>
              <a:rPr sz="1400" spc="-25" dirty="0" smtClean="0">
                <a:solidFill>
                  <a:srgbClr val="FFFFFF"/>
                </a:solidFill>
                <a:latin typeface="Roboto"/>
                <a:cs typeface="Roboto"/>
              </a:rPr>
              <a:t> </a:t>
            </a:r>
            <a:r>
              <a:rPr sz="1400" spc="-10" dirty="0">
                <a:solidFill>
                  <a:srgbClr val="FFFFFF"/>
                </a:solidFill>
                <a:latin typeface="Roboto"/>
                <a:cs typeface="Roboto"/>
              </a:rPr>
              <a:t>range:</a:t>
            </a:r>
            <a:endParaRPr sz="1400" dirty="0">
              <a:latin typeface="Roboto"/>
              <a:cs typeface="Roboto"/>
            </a:endParaRPr>
          </a:p>
        </p:txBody>
      </p:sp>
      <p:sp>
        <p:nvSpPr>
          <p:cNvPr id="5" name="object 5"/>
          <p:cNvSpPr txBox="1"/>
          <p:nvPr/>
        </p:nvSpPr>
        <p:spPr>
          <a:xfrm>
            <a:off x="457200" y="1657350"/>
            <a:ext cx="3787775" cy="507303"/>
          </a:xfrm>
          <a:prstGeom prst="rect">
            <a:avLst/>
          </a:prstGeom>
        </p:spPr>
        <p:txBody>
          <a:bodyPr vert="horz" wrap="square" lIns="0" tIns="12700" rIns="0" bIns="0" rtlCol="0">
            <a:spAutoFit/>
          </a:bodyPr>
          <a:lstStyle/>
          <a:p>
            <a:pPr marL="12700" marR="5080">
              <a:lnSpc>
                <a:spcPct val="116100"/>
              </a:lnSpc>
              <a:spcBef>
                <a:spcPts val="100"/>
              </a:spcBef>
            </a:pPr>
            <a:r>
              <a:rPr sz="1400" spc="-5" dirty="0">
                <a:solidFill>
                  <a:srgbClr val="FFFFFF"/>
                </a:solidFill>
                <a:latin typeface="Roboto"/>
                <a:cs typeface="Roboto"/>
              </a:rPr>
              <a:t>Wide </a:t>
            </a:r>
            <a:r>
              <a:rPr sz="1400" spc="-10" dirty="0">
                <a:solidFill>
                  <a:srgbClr val="FFFFFF"/>
                </a:solidFill>
                <a:latin typeface="Roboto"/>
                <a:cs typeface="Roboto"/>
              </a:rPr>
              <a:t>range </a:t>
            </a:r>
            <a:r>
              <a:rPr sz="1400" spc="-5" dirty="0">
                <a:solidFill>
                  <a:srgbClr val="FFFFFF"/>
                </a:solidFill>
                <a:latin typeface="Roboto"/>
                <a:cs typeface="Roboto"/>
              </a:rPr>
              <a:t>of classiﬁcation </a:t>
            </a:r>
            <a:r>
              <a:rPr lang="en-US" sz="1400" spc="-5" dirty="0" smtClean="0">
                <a:solidFill>
                  <a:srgbClr val="FFFFFF"/>
                </a:solidFill>
                <a:latin typeface="Roboto"/>
                <a:cs typeface="Roboto"/>
              </a:rPr>
              <a:t>and regression </a:t>
            </a:r>
            <a:r>
              <a:rPr sz="1400" spc="-5" dirty="0" smtClean="0">
                <a:solidFill>
                  <a:srgbClr val="FFFFFF"/>
                </a:solidFill>
                <a:latin typeface="Roboto"/>
                <a:cs typeface="Roboto"/>
              </a:rPr>
              <a:t>techniques us</a:t>
            </a:r>
            <a:r>
              <a:rPr lang="en-US" sz="1400" spc="-5" dirty="0" smtClean="0">
                <a:solidFill>
                  <a:srgbClr val="FFFFFF"/>
                </a:solidFill>
                <a:latin typeface="Roboto"/>
                <a:cs typeface="Roboto"/>
              </a:rPr>
              <a:t>ing various datasets</a:t>
            </a:r>
            <a:r>
              <a:rPr sz="1400" spc="-5" dirty="0" smtClean="0">
                <a:solidFill>
                  <a:srgbClr val="FFFFFF"/>
                </a:solidFill>
                <a:latin typeface="Roboto"/>
                <a:cs typeface="Roboto"/>
              </a:rPr>
              <a:t> </a:t>
            </a:r>
            <a:r>
              <a:rPr sz="1400" spc="-10" dirty="0" smtClean="0">
                <a:solidFill>
                  <a:srgbClr val="FFFFFF"/>
                </a:solidFill>
                <a:latin typeface="Roboto"/>
                <a:cs typeface="Roboto"/>
              </a:rPr>
              <a:t>datasets</a:t>
            </a:r>
            <a:r>
              <a:rPr sz="1400" spc="-10" dirty="0">
                <a:solidFill>
                  <a:srgbClr val="FFFFFF"/>
                </a:solidFill>
                <a:latin typeface="Roboto"/>
                <a:cs typeface="Roboto"/>
              </a:rPr>
              <a:t>:</a:t>
            </a:r>
            <a:endParaRPr sz="1400" dirty="0">
              <a:latin typeface="Roboto"/>
              <a:cs typeface="Roboto"/>
            </a:endParaRPr>
          </a:p>
        </p:txBody>
      </p:sp>
      <p:sp>
        <p:nvSpPr>
          <p:cNvPr id="6" name="object 6"/>
          <p:cNvSpPr txBox="1">
            <a:spLocks noGrp="1"/>
          </p:cNvSpPr>
          <p:nvPr>
            <p:ph type="title"/>
          </p:nvPr>
        </p:nvSpPr>
        <p:spPr>
          <a:xfrm>
            <a:off x="460923" y="573258"/>
            <a:ext cx="8056245" cy="443711"/>
          </a:xfrm>
          <a:prstGeom prst="rect">
            <a:avLst/>
          </a:prstGeom>
        </p:spPr>
        <p:txBody>
          <a:bodyPr vert="horz" wrap="square" lIns="0" tIns="12700" rIns="0" bIns="0" rtlCol="0">
            <a:spAutoFit/>
          </a:bodyPr>
          <a:lstStyle/>
          <a:p>
            <a:pPr marL="12700" algn="ctr">
              <a:lnSpc>
                <a:spcPct val="100000"/>
              </a:lnSpc>
              <a:spcBef>
                <a:spcPts val="100"/>
              </a:spcBef>
            </a:pPr>
            <a:r>
              <a:rPr lang="en-US" sz="2800" spc="150" dirty="0" smtClean="0"/>
              <a:t>Length of Stay</a:t>
            </a:r>
            <a:r>
              <a:rPr sz="2800" spc="15" dirty="0" smtClean="0"/>
              <a:t> </a:t>
            </a:r>
            <a:r>
              <a:rPr sz="2800" spc="195" dirty="0"/>
              <a:t>is</a:t>
            </a:r>
            <a:r>
              <a:rPr sz="2800" spc="20" dirty="0"/>
              <a:t> </a:t>
            </a:r>
            <a:r>
              <a:rPr sz="2800" spc="150" dirty="0"/>
              <a:t>ongoing</a:t>
            </a:r>
            <a:r>
              <a:rPr sz="2800" spc="15" dirty="0"/>
              <a:t> </a:t>
            </a:r>
            <a:r>
              <a:rPr sz="2800" spc="105" dirty="0"/>
              <a:t>area</a:t>
            </a:r>
            <a:r>
              <a:rPr sz="2800" spc="15" dirty="0"/>
              <a:t> </a:t>
            </a:r>
            <a:r>
              <a:rPr sz="2800" spc="70" dirty="0"/>
              <a:t>of</a:t>
            </a:r>
            <a:r>
              <a:rPr sz="2800" spc="25" dirty="0"/>
              <a:t> </a:t>
            </a:r>
            <a:r>
              <a:rPr sz="2800" spc="135" dirty="0"/>
              <a:t>research</a:t>
            </a:r>
          </a:p>
        </p:txBody>
      </p:sp>
      <p:sp>
        <p:nvSpPr>
          <p:cNvPr id="7" name="object 7"/>
          <p:cNvSpPr txBox="1"/>
          <p:nvPr/>
        </p:nvSpPr>
        <p:spPr>
          <a:xfrm>
            <a:off x="429792" y="2944456"/>
            <a:ext cx="1932408" cy="1084998"/>
          </a:xfrm>
          <a:prstGeom prst="rect">
            <a:avLst/>
          </a:prstGeom>
        </p:spPr>
        <p:txBody>
          <a:bodyPr vert="horz" wrap="square" lIns="0" tIns="22860" rIns="0" bIns="0" rtlCol="0">
            <a:spAutoFit/>
          </a:bodyPr>
          <a:lstStyle/>
          <a:p>
            <a:pPr marL="12065">
              <a:lnSpc>
                <a:spcPts val="1650"/>
              </a:lnSpc>
              <a:tabLst>
                <a:tab pos="347980" algn="l"/>
                <a:tab pos="349250" algn="l"/>
              </a:tabLst>
            </a:pPr>
            <a:r>
              <a:rPr lang="en-US" sz="1400" spc="-5" dirty="0" smtClean="0">
                <a:solidFill>
                  <a:srgbClr val="FFFFFF"/>
                </a:solidFill>
                <a:latin typeface="Roboto"/>
                <a:cs typeface="Roboto"/>
              </a:rPr>
              <a:t>Classification:</a:t>
            </a:r>
          </a:p>
          <a:p>
            <a:pPr marL="348615" indent="-336550">
              <a:lnSpc>
                <a:spcPts val="1650"/>
              </a:lnSpc>
              <a:buFont typeface="Arial"/>
              <a:buChar char="●"/>
              <a:tabLst>
                <a:tab pos="347980" algn="l"/>
                <a:tab pos="349250" algn="l"/>
              </a:tabLst>
            </a:pPr>
            <a:endParaRPr lang="en-US" sz="1400" spc="-5" dirty="0">
              <a:solidFill>
                <a:srgbClr val="FFFFFF"/>
              </a:solidFill>
              <a:latin typeface="Roboto"/>
              <a:cs typeface="Roboto"/>
            </a:endParaRPr>
          </a:p>
          <a:p>
            <a:pPr marL="348615" indent="-336550">
              <a:lnSpc>
                <a:spcPts val="1650"/>
              </a:lnSpc>
              <a:buFont typeface="Arial"/>
              <a:buChar char="●"/>
              <a:tabLst>
                <a:tab pos="347980" algn="l"/>
                <a:tab pos="349250" algn="l"/>
              </a:tabLst>
            </a:pPr>
            <a:r>
              <a:rPr sz="1400" spc="-5" dirty="0" smtClean="0">
                <a:solidFill>
                  <a:srgbClr val="FFFFFF"/>
                </a:solidFill>
                <a:latin typeface="Roboto"/>
                <a:cs typeface="Roboto"/>
              </a:rPr>
              <a:t>Random</a:t>
            </a:r>
            <a:r>
              <a:rPr sz="1400" spc="-70" dirty="0" smtClean="0">
                <a:solidFill>
                  <a:srgbClr val="FFFFFF"/>
                </a:solidFill>
                <a:latin typeface="Roboto"/>
                <a:cs typeface="Roboto"/>
              </a:rPr>
              <a:t> </a:t>
            </a:r>
            <a:r>
              <a:rPr sz="1400" spc="-10" dirty="0" smtClean="0">
                <a:solidFill>
                  <a:srgbClr val="FFFFFF"/>
                </a:solidFill>
                <a:latin typeface="Roboto"/>
                <a:cs typeface="Roboto"/>
              </a:rPr>
              <a:t>Forests</a:t>
            </a:r>
            <a:r>
              <a:rPr lang="en-US" sz="1400" spc="-10" dirty="0" smtClean="0">
                <a:solidFill>
                  <a:srgbClr val="FFFFFF"/>
                </a:solidFill>
                <a:latin typeface="Roboto"/>
                <a:cs typeface="Roboto"/>
              </a:rPr>
              <a:t>[2]</a:t>
            </a:r>
            <a:endParaRPr sz="1400" dirty="0">
              <a:latin typeface="Roboto"/>
              <a:cs typeface="Roboto"/>
            </a:endParaRPr>
          </a:p>
          <a:p>
            <a:pPr marL="348615" indent="-336550">
              <a:lnSpc>
                <a:spcPts val="1664"/>
              </a:lnSpc>
              <a:buFont typeface="Arial"/>
              <a:buChar char="●"/>
              <a:tabLst>
                <a:tab pos="347980" algn="l"/>
                <a:tab pos="349250" algn="l"/>
              </a:tabLst>
            </a:pPr>
            <a:r>
              <a:rPr lang="en-US" sz="1400" spc="-10" dirty="0" smtClean="0">
                <a:solidFill>
                  <a:srgbClr val="FFFFFF"/>
                </a:solidFill>
                <a:latin typeface="Roboto"/>
                <a:cs typeface="Roboto"/>
              </a:rPr>
              <a:t>Boosted Decision Trees[3]</a:t>
            </a:r>
            <a:endParaRPr sz="1400" dirty="0">
              <a:latin typeface="Roboto"/>
              <a:cs typeface="Roboto"/>
            </a:endParaRPr>
          </a:p>
        </p:txBody>
      </p:sp>
      <p:sp>
        <p:nvSpPr>
          <p:cNvPr id="8" name="object 8"/>
          <p:cNvSpPr txBox="1"/>
          <p:nvPr/>
        </p:nvSpPr>
        <p:spPr>
          <a:xfrm>
            <a:off x="2593340" y="2952750"/>
            <a:ext cx="2359660" cy="1583852"/>
          </a:xfrm>
          <a:prstGeom prst="rect">
            <a:avLst/>
          </a:prstGeom>
        </p:spPr>
        <p:txBody>
          <a:bodyPr vert="horz" wrap="square" lIns="0" tIns="12700" rIns="0" bIns="0" rtlCol="0">
            <a:spAutoFit/>
          </a:bodyPr>
          <a:lstStyle/>
          <a:p>
            <a:pPr marL="12065">
              <a:lnSpc>
                <a:spcPts val="1664"/>
              </a:lnSpc>
              <a:spcBef>
                <a:spcPts val="100"/>
              </a:spcBef>
              <a:tabLst>
                <a:tab pos="347980" algn="l"/>
                <a:tab pos="349250" algn="l"/>
              </a:tabLst>
            </a:pPr>
            <a:r>
              <a:rPr lang="en-US" sz="1400" spc="-10" dirty="0" smtClean="0">
                <a:solidFill>
                  <a:srgbClr val="FFFFFF"/>
                </a:solidFill>
                <a:latin typeface="Roboto"/>
                <a:cs typeface="Roboto"/>
              </a:rPr>
              <a:t>Regression</a:t>
            </a:r>
          </a:p>
          <a:p>
            <a:pPr marL="348615" indent="-336550">
              <a:lnSpc>
                <a:spcPts val="1664"/>
              </a:lnSpc>
              <a:spcBef>
                <a:spcPts val="100"/>
              </a:spcBef>
              <a:buFont typeface="Arial"/>
              <a:buChar char="●"/>
              <a:tabLst>
                <a:tab pos="347980" algn="l"/>
                <a:tab pos="349250" algn="l"/>
              </a:tabLst>
            </a:pPr>
            <a:endParaRPr lang="en-US" sz="1400" spc="-10" dirty="0">
              <a:solidFill>
                <a:srgbClr val="FFFFFF"/>
              </a:solidFill>
              <a:latin typeface="Roboto"/>
              <a:cs typeface="Roboto"/>
            </a:endParaRPr>
          </a:p>
          <a:p>
            <a:pPr marL="348615" indent="-336550">
              <a:lnSpc>
                <a:spcPts val="1664"/>
              </a:lnSpc>
              <a:spcBef>
                <a:spcPts val="100"/>
              </a:spcBef>
              <a:buFont typeface="Arial"/>
              <a:buChar char="●"/>
              <a:tabLst>
                <a:tab pos="347980" algn="l"/>
                <a:tab pos="349250" algn="l"/>
              </a:tabLst>
            </a:pPr>
            <a:r>
              <a:rPr lang="en-US" sz="1400" spc="-10" dirty="0" smtClean="0">
                <a:solidFill>
                  <a:srgbClr val="FFFFFF"/>
                </a:solidFill>
                <a:latin typeface="Roboto"/>
                <a:cs typeface="Roboto"/>
              </a:rPr>
              <a:t>Gradient Boosting </a:t>
            </a:r>
          </a:p>
          <a:p>
            <a:pPr marL="348615" indent="-336550">
              <a:lnSpc>
                <a:spcPts val="1664"/>
              </a:lnSpc>
              <a:spcBef>
                <a:spcPts val="100"/>
              </a:spcBef>
              <a:buFont typeface="Arial"/>
              <a:buChar char="●"/>
              <a:tabLst>
                <a:tab pos="347980" algn="l"/>
                <a:tab pos="349250" algn="l"/>
              </a:tabLst>
            </a:pPr>
            <a:r>
              <a:rPr lang="en-US" sz="1400" spc="-10" dirty="0" smtClean="0">
                <a:solidFill>
                  <a:srgbClr val="FFFFFF"/>
                </a:solidFill>
                <a:latin typeface="Roboto"/>
                <a:cs typeface="Roboto"/>
              </a:rPr>
              <a:t>K Neighbors</a:t>
            </a:r>
          </a:p>
          <a:p>
            <a:pPr marL="348615" indent="-336550">
              <a:lnSpc>
                <a:spcPts val="1664"/>
              </a:lnSpc>
              <a:spcBef>
                <a:spcPts val="100"/>
              </a:spcBef>
              <a:buFont typeface="Arial"/>
              <a:buChar char="●"/>
              <a:tabLst>
                <a:tab pos="347980" algn="l"/>
                <a:tab pos="349250" algn="l"/>
              </a:tabLst>
            </a:pPr>
            <a:r>
              <a:rPr lang="en-US" sz="1400" spc="-10" dirty="0" smtClean="0">
                <a:solidFill>
                  <a:srgbClr val="FFFFFF"/>
                </a:solidFill>
                <a:latin typeface="Roboto"/>
                <a:cs typeface="Roboto"/>
              </a:rPr>
              <a:t>Linear</a:t>
            </a:r>
          </a:p>
          <a:p>
            <a:pPr marL="348615" indent="-336550">
              <a:lnSpc>
                <a:spcPts val="1664"/>
              </a:lnSpc>
              <a:spcBef>
                <a:spcPts val="100"/>
              </a:spcBef>
              <a:buFont typeface="Arial"/>
              <a:buChar char="●"/>
              <a:tabLst>
                <a:tab pos="347980" algn="l"/>
                <a:tab pos="349250" algn="l"/>
              </a:tabLst>
            </a:pPr>
            <a:r>
              <a:rPr lang="en-US" sz="1400" spc="-10" dirty="0" smtClean="0">
                <a:solidFill>
                  <a:srgbClr val="FFFFFF"/>
                </a:solidFill>
                <a:latin typeface="Roboto"/>
                <a:cs typeface="Roboto"/>
              </a:rPr>
              <a:t>Random Forest[4]</a:t>
            </a:r>
          </a:p>
          <a:p>
            <a:pPr marL="348615" indent="-336550">
              <a:lnSpc>
                <a:spcPts val="1664"/>
              </a:lnSpc>
              <a:spcBef>
                <a:spcPts val="100"/>
              </a:spcBef>
              <a:buFont typeface="Arial"/>
              <a:buChar char="●"/>
              <a:tabLst>
                <a:tab pos="347980" algn="l"/>
                <a:tab pos="349250" algn="l"/>
              </a:tabLst>
            </a:pPr>
            <a:endParaRPr sz="1400" dirty="0">
              <a:latin typeface="Roboto"/>
              <a:cs typeface="Roboto"/>
            </a:endParaRPr>
          </a:p>
        </p:txBody>
      </p:sp>
      <p:graphicFrame>
        <p:nvGraphicFramePr>
          <p:cNvPr id="9" name="object 9"/>
          <p:cNvGraphicFramePr>
            <a:graphicFrameLocks noGrp="1"/>
          </p:cNvGraphicFramePr>
          <p:nvPr>
            <p:extLst>
              <p:ext uri="{D42A27DB-BD31-4B8C-83A1-F6EECF244321}">
                <p14:modId xmlns:p14="http://schemas.microsoft.com/office/powerpoint/2010/main" val="4021188330"/>
              </p:ext>
            </p:extLst>
          </p:nvPr>
        </p:nvGraphicFramePr>
        <p:xfrm>
          <a:off x="5181600" y="3333750"/>
          <a:ext cx="3327400" cy="1129572"/>
        </p:xfrm>
        <a:graphic>
          <a:graphicData uri="http://schemas.openxmlformats.org/drawingml/2006/table">
            <a:tbl>
              <a:tblPr firstRow="1" bandRow="1">
                <a:tableStyleId>{2D5ABB26-0587-4C30-8999-92F81FD0307C}</a:tableStyleId>
              </a:tblPr>
              <a:tblGrid>
                <a:gridCol w="1662430"/>
                <a:gridCol w="1664970"/>
              </a:tblGrid>
              <a:tr h="459074">
                <a:tc>
                  <a:txBody>
                    <a:bodyPr/>
                    <a:lstStyle/>
                    <a:p>
                      <a:pPr marL="85725">
                        <a:lnSpc>
                          <a:spcPct val="100000"/>
                        </a:lnSpc>
                        <a:spcBef>
                          <a:spcPts val="635"/>
                        </a:spcBef>
                      </a:pPr>
                      <a:r>
                        <a:rPr sz="1000" b="1" spc="-10" dirty="0">
                          <a:solidFill>
                            <a:srgbClr val="003F64"/>
                          </a:solidFill>
                          <a:latin typeface="Roboto Black"/>
                          <a:cs typeface="Roboto Black"/>
                        </a:rPr>
                        <a:t>Technique</a:t>
                      </a:r>
                      <a:endParaRPr sz="1000">
                        <a:latin typeface="Roboto Black"/>
                        <a:cs typeface="Roboto Black"/>
                      </a:endParaRPr>
                    </a:p>
                  </a:txBody>
                  <a:tcPr marL="0" marR="0" marT="80645"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BBAF2"/>
                    </a:solidFill>
                  </a:tcPr>
                </a:tc>
                <a:tc>
                  <a:txBody>
                    <a:bodyPr/>
                    <a:lstStyle/>
                    <a:p>
                      <a:pPr algn="ctr">
                        <a:lnSpc>
                          <a:spcPct val="100000"/>
                        </a:lnSpc>
                        <a:spcBef>
                          <a:spcPts val="635"/>
                        </a:spcBef>
                      </a:pPr>
                      <a:r>
                        <a:rPr sz="1000" b="1" spc="-10" dirty="0" smtClean="0">
                          <a:solidFill>
                            <a:srgbClr val="003F64"/>
                          </a:solidFill>
                          <a:latin typeface="Roboto Black"/>
                          <a:cs typeface="Roboto Black"/>
                        </a:rPr>
                        <a:t>Accuracy</a:t>
                      </a:r>
                      <a:endParaRPr sz="1000" dirty="0">
                        <a:latin typeface="Roboto Black"/>
                        <a:cs typeface="Roboto Black"/>
                      </a:endParaRPr>
                    </a:p>
                  </a:txBody>
                  <a:tcPr marL="0" marR="0" marT="80645"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BBAF2"/>
                    </a:solidFill>
                  </a:tcPr>
                </a:tc>
              </a:tr>
              <a:tr h="335249">
                <a:tc>
                  <a:txBody>
                    <a:bodyPr/>
                    <a:lstStyle/>
                    <a:p>
                      <a:pPr marL="85725">
                        <a:lnSpc>
                          <a:spcPct val="100000"/>
                        </a:lnSpc>
                        <a:spcBef>
                          <a:spcPts val="635"/>
                        </a:spcBef>
                      </a:pPr>
                      <a:r>
                        <a:rPr lang="en-US" sz="1000" b="1" spc="-5" dirty="0" smtClean="0">
                          <a:solidFill>
                            <a:srgbClr val="FFFFFF"/>
                          </a:solidFill>
                          <a:latin typeface="Roboto Black"/>
                          <a:cs typeface="Roboto Black"/>
                        </a:rPr>
                        <a:t>Classification Models</a:t>
                      </a:r>
                      <a:endParaRPr sz="1000" dirty="0">
                        <a:latin typeface="Roboto Black"/>
                        <a:cs typeface="Roboto Black"/>
                      </a:endParaRPr>
                    </a:p>
                  </a:txBody>
                  <a:tcPr marL="0" marR="0" marT="80645" marB="0">
                    <a:lnL w="9525">
                      <a:solidFill>
                        <a:srgbClr val="6BBAF2"/>
                      </a:solidFill>
                      <a:prstDash val="solid"/>
                    </a:lnL>
                    <a:lnR w="9525">
                      <a:solidFill>
                        <a:srgbClr val="6BBAF2"/>
                      </a:solidFill>
                      <a:prstDash val="solid"/>
                    </a:lnR>
                    <a:lnT w="9525">
                      <a:solidFill>
                        <a:srgbClr val="FFFFFF"/>
                      </a:solidFill>
                      <a:prstDash val="solid"/>
                    </a:lnT>
                    <a:lnB w="9525">
                      <a:solidFill>
                        <a:srgbClr val="6BBAF2"/>
                      </a:solidFill>
                      <a:prstDash val="solid"/>
                    </a:lnB>
                    <a:solidFill>
                      <a:srgbClr val="00507C"/>
                    </a:solidFill>
                  </a:tcPr>
                </a:tc>
                <a:tc>
                  <a:txBody>
                    <a:bodyPr/>
                    <a:lstStyle/>
                    <a:p>
                      <a:pPr marL="673100">
                        <a:lnSpc>
                          <a:spcPct val="100000"/>
                        </a:lnSpc>
                        <a:spcBef>
                          <a:spcPts val="635"/>
                        </a:spcBef>
                      </a:pPr>
                      <a:r>
                        <a:rPr lang="en-US" sz="1000" spc="-10" dirty="0" smtClean="0">
                          <a:solidFill>
                            <a:srgbClr val="FFFFFF"/>
                          </a:solidFill>
                          <a:latin typeface="Roboto"/>
                          <a:cs typeface="Roboto"/>
                        </a:rPr>
                        <a:t>0.70 - </a:t>
                      </a:r>
                      <a:r>
                        <a:rPr sz="1000" spc="-10" dirty="0" smtClean="0">
                          <a:solidFill>
                            <a:srgbClr val="FFFFFF"/>
                          </a:solidFill>
                          <a:latin typeface="Roboto"/>
                          <a:cs typeface="Roboto"/>
                        </a:rPr>
                        <a:t>0.</a:t>
                      </a:r>
                      <a:r>
                        <a:rPr lang="en-US" sz="1000" spc="-10" dirty="0" smtClean="0">
                          <a:solidFill>
                            <a:srgbClr val="FFFFFF"/>
                          </a:solidFill>
                          <a:latin typeface="Roboto"/>
                          <a:cs typeface="Roboto"/>
                        </a:rPr>
                        <a:t>75</a:t>
                      </a:r>
                      <a:endParaRPr sz="1000" dirty="0">
                        <a:latin typeface="Roboto"/>
                        <a:cs typeface="Roboto"/>
                      </a:endParaRPr>
                    </a:p>
                  </a:txBody>
                  <a:tcPr marL="0" marR="0" marT="80645" marB="0">
                    <a:lnL w="9525">
                      <a:solidFill>
                        <a:srgbClr val="6BBAF2"/>
                      </a:solidFill>
                      <a:prstDash val="solid"/>
                    </a:lnL>
                    <a:lnR w="9525">
                      <a:solidFill>
                        <a:srgbClr val="6BBAF2"/>
                      </a:solidFill>
                      <a:prstDash val="solid"/>
                    </a:lnR>
                    <a:lnT w="9525">
                      <a:solidFill>
                        <a:srgbClr val="FFFFFF"/>
                      </a:solidFill>
                      <a:prstDash val="solid"/>
                    </a:lnT>
                    <a:lnB w="9525">
                      <a:solidFill>
                        <a:srgbClr val="6BBAF2"/>
                      </a:solidFill>
                      <a:prstDash val="solid"/>
                    </a:lnB>
                    <a:solidFill>
                      <a:srgbClr val="00507C"/>
                    </a:solidFill>
                  </a:tcPr>
                </a:tc>
              </a:tr>
              <a:tr h="335249">
                <a:tc>
                  <a:txBody>
                    <a:bodyPr/>
                    <a:lstStyle/>
                    <a:p>
                      <a:pPr marL="85725">
                        <a:lnSpc>
                          <a:spcPct val="100000"/>
                        </a:lnSpc>
                        <a:spcBef>
                          <a:spcPts val="635"/>
                        </a:spcBef>
                      </a:pPr>
                      <a:r>
                        <a:rPr lang="en-US" sz="1000" b="1" spc="-5" dirty="0" smtClean="0">
                          <a:solidFill>
                            <a:srgbClr val="FFFFFF"/>
                          </a:solidFill>
                          <a:latin typeface="Roboto Black"/>
                          <a:cs typeface="Roboto Black"/>
                        </a:rPr>
                        <a:t>Regression models (R2)</a:t>
                      </a:r>
                      <a:endParaRPr sz="1000" dirty="0">
                        <a:latin typeface="Roboto Black"/>
                        <a:cs typeface="Roboto Black"/>
                      </a:endParaRPr>
                    </a:p>
                  </a:txBody>
                  <a:tcPr marL="0" marR="0" marT="80645" marB="0">
                    <a:lnL w="9525">
                      <a:solidFill>
                        <a:srgbClr val="6BBAF2"/>
                      </a:solidFill>
                      <a:prstDash val="solid"/>
                    </a:lnL>
                    <a:lnR w="9525">
                      <a:solidFill>
                        <a:srgbClr val="6BBAF2"/>
                      </a:solidFill>
                      <a:prstDash val="solid"/>
                    </a:lnR>
                    <a:lnT w="9525">
                      <a:solidFill>
                        <a:srgbClr val="6BBAF2"/>
                      </a:solidFill>
                      <a:prstDash val="solid"/>
                    </a:lnT>
                    <a:lnB w="9525">
                      <a:solidFill>
                        <a:srgbClr val="6BBAF2"/>
                      </a:solidFill>
                      <a:prstDash val="solid"/>
                    </a:lnB>
                    <a:solidFill>
                      <a:srgbClr val="00507C"/>
                    </a:solidFill>
                  </a:tcPr>
                </a:tc>
                <a:tc>
                  <a:txBody>
                    <a:bodyPr/>
                    <a:lstStyle/>
                    <a:p>
                      <a:pPr marL="673100">
                        <a:lnSpc>
                          <a:spcPct val="100000"/>
                        </a:lnSpc>
                        <a:spcBef>
                          <a:spcPts val="635"/>
                        </a:spcBef>
                      </a:pPr>
                      <a:r>
                        <a:rPr lang="en-US" sz="1000" spc="-10" dirty="0" smtClean="0">
                          <a:solidFill>
                            <a:srgbClr val="FFFFFF"/>
                          </a:solidFill>
                          <a:latin typeface="Roboto"/>
                          <a:cs typeface="Roboto"/>
                        </a:rPr>
                        <a:t>0.26 - </a:t>
                      </a:r>
                      <a:r>
                        <a:rPr sz="1000" spc="-10" dirty="0" smtClean="0">
                          <a:solidFill>
                            <a:srgbClr val="FFFFFF"/>
                          </a:solidFill>
                          <a:latin typeface="Roboto"/>
                          <a:cs typeface="Roboto"/>
                        </a:rPr>
                        <a:t>0</a:t>
                      </a:r>
                      <a:r>
                        <a:rPr lang="en-US" sz="1000" spc="-10" dirty="0" smtClean="0">
                          <a:solidFill>
                            <a:srgbClr val="FFFFFF"/>
                          </a:solidFill>
                          <a:latin typeface="Roboto"/>
                          <a:cs typeface="Roboto"/>
                        </a:rPr>
                        <a:t>.39 </a:t>
                      </a:r>
                      <a:endParaRPr sz="1000" dirty="0">
                        <a:latin typeface="Roboto"/>
                        <a:cs typeface="Roboto"/>
                      </a:endParaRPr>
                    </a:p>
                  </a:txBody>
                  <a:tcPr marL="0" marR="0" marT="80645" marB="0">
                    <a:lnL w="9525">
                      <a:solidFill>
                        <a:srgbClr val="6BBAF2"/>
                      </a:solidFill>
                      <a:prstDash val="solid"/>
                    </a:lnL>
                    <a:lnR w="9525">
                      <a:solidFill>
                        <a:srgbClr val="6BBAF2"/>
                      </a:solidFill>
                      <a:prstDash val="solid"/>
                    </a:lnR>
                    <a:lnT w="9525">
                      <a:solidFill>
                        <a:srgbClr val="6BBAF2"/>
                      </a:solidFill>
                      <a:prstDash val="solid"/>
                    </a:lnT>
                    <a:lnB w="9525">
                      <a:solidFill>
                        <a:srgbClr val="6BBAF2"/>
                      </a:solidFill>
                      <a:prstDash val="solid"/>
                    </a:lnB>
                    <a:solidFill>
                      <a:srgbClr val="00507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2561" y="1260279"/>
            <a:ext cx="424815" cy="0"/>
          </a:xfrm>
          <a:custGeom>
            <a:avLst/>
            <a:gdLst/>
            <a:ahLst/>
            <a:cxnLst/>
            <a:rect l="l" t="t" r="r" b="b"/>
            <a:pathLst>
              <a:path w="424815">
                <a:moveTo>
                  <a:pt x="0" y="0"/>
                </a:moveTo>
                <a:lnTo>
                  <a:pt x="424799" y="0"/>
                </a:lnTo>
              </a:path>
            </a:pathLst>
          </a:custGeom>
          <a:ln w="38099">
            <a:solidFill>
              <a:srgbClr val="029AE4"/>
            </a:solidFill>
          </a:ln>
        </p:spPr>
        <p:txBody>
          <a:bodyPr wrap="square" lIns="0" tIns="0" rIns="0" bIns="0" rtlCol="0"/>
          <a:lstStyle/>
          <a:p>
            <a:endParaRPr/>
          </a:p>
        </p:txBody>
      </p:sp>
      <p:sp>
        <p:nvSpPr>
          <p:cNvPr id="6" name="object 6"/>
          <p:cNvSpPr txBox="1">
            <a:spLocks noGrp="1"/>
          </p:cNvSpPr>
          <p:nvPr>
            <p:ph type="title"/>
          </p:nvPr>
        </p:nvSpPr>
        <p:spPr>
          <a:xfrm>
            <a:off x="460923" y="573258"/>
            <a:ext cx="8056245" cy="443711"/>
          </a:xfrm>
          <a:prstGeom prst="rect">
            <a:avLst/>
          </a:prstGeom>
        </p:spPr>
        <p:txBody>
          <a:bodyPr vert="horz" wrap="square" lIns="0" tIns="12700" rIns="0" bIns="0" rtlCol="0">
            <a:spAutoFit/>
          </a:bodyPr>
          <a:lstStyle/>
          <a:p>
            <a:pPr marL="12700" algn="ctr">
              <a:lnSpc>
                <a:spcPct val="100000"/>
              </a:lnSpc>
              <a:spcBef>
                <a:spcPts val="100"/>
              </a:spcBef>
            </a:pPr>
            <a:r>
              <a:rPr lang="en-US" sz="2800" spc="150" dirty="0" smtClean="0"/>
              <a:t>Hypothesis/Research Question</a:t>
            </a:r>
            <a:endParaRPr sz="2800" spc="135" dirty="0"/>
          </a:p>
        </p:txBody>
      </p:sp>
      <p:sp>
        <p:nvSpPr>
          <p:cNvPr id="10" name="object 2"/>
          <p:cNvSpPr txBox="1"/>
          <p:nvPr/>
        </p:nvSpPr>
        <p:spPr>
          <a:xfrm>
            <a:off x="460923" y="1521444"/>
            <a:ext cx="3778250" cy="3279103"/>
          </a:xfrm>
          <a:prstGeom prst="rect">
            <a:avLst/>
          </a:prstGeom>
        </p:spPr>
        <p:txBody>
          <a:bodyPr vert="horz" wrap="square" lIns="0" tIns="46990" rIns="0" bIns="0" rtlCol="0">
            <a:spAutoFit/>
          </a:bodyPr>
          <a:lstStyle/>
          <a:p>
            <a:r>
              <a:rPr lang="en-US" sz="1400" dirty="0">
                <a:solidFill>
                  <a:srgbClr val="FFFFFF"/>
                </a:solidFill>
              </a:rPr>
              <a:t>The hypothesis is that the length of stay predictions can be made based on patient demographics, diagnosis, condition severity, insurance, and type of admission. </a:t>
            </a:r>
            <a:endParaRPr lang="en-US" sz="1400" dirty="0" smtClean="0">
              <a:solidFill>
                <a:srgbClr val="FFFFFF"/>
              </a:solidFill>
            </a:endParaRPr>
          </a:p>
          <a:p>
            <a:endParaRPr lang="en-US" sz="1400" dirty="0">
              <a:solidFill>
                <a:srgbClr val="FFFFFF"/>
              </a:solidFill>
            </a:endParaRPr>
          </a:p>
          <a:p>
            <a:r>
              <a:rPr lang="en-US" sz="1400" dirty="0" smtClean="0">
                <a:solidFill>
                  <a:srgbClr val="FFFFFF"/>
                </a:solidFill>
              </a:rPr>
              <a:t>This </a:t>
            </a:r>
            <a:r>
              <a:rPr lang="en-US" sz="1400" dirty="0">
                <a:solidFill>
                  <a:srgbClr val="FFFFFF"/>
                </a:solidFill>
              </a:rPr>
              <a:t>analysis focuses on predicting length of stay in the hospital at time of admission as a continuous variable, hence, the more accurate predictions compare to other researchers in this area. </a:t>
            </a:r>
            <a:endParaRPr lang="en-US" sz="1400" dirty="0" smtClean="0">
              <a:solidFill>
                <a:srgbClr val="FFFFFF"/>
              </a:solidFill>
            </a:endParaRPr>
          </a:p>
          <a:p>
            <a:endParaRPr lang="en-US" sz="1400" dirty="0">
              <a:solidFill>
                <a:srgbClr val="FFFFFF"/>
              </a:solidFill>
            </a:endParaRPr>
          </a:p>
          <a:p>
            <a:r>
              <a:rPr lang="en-US" sz="1400" dirty="0" smtClean="0">
                <a:solidFill>
                  <a:srgbClr val="FFFFFF"/>
                </a:solidFill>
              </a:rPr>
              <a:t>The </a:t>
            </a:r>
            <a:r>
              <a:rPr lang="en-US" sz="1400" dirty="0">
                <a:solidFill>
                  <a:srgbClr val="FFFFFF"/>
                </a:solidFill>
              </a:rPr>
              <a:t>author also seeks to extend the body of research by focusing on improving the feature selection and engineering and improving the accuracy of LOS predictions as a continuous variable. </a:t>
            </a:r>
          </a:p>
        </p:txBody>
      </p:sp>
      <p:sp>
        <p:nvSpPr>
          <p:cNvPr id="12" name="object 2"/>
          <p:cNvSpPr txBox="1"/>
          <p:nvPr/>
        </p:nvSpPr>
        <p:spPr>
          <a:xfrm>
            <a:off x="4876800" y="1504950"/>
            <a:ext cx="3778250" cy="2632772"/>
          </a:xfrm>
          <a:prstGeom prst="rect">
            <a:avLst/>
          </a:prstGeom>
        </p:spPr>
        <p:txBody>
          <a:bodyPr vert="horz" wrap="square" lIns="0" tIns="46990" rIns="0" bIns="0" rtlCol="0">
            <a:spAutoFit/>
          </a:bodyPr>
          <a:lstStyle/>
          <a:p>
            <a:r>
              <a:rPr lang="en-US" sz="1400" dirty="0">
                <a:solidFill>
                  <a:srgbClr val="FFFFFF"/>
                </a:solidFill>
              </a:rPr>
              <a:t>Ultimately the author seeks to answer whether the length of stay in hospital can be predicted at time of admission and gain knowledge on what contributes to longer stays in the hospital. </a:t>
            </a:r>
            <a:endParaRPr lang="en-US" sz="1400" dirty="0" smtClean="0">
              <a:solidFill>
                <a:srgbClr val="FFFFFF"/>
              </a:solidFill>
            </a:endParaRPr>
          </a:p>
          <a:p>
            <a:endParaRPr lang="en-US" sz="1400" dirty="0">
              <a:solidFill>
                <a:srgbClr val="FFFFFF"/>
              </a:solidFill>
            </a:endParaRPr>
          </a:p>
          <a:p>
            <a:r>
              <a:rPr lang="en-US" sz="1400" dirty="0" smtClean="0">
                <a:solidFill>
                  <a:srgbClr val="FFFFFF"/>
                </a:solidFill>
              </a:rPr>
              <a:t>Factors </a:t>
            </a:r>
            <a:r>
              <a:rPr lang="en-US" sz="1400" dirty="0">
                <a:solidFill>
                  <a:srgbClr val="FFFFFF"/>
                </a:solidFill>
              </a:rPr>
              <a:t>to be considered are: </a:t>
            </a:r>
            <a:endParaRPr lang="en-US" sz="1400" dirty="0" smtClean="0">
              <a:solidFill>
                <a:srgbClr val="FFFFFF"/>
              </a:solidFill>
            </a:endParaRPr>
          </a:p>
          <a:p>
            <a:r>
              <a:rPr lang="en-US" sz="1400" dirty="0" smtClean="0">
                <a:solidFill>
                  <a:srgbClr val="FFFFFF"/>
                </a:solidFill>
              </a:rPr>
              <a:t>whether </a:t>
            </a:r>
            <a:r>
              <a:rPr lang="en-US" sz="1400" dirty="0">
                <a:solidFill>
                  <a:srgbClr val="FFFFFF"/>
                </a:solidFill>
              </a:rPr>
              <a:t>there is a negative dynamic in any specific hospital over a number of years; </a:t>
            </a:r>
            <a:endParaRPr lang="en-US" sz="1400" dirty="0" smtClean="0">
              <a:solidFill>
                <a:srgbClr val="FFFFFF"/>
              </a:solidFill>
            </a:endParaRPr>
          </a:p>
          <a:p>
            <a:r>
              <a:rPr lang="en-US" sz="1400" dirty="0" smtClean="0">
                <a:solidFill>
                  <a:srgbClr val="FFFFFF"/>
                </a:solidFill>
              </a:rPr>
              <a:t>whether </a:t>
            </a:r>
            <a:r>
              <a:rPr lang="en-US" sz="1400" dirty="0">
                <a:solidFill>
                  <a:srgbClr val="FFFFFF"/>
                </a:solidFill>
              </a:rPr>
              <a:t>the type of insurance a patient has affects LOS</a:t>
            </a:r>
            <a:r>
              <a:rPr lang="en-US" sz="1400" dirty="0" smtClean="0">
                <a:solidFill>
                  <a:srgbClr val="FFFFFF"/>
                </a:solidFill>
              </a:rPr>
              <a:t>;</a:t>
            </a:r>
          </a:p>
          <a:p>
            <a:r>
              <a:rPr lang="en-US" sz="1400" dirty="0" smtClean="0">
                <a:solidFill>
                  <a:srgbClr val="FFFFFF"/>
                </a:solidFill>
              </a:rPr>
              <a:t>whether </a:t>
            </a:r>
            <a:r>
              <a:rPr lang="en-US" sz="1400" dirty="0">
                <a:solidFill>
                  <a:srgbClr val="FFFFFF"/>
                </a:solidFill>
              </a:rPr>
              <a:t>there is a difference in LOS before and after the COVID-19 pandemic.</a:t>
            </a:r>
          </a:p>
        </p:txBody>
      </p:sp>
    </p:spTree>
    <p:extLst>
      <p:ext uri="{BB962C8B-B14F-4D97-AF65-F5344CB8AC3E}">
        <p14:creationId xmlns:p14="http://schemas.microsoft.com/office/powerpoint/2010/main" val="35312078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9216" y="1412274"/>
            <a:ext cx="332105" cy="0"/>
          </a:xfrm>
          <a:custGeom>
            <a:avLst/>
            <a:gdLst/>
            <a:ahLst/>
            <a:cxnLst/>
            <a:rect l="l" t="t" r="r" b="b"/>
            <a:pathLst>
              <a:path w="332105">
                <a:moveTo>
                  <a:pt x="0" y="0"/>
                </a:moveTo>
                <a:lnTo>
                  <a:pt x="331499" y="0"/>
                </a:lnTo>
              </a:path>
            </a:pathLst>
          </a:custGeom>
          <a:ln w="38099">
            <a:solidFill>
              <a:srgbClr val="029AE4"/>
            </a:solidFill>
          </a:ln>
        </p:spPr>
        <p:txBody>
          <a:bodyPr wrap="square" lIns="0" tIns="0" rIns="0" bIns="0" rtlCol="0"/>
          <a:lstStyle/>
          <a:p>
            <a:endParaRPr/>
          </a:p>
        </p:txBody>
      </p:sp>
      <p:sp>
        <p:nvSpPr>
          <p:cNvPr id="3" name="object 3"/>
          <p:cNvSpPr txBox="1">
            <a:spLocks noGrp="1"/>
          </p:cNvSpPr>
          <p:nvPr>
            <p:ph type="title"/>
          </p:nvPr>
        </p:nvSpPr>
        <p:spPr>
          <a:xfrm>
            <a:off x="457200" y="209550"/>
            <a:ext cx="2362200" cy="1125307"/>
          </a:xfrm>
          <a:prstGeom prst="rect">
            <a:avLst/>
          </a:prstGeom>
        </p:spPr>
        <p:txBody>
          <a:bodyPr vert="horz" wrap="square" lIns="0" tIns="27939" rIns="0" bIns="0" rtlCol="0">
            <a:spAutoFit/>
          </a:bodyPr>
          <a:lstStyle/>
          <a:p>
            <a:pPr marL="12700" marR="5080">
              <a:lnSpc>
                <a:spcPts val="2850"/>
              </a:lnSpc>
              <a:spcBef>
                <a:spcPts val="219"/>
              </a:spcBef>
            </a:pPr>
            <a:r>
              <a:rPr lang="en-US" sz="2400" spc="135" dirty="0" smtClean="0"/>
              <a:t>Mount Sinai </a:t>
            </a:r>
            <a:r>
              <a:rPr lang="en-US" sz="2400" spc="135" dirty="0" smtClean="0"/>
              <a:t>Hospital </a:t>
            </a:r>
            <a:r>
              <a:rPr sz="2400" spc="70" dirty="0" smtClean="0"/>
              <a:t>Dataset</a:t>
            </a:r>
            <a:endParaRPr sz="2400" dirty="0"/>
          </a:p>
        </p:txBody>
      </p:sp>
      <p:graphicFrame>
        <p:nvGraphicFramePr>
          <p:cNvPr id="4" name="object 4"/>
          <p:cNvGraphicFramePr>
            <a:graphicFrameLocks noGrp="1"/>
          </p:cNvGraphicFramePr>
          <p:nvPr>
            <p:extLst>
              <p:ext uri="{D42A27DB-BD31-4B8C-83A1-F6EECF244321}">
                <p14:modId xmlns:p14="http://schemas.microsoft.com/office/powerpoint/2010/main" val="881869202"/>
              </p:ext>
            </p:extLst>
          </p:nvPr>
        </p:nvGraphicFramePr>
        <p:xfrm>
          <a:off x="3276600" y="133349"/>
          <a:ext cx="5791200" cy="5028564"/>
        </p:xfrm>
        <a:graphic>
          <a:graphicData uri="http://schemas.openxmlformats.org/drawingml/2006/table">
            <a:tbl>
              <a:tblPr firstRow="1" bandRow="1">
                <a:tableStyleId>{2D5ABB26-0587-4C30-8999-92F81FD0307C}</a:tableStyleId>
              </a:tblPr>
              <a:tblGrid>
                <a:gridCol w="1466127"/>
                <a:gridCol w="3504051"/>
                <a:gridCol w="821022"/>
              </a:tblGrid>
              <a:tr h="222229">
                <a:tc>
                  <a:txBody>
                    <a:bodyPr/>
                    <a:lstStyle/>
                    <a:p>
                      <a:pPr marL="66675">
                        <a:lnSpc>
                          <a:spcPct val="100000"/>
                        </a:lnSpc>
                        <a:spcBef>
                          <a:spcPts val="635"/>
                        </a:spcBef>
                      </a:pPr>
                      <a:r>
                        <a:rPr sz="1000" b="1" spc="-10" dirty="0">
                          <a:solidFill>
                            <a:srgbClr val="003F64"/>
                          </a:solidFill>
                          <a:latin typeface="Roboto"/>
                          <a:cs typeface="Roboto"/>
                        </a:rPr>
                        <a:t>Feature</a:t>
                      </a:r>
                      <a:endParaRPr sz="1000" b="1" dirty="0">
                        <a:latin typeface="Roboto"/>
                        <a:cs typeface="Roboto"/>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6BBAF2"/>
                    </a:solidFill>
                  </a:tcPr>
                </a:tc>
                <a:tc>
                  <a:txBody>
                    <a:bodyPr/>
                    <a:lstStyle/>
                    <a:p>
                      <a:pPr marL="66040">
                        <a:lnSpc>
                          <a:spcPct val="100000"/>
                        </a:lnSpc>
                        <a:spcBef>
                          <a:spcPts val="635"/>
                        </a:spcBef>
                      </a:pPr>
                      <a:r>
                        <a:rPr sz="1000" b="1" spc="-10" dirty="0">
                          <a:solidFill>
                            <a:srgbClr val="003F64"/>
                          </a:solidFill>
                          <a:latin typeface="Roboto"/>
                          <a:cs typeface="Roboto"/>
                        </a:rPr>
                        <a:t>Description</a:t>
                      </a:r>
                      <a:endParaRPr sz="1000" b="1" dirty="0">
                        <a:latin typeface="Roboto"/>
                        <a:cs typeface="Roboto"/>
                      </a:endParaRPr>
                    </a:p>
                  </a:txBody>
                  <a:tcPr marL="0" marR="0" marT="8064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6BBAF2"/>
                    </a:solidFill>
                  </a:tcPr>
                </a:tc>
                <a:tc>
                  <a:txBody>
                    <a:bodyPr/>
                    <a:lstStyle/>
                    <a:p>
                      <a:pPr marL="66040">
                        <a:lnSpc>
                          <a:spcPct val="100000"/>
                        </a:lnSpc>
                        <a:spcBef>
                          <a:spcPts val="635"/>
                        </a:spcBef>
                      </a:pPr>
                      <a:r>
                        <a:rPr sz="1000" b="1" spc="-20" dirty="0">
                          <a:solidFill>
                            <a:srgbClr val="003F64"/>
                          </a:solidFill>
                          <a:latin typeface="Roboto"/>
                          <a:cs typeface="Roboto"/>
                        </a:rPr>
                        <a:t>Type</a:t>
                      </a:r>
                      <a:endParaRPr sz="1000">
                        <a:latin typeface="Roboto"/>
                        <a:cs typeface="Roboto"/>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6BBAF2"/>
                    </a:solidFill>
                  </a:tcPr>
                </a:tc>
              </a:tr>
              <a:tr h="251900">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Facility</a:t>
                      </a:r>
                      <a:endParaRPr lang="en-US" sz="900" b="1" dirty="0">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FFFFFF"/>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Identifies the hospital where the patient was admitted</a:t>
                      </a:r>
                      <a:endParaRPr lang="en-US" sz="900" b="1">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FFFFFF"/>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FFFFFF"/>
                      </a:solidFill>
                      <a:prstDash val="solid"/>
                    </a:lnT>
                    <a:lnB w="12700">
                      <a:solidFill>
                        <a:srgbClr val="6BBAF2"/>
                      </a:solidFill>
                      <a:prstDash val="solid"/>
                    </a:lnB>
                    <a:solidFill>
                      <a:srgbClr val="00507C"/>
                    </a:solidFill>
                  </a:tcPr>
                </a:tc>
              </a:tr>
              <a:tr h="251900">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Year</a:t>
                      </a:r>
                      <a:endParaRPr lang="en-US" sz="900" b="1" dirty="0">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Year when patient was admitted to inpatient care</a:t>
                      </a:r>
                      <a:endParaRPr lang="en-US" sz="900" b="1">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257322">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Month</a:t>
                      </a:r>
                      <a:endParaRPr lang="en-US" sz="900" b="1" dirty="0">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Month when patient was admitted to inpatient care</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251900">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Age</a:t>
                      </a:r>
                      <a:endParaRPr lang="en-US" sz="900" b="1" dirty="0">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Patient’s Age</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sz="900" b="1" spc="-10" dirty="0">
                          <a:solidFill>
                            <a:srgbClr val="FFFFFF"/>
                          </a:solidFill>
                          <a:latin typeface="Roboto"/>
                          <a:cs typeface="Roboto"/>
                        </a:rPr>
                        <a:t>Continuous</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251900">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Race</a:t>
                      </a:r>
                      <a:endParaRPr lang="en-US" sz="900" b="1">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Patient's Race</a:t>
                      </a:r>
                      <a:endParaRPr lang="en-US" sz="900" b="1">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251900">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Gender</a:t>
                      </a:r>
                      <a:endParaRPr lang="en-US" sz="900" b="1" dirty="0">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Patient's Gender</a:t>
                      </a:r>
                      <a:endParaRPr lang="en-US" sz="900" b="1">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382694">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Type of insurance</a:t>
                      </a:r>
                      <a:endParaRPr lang="en-US" sz="900" b="1">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Groupings of like payers into high-level categories, i.e. Commercial, Medicare HMO, Medicare, Medicaid etc.</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382694">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Type of Admission</a:t>
                      </a:r>
                      <a:endParaRPr lang="en-US" sz="900" b="1" dirty="0">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Distinguishes whether the admission was emergent, elective, urgent, traumatic, or newborn.</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513488">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DRG</a:t>
                      </a:r>
                      <a:endParaRPr lang="en-US" sz="900" b="1">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MS DRG (Medicare Severity Diagnosis Related Group) Code. Groups patients into categories based on clinical and resource consumption similarities.</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382694">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DRG </a:t>
                      </a:r>
                      <a:r>
                        <a:rPr lang="en-US" sz="900" b="1" dirty="0" smtClean="0">
                          <a:solidFill>
                            <a:srgbClr val="FFFFFF"/>
                          </a:solidFill>
                          <a:effectLst/>
                          <a:latin typeface="Roboto"/>
                          <a:ea typeface="Times New Roman"/>
                          <a:cs typeface="Roboto"/>
                        </a:rPr>
                        <a:t>Severity</a:t>
                      </a:r>
                      <a:endParaRPr lang="en-US" sz="900" b="1" dirty="0">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There are 4 possible options - 1: Minor, 2: Moderate, 3: Major and 4: Extreme.</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382694">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Diagnosis</a:t>
                      </a:r>
                      <a:endParaRPr lang="en-US" sz="900" b="1">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Identifies the diagnosis that led to the patient being admitted for inpatient treatment. </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sz="900" b="1" spc="-10" dirty="0">
                          <a:solidFill>
                            <a:srgbClr val="FFFFFF"/>
                          </a:solidFill>
                          <a:latin typeface="Roboto"/>
                          <a:cs typeface="Roboto"/>
                        </a:rPr>
                        <a:t>Categorical</a:t>
                      </a:r>
                      <a:endParaRPr sz="90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382694">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Readmission Flag</a:t>
                      </a:r>
                      <a:endParaRPr lang="en-US" sz="900" b="1">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Qualifying inpatient encounters within 30-days prior to the current admission will have a value of Y. </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sz="900" b="1" spc="-10" dirty="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r h="251900">
                <a:tc>
                  <a:txBody>
                    <a:bodyPr/>
                    <a:lstStyle/>
                    <a:p>
                      <a:pPr marL="0" marR="0" algn="just">
                        <a:spcBef>
                          <a:spcPts val="600"/>
                        </a:spcBef>
                        <a:spcAft>
                          <a:spcPts val="600"/>
                        </a:spcAft>
                      </a:pPr>
                      <a:r>
                        <a:rPr lang="en-US" sz="900" b="1">
                          <a:solidFill>
                            <a:srgbClr val="FFFFFF"/>
                          </a:solidFill>
                          <a:effectLst/>
                          <a:latin typeface="Roboto"/>
                          <a:ea typeface="Times New Roman"/>
                          <a:cs typeface="Roboto"/>
                        </a:rPr>
                        <a:t>Risk of Mortality Score</a:t>
                      </a:r>
                      <a:endParaRPr lang="en-US" sz="900" b="1">
                        <a:solidFill>
                          <a:srgbClr val="FFFFFF"/>
                        </a:solidFill>
                        <a:effectLst/>
                        <a:latin typeface="Roboto"/>
                        <a:ea typeface="Cambria"/>
                        <a:cs typeface="Roboto"/>
                      </a:endParaRPr>
                    </a:p>
                  </a:txBody>
                  <a:tcPr marL="63500" marR="63500" marT="63500" marB="63500">
                    <a:lnL w="12700">
                      <a:solidFill>
                        <a:srgbClr val="6BBAF2"/>
                      </a:solidFill>
                      <a:prstDash val="solid"/>
                    </a:lnL>
                    <a:lnR w="12700">
                      <a:solidFill>
                        <a:srgbClr val="6BBAF2"/>
                      </a:solidFill>
                      <a:prstDash val="solid"/>
                    </a:lnR>
                    <a:lnT w="12700">
                      <a:solidFill>
                        <a:srgbClr val="6BBAF2"/>
                      </a:solidFill>
                      <a:prstDash val="solid"/>
                    </a:lnT>
                    <a:lnB w="12700" cap="flat" cmpd="sng" algn="ctr">
                      <a:solidFill>
                        <a:srgbClr val="6BBAF2"/>
                      </a:solidFill>
                      <a:prstDash val="solid"/>
                      <a:round/>
                      <a:headEnd type="none" w="med" len="med"/>
                      <a:tailEnd type="none" w="med" len="me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Premier-defined expected mortality for the admission. </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a:solidFill>
                        <a:srgbClr val="6BBAF2"/>
                      </a:solidFill>
                      <a:prstDash val="solid"/>
                    </a:lnR>
                    <a:lnT w="12700"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66040">
                        <a:lnSpc>
                          <a:spcPct val="100000"/>
                        </a:lnSpc>
                        <a:spcBef>
                          <a:spcPts val="640"/>
                        </a:spcBef>
                      </a:pPr>
                      <a:r>
                        <a:rPr lang="pt-BR" sz="900" b="1" spc="-10" dirty="0" err="1" smtClean="0">
                          <a:solidFill>
                            <a:srgbClr val="FFFFFF"/>
                          </a:solidFill>
                          <a:latin typeface="Roboto"/>
                          <a:cs typeface="Roboto"/>
                        </a:rPr>
                        <a:t>Continuous</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cap="flat" cmpd="sng" algn="ctr">
                      <a:solidFill>
                        <a:srgbClr val="6BBAF2"/>
                      </a:solidFill>
                      <a:prstDash val="solid"/>
                      <a:round/>
                      <a:headEnd type="none" w="med" len="med"/>
                      <a:tailEnd type="none" w="med" len="med"/>
                    </a:lnB>
                    <a:solidFill>
                      <a:srgbClr val="00507C"/>
                    </a:solidFill>
                  </a:tcPr>
                </a:tc>
              </a:tr>
              <a:tr h="382694">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Risk of Mortality Categorical</a:t>
                      </a:r>
                      <a:endParaRPr lang="en-US" sz="900" b="1" dirty="0">
                        <a:solidFill>
                          <a:srgbClr val="FFFFFF"/>
                        </a:solidFill>
                        <a:effectLst/>
                        <a:latin typeface="Roboto"/>
                        <a:ea typeface="Cambria"/>
                        <a:cs typeface="Roboto"/>
                      </a:endParaRPr>
                    </a:p>
                  </a:txBody>
                  <a:tcPr marL="63500" marR="63500" marT="63500" marB="63500">
                    <a:lnL w="12700">
                      <a:solidFill>
                        <a:srgbClr val="6BBAF2"/>
                      </a:solidFill>
                      <a:prstDash val="solid"/>
                    </a:lnL>
                    <a:lnR w="12700" cap="flat" cmpd="sng" algn="ctr">
                      <a:solidFill>
                        <a:srgbClr val="6BBAF2"/>
                      </a:solidFill>
                      <a:prstDash val="solid"/>
                      <a:round/>
                      <a:headEnd type="none" w="med" len="med"/>
                      <a:tailEnd type="none" w="med" len="med"/>
                    </a:lnR>
                    <a:lnT w="12700">
                      <a:solidFill>
                        <a:srgbClr val="6BBAF2"/>
                      </a:solidFill>
                      <a:prstDash val="solid"/>
                    </a:lnT>
                    <a:lnB w="12700">
                      <a:solidFill>
                        <a:srgbClr val="6BBAF2"/>
                      </a:solidFill>
                      <a:prstDash val="solid"/>
                    </a:lnB>
                    <a:solidFill>
                      <a:srgbClr val="00507C"/>
                    </a:solidFill>
                  </a:tcPr>
                </a:tc>
                <a:tc>
                  <a:txBody>
                    <a:bodyPr/>
                    <a:lstStyle/>
                    <a:p>
                      <a:pPr marL="0" marR="0" algn="just">
                        <a:spcBef>
                          <a:spcPts val="600"/>
                        </a:spcBef>
                        <a:spcAft>
                          <a:spcPts val="600"/>
                        </a:spcAft>
                      </a:pPr>
                      <a:r>
                        <a:rPr lang="en-US" sz="900" b="1" dirty="0">
                          <a:solidFill>
                            <a:srgbClr val="FFFFFF"/>
                          </a:solidFill>
                          <a:effectLst/>
                          <a:latin typeface="Roboto"/>
                          <a:ea typeface="Times New Roman"/>
                          <a:cs typeface="Roboto"/>
                        </a:rPr>
                        <a:t>Categorical variable that measures relative risk of death during admission within a given DRG. </a:t>
                      </a:r>
                      <a:endParaRPr lang="en-US" sz="900" b="1" dirty="0">
                        <a:solidFill>
                          <a:srgbClr val="FFFFFF"/>
                        </a:solidFill>
                        <a:effectLst/>
                        <a:latin typeface="Roboto"/>
                        <a:ea typeface="Cambria"/>
                        <a:cs typeface="Roboto"/>
                      </a:endParaRPr>
                    </a:p>
                  </a:txBody>
                  <a:tcPr marL="63500" marR="63500" marT="63500" marB="63500">
                    <a:lnL w="12700" cap="flat" cmpd="sng" algn="ctr">
                      <a:solidFill>
                        <a:srgbClr val="6BBAF2"/>
                      </a:solidFill>
                      <a:prstDash val="solid"/>
                      <a:round/>
                      <a:headEnd type="none" w="med" len="med"/>
                      <a:tailEnd type="none" w="med" len="med"/>
                    </a:lnL>
                    <a:lnR w="12700" cap="flat" cmpd="sng" algn="ctr">
                      <a:solidFill>
                        <a:srgbClr val="6BBAF2"/>
                      </a:solidFill>
                      <a:prstDash val="solid"/>
                      <a:round/>
                      <a:headEnd type="none" w="med" len="med"/>
                      <a:tailEnd type="none" w="med" len="med"/>
                    </a:lnR>
                    <a:lnT w="12700" cap="flat" cmpd="sng" algn="ctr">
                      <a:solidFill>
                        <a:srgbClr val="6BBAF2"/>
                      </a:solidFill>
                      <a:prstDash val="solid"/>
                      <a:round/>
                      <a:headEnd type="none" w="med" len="med"/>
                      <a:tailEnd type="none" w="med" len="med"/>
                    </a:lnT>
                    <a:lnB w="12700">
                      <a:solidFill>
                        <a:srgbClr val="6BBAF2"/>
                      </a:solidFill>
                      <a:prstDash val="solid"/>
                    </a:lnB>
                    <a:solidFill>
                      <a:srgbClr val="00507C"/>
                    </a:solidFill>
                  </a:tcPr>
                </a:tc>
                <a:tc>
                  <a:txBody>
                    <a:bodyPr/>
                    <a:lstStyle/>
                    <a:p>
                      <a:pPr marL="66040">
                        <a:lnSpc>
                          <a:spcPct val="100000"/>
                        </a:lnSpc>
                        <a:spcBef>
                          <a:spcPts val="640"/>
                        </a:spcBef>
                      </a:pPr>
                      <a:r>
                        <a:rPr lang="hr-HR" sz="900" b="1" spc="-10" dirty="0" smtClean="0">
                          <a:solidFill>
                            <a:srgbClr val="FFFFFF"/>
                          </a:solidFill>
                          <a:latin typeface="Roboto"/>
                          <a:cs typeface="Roboto"/>
                        </a:rPr>
                        <a:t>Categorical</a:t>
                      </a:r>
                      <a:endParaRPr sz="900" dirty="0">
                        <a:solidFill>
                          <a:srgbClr val="FFFFFF"/>
                        </a:solidFill>
                        <a:latin typeface="Roboto"/>
                        <a:cs typeface="Roboto"/>
                      </a:endParaRPr>
                    </a:p>
                  </a:txBody>
                  <a:tcPr marL="0" marR="0" marT="81280" marB="0">
                    <a:lnL w="12700" cap="flat" cmpd="sng" algn="ctr">
                      <a:solidFill>
                        <a:srgbClr val="6BBAF2"/>
                      </a:solidFill>
                      <a:prstDash val="solid"/>
                      <a:round/>
                      <a:headEnd type="none" w="med" len="med"/>
                      <a:tailEnd type="none" w="med" len="med"/>
                    </a:lnL>
                    <a:lnR w="12700">
                      <a:solidFill>
                        <a:srgbClr val="6BBAF2"/>
                      </a:solidFill>
                      <a:prstDash val="solid"/>
                    </a:lnR>
                    <a:lnT w="12700">
                      <a:solidFill>
                        <a:srgbClr val="6BBAF2"/>
                      </a:solidFill>
                      <a:prstDash val="solid"/>
                    </a:lnT>
                    <a:lnB w="12700">
                      <a:solidFill>
                        <a:srgbClr val="6BBAF2"/>
                      </a:solidFill>
                      <a:prstDash val="solid"/>
                    </a:lnB>
                    <a:solidFill>
                      <a:srgbClr val="00507C"/>
                    </a:solidFill>
                  </a:tcPr>
                </a:tc>
              </a:tr>
            </a:tbl>
          </a:graphicData>
        </a:graphic>
      </p:graphicFrame>
      <p:sp>
        <p:nvSpPr>
          <p:cNvPr id="5" name="object 5"/>
          <p:cNvSpPr txBox="1"/>
          <p:nvPr/>
        </p:nvSpPr>
        <p:spPr>
          <a:xfrm>
            <a:off x="460923" y="1634283"/>
            <a:ext cx="2434677" cy="2387095"/>
          </a:xfrm>
          <a:prstGeom prst="rect">
            <a:avLst/>
          </a:prstGeom>
        </p:spPr>
        <p:txBody>
          <a:bodyPr vert="horz" wrap="square" lIns="0" tIns="12700" rIns="0" bIns="0" rtlCol="0">
            <a:spAutoFit/>
          </a:bodyPr>
          <a:lstStyle/>
          <a:p>
            <a:pPr marL="12700" marR="5080">
              <a:lnSpc>
                <a:spcPct val="114599"/>
              </a:lnSpc>
              <a:spcBef>
                <a:spcPts val="100"/>
              </a:spcBef>
            </a:pPr>
            <a:r>
              <a:rPr sz="1200" spc="-5" dirty="0">
                <a:solidFill>
                  <a:srgbClr val="FFFFFF"/>
                </a:solidFill>
                <a:latin typeface="Roboto"/>
                <a:cs typeface="Roboto"/>
              </a:rPr>
              <a:t>The </a:t>
            </a:r>
            <a:r>
              <a:rPr sz="1200" spc="-5" dirty="0" smtClean="0">
                <a:solidFill>
                  <a:srgbClr val="FFFFFF"/>
                </a:solidFill>
                <a:latin typeface="Roboto"/>
                <a:cs typeface="Roboto"/>
              </a:rPr>
              <a:t>dataset </a:t>
            </a:r>
            <a:r>
              <a:rPr sz="1200" spc="-5" dirty="0">
                <a:solidFill>
                  <a:srgbClr val="FFFFFF"/>
                </a:solidFill>
                <a:latin typeface="Roboto"/>
                <a:cs typeface="Roboto"/>
              </a:rPr>
              <a:t>contains </a:t>
            </a:r>
            <a:r>
              <a:rPr lang="en-US" sz="1200" spc="-10" dirty="0" smtClean="0">
                <a:solidFill>
                  <a:srgbClr val="FFFFFF"/>
                </a:solidFill>
                <a:latin typeface="Roboto"/>
                <a:cs typeface="Roboto"/>
              </a:rPr>
              <a:t>over</a:t>
            </a:r>
            <a:r>
              <a:rPr sz="1200" spc="-10" dirty="0" smtClean="0">
                <a:solidFill>
                  <a:srgbClr val="FFFFFF"/>
                </a:solidFill>
                <a:latin typeface="Roboto"/>
                <a:cs typeface="Roboto"/>
              </a:rPr>
              <a:t> </a:t>
            </a:r>
            <a:r>
              <a:rPr lang="en-US" sz="1200" spc="-10" dirty="0" smtClean="0">
                <a:solidFill>
                  <a:srgbClr val="FFFFFF"/>
                </a:solidFill>
                <a:latin typeface="Roboto"/>
                <a:cs typeface="Roboto"/>
              </a:rPr>
              <a:t>900,000 hospital admissions from 7 New York hospitals.</a:t>
            </a:r>
            <a:endParaRPr sz="1200" dirty="0">
              <a:solidFill>
                <a:srgbClr val="FFFFFF"/>
              </a:solidFill>
              <a:latin typeface="Roboto"/>
              <a:cs typeface="Roboto"/>
            </a:endParaRPr>
          </a:p>
          <a:p>
            <a:pPr>
              <a:lnSpc>
                <a:spcPct val="100000"/>
              </a:lnSpc>
              <a:spcBef>
                <a:spcPts val="55"/>
              </a:spcBef>
            </a:pPr>
            <a:endParaRPr lang="en-US" sz="1150" dirty="0" smtClean="0">
              <a:solidFill>
                <a:srgbClr val="FFFFFF"/>
              </a:solidFill>
              <a:latin typeface="Roboto"/>
              <a:cs typeface="Roboto"/>
            </a:endParaRPr>
          </a:p>
          <a:p>
            <a:pPr>
              <a:lnSpc>
                <a:spcPct val="100000"/>
              </a:lnSpc>
              <a:spcBef>
                <a:spcPts val="55"/>
              </a:spcBef>
            </a:pPr>
            <a:r>
              <a:rPr lang="en-US" sz="1150" dirty="0" smtClean="0">
                <a:solidFill>
                  <a:srgbClr val="FFFFFF"/>
                </a:solidFill>
                <a:latin typeface="Roboto"/>
                <a:cs typeface="Roboto"/>
              </a:rPr>
              <a:t>The admission data were collected continuously from 2015 to the present (2022)</a:t>
            </a:r>
          </a:p>
          <a:p>
            <a:pPr>
              <a:lnSpc>
                <a:spcPct val="100000"/>
              </a:lnSpc>
              <a:spcBef>
                <a:spcPts val="55"/>
              </a:spcBef>
            </a:pPr>
            <a:endParaRPr sz="1150" dirty="0">
              <a:solidFill>
                <a:srgbClr val="FFFFFF"/>
              </a:solidFill>
              <a:latin typeface="Roboto"/>
              <a:cs typeface="Roboto"/>
            </a:endParaRPr>
          </a:p>
          <a:p>
            <a:pPr marL="12700" marR="111760">
              <a:lnSpc>
                <a:spcPct val="114599"/>
              </a:lnSpc>
            </a:pPr>
            <a:r>
              <a:rPr lang="en-US" sz="1200" spc="-5" dirty="0" smtClean="0">
                <a:solidFill>
                  <a:srgbClr val="FFFFFF"/>
                </a:solidFill>
                <a:latin typeface="Roboto"/>
                <a:cs typeface="Roboto"/>
              </a:rPr>
              <a:t>This </a:t>
            </a:r>
            <a:r>
              <a:rPr sz="1200" spc="-10" dirty="0" smtClean="0">
                <a:solidFill>
                  <a:srgbClr val="FFFFFF"/>
                </a:solidFill>
                <a:latin typeface="Roboto"/>
                <a:cs typeface="Roboto"/>
              </a:rPr>
              <a:t>1</a:t>
            </a:r>
            <a:r>
              <a:rPr lang="en-US" sz="1200" spc="-10" dirty="0" smtClean="0">
                <a:solidFill>
                  <a:srgbClr val="FFFFFF"/>
                </a:solidFill>
                <a:latin typeface="Roboto"/>
                <a:cs typeface="Roboto"/>
              </a:rPr>
              <a:t>4</a:t>
            </a:r>
            <a:r>
              <a:rPr sz="1200" spc="-10" dirty="0" smtClean="0">
                <a:solidFill>
                  <a:srgbClr val="FFFFFF"/>
                </a:solidFill>
                <a:latin typeface="Roboto"/>
                <a:cs typeface="Roboto"/>
              </a:rPr>
              <a:t> </a:t>
            </a:r>
            <a:r>
              <a:rPr sz="1200" spc="-10" dirty="0">
                <a:solidFill>
                  <a:srgbClr val="FFFFFF"/>
                </a:solidFill>
                <a:latin typeface="Roboto"/>
                <a:cs typeface="Roboto"/>
              </a:rPr>
              <a:t>features </a:t>
            </a:r>
            <a:r>
              <a:rPr sz="1200" spc="-5" dirty="0">
                <a:solidFill>
                  <a:srgbClr val="FFFFFF"/>
                </a:solidFill>
                <a:latin typeface="Roboto"/>
                <a:cs typeface="Roboto"/>
              </a:rPr>
              <a:t>and 1 </a:t>
            </a:r>
            <a:r>
              <a:rPr sz="1200" spc="-10" dirty="0">
                <a:solidFill>
                  <a:srgbClr val="FFFFFF"/>
                </a:solidFill>
                <a:latin typeface="Roboto"/>
                <a:cs typeface="Roboto"/>
              </a:rPr>
              <a:t>target </a:t>
            </a:r>
            <a:r>
              <a:rPr sz="1200" spc="-10" dirty="0" smtClean="0">
                <a:solidFill>
                  <a:srgbClr val="FFFFFF"/>
                </a:solidFill>
                <a:latin typeface="Roboto"/>
                <a:cs typeface="Roboto"/>
              </a:rPr>
              <a:t>variable</a:t>
            </a:r>
            <a:r>
              <a:rPr lang="en-US" sz="1200" spc="-10" dirty="0" smtClean="0">
                <a:solidFill>
                  <a:srgbClr val="FFFFFF"/>
                </a:solidFill>
                <a:latin typeface="Roboto"/>
                <a:cs typeface="Roboto"/>
              </a:rPr>
              <a:t> </a:t>
            </a:r>
            <a:r>
              <a:rPr lang="en-US" sz="1200" spc="-10" dirty="0" smtClean="0">
                <a:solidFill>
                  <a:srgbClr val="FFFFFF"/>
                </a:solidFill>
                <a:latin typeface="Roboto"/>
                <a:cs typeface="Roboto"/>
              </a:rPr>
              <a:t>are taken from the original dataset</a:t>
            </a:r>
            <a:endParaRPr lang="en-US" sz="1200" spc="-10" dirty="0">
              <a:solidFill>
                <a:srgbClr val="FFFFFF"/>
              </a:solidFill>
              <a:latin typeface="Roboto"/>
              <a:cs typeface="Roboto"/>
            </a:endParaRPr>
          </a:p>
          <a:p>
            <a:pPr marL="12700" marR="111760">
              <a:lnSpc>
                <a:spcPct val="114599"/>
              </a:lnSpc>
            </a:pPr>
            <a:endParaRPr sz="1150" dirty="0">
              <a:latin typeface="Roboto"/>
              <a:cs typeface="Roboto"/>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9216" y="1412274"/>
            <a:ext cx="332105" cy="0"/>
          </a:xfrm>
          <a:custGeom>
            <a:avLst/>
            <a:gdLst/>
            <a:ahLst/>
            <a:cxnLst/>
            <a:rect l="l" t="t" r="r" b="b"/>
            <a:pathLst>
              <a:path w="332105">
                <a:moveTo>
                  <a:pt x="0" y="0"/>
                </a:moveTo>
                <a:lnTo>
                  <a:pt x="331499" y="0"/>
                </a:lnTo>
              </a:path>
            </a:pathLst>
          </a:custGeom>
          <a:ln w="38099">
            <a:solidFill>
              <a:srgbClr val="029AE4"/>
            </a:solidFill>
          </a:ln>
        </p:spPr>
        <p:txBody>
          <a:bodyPr wrap="square" lIns="0" tIns="0" rIns="0" bIns="0" rtlCol="0"/>
          <a:lstStyle/>
          <a:p>
            <a:endParaRPr/>
          </a:p>
        </p:txBody>
      </p:sp>
      <p:sp>
        <p:nvSpPr>
          <p:cNvPr id="3" name="object 3"/>
          <p:cNvSpPr txBox="1">
            <a:spLocks noGrp="1"/>
          </p:cNvSpPr>
          <p:nvPr>
            <p:ph type="title"/>
          </p:nvPr>
        </p:nvSpPr>
        <p:spPr>
          <a:xfrm>
            <a:off x="457200" y="209550"/>
            <a:ext cx="2336800" cy="1125307"/>
          </a:xfrm>
          <a:prstGeom prst="rect">
            <a:avLst/>
          </a:prstGeom>
        </p:spPr>
        <p:txBody>
          <a:bodyPr vert="horz" wrap="square" lIns="0" tIns="27939" rIns="0" bIns="0" rtlCol="0">
            <a:spAutoFit/>
          </a:bodyPr>
          <a:lstStyle/>
          <a:p>
            <a:pPr marL="12700" marR="5080">
              <a:lnSpc>
                <a:spcPts val="2850"/>
              </a:lnSpc>
              <a:spcBef>
                <a:spcPts val="219"/>
              </a:spcBef>
            </a:pPr>
            <a:r>
              <a:rPr lang="en-US" sz="2400" spc="135" dirty="0" smtClean="0"/>
              <a:t>Mount Sinai </a:t>
            </a:r>
            <a:r>
              <a:rPr lang="en-US" sz="2400" spc="135" dirty="0" smtClean="0"/>
              <a:t>Hospital </a:t>
            </a:r>
            <a:r>
              <a:rPr sz="2400" spc="70" dirty="0" smtClean="0"/>
              <a:t>Dataset</a:t>
            </a:r>
            <a:endParaRPr sz="2400" dirty="0"/>
          </a:p>
        </p:txBody>
      </p:sp>
      <p:sp>
        <p:nvSpPr>
          <p:cNvPr id="5" name="object 5"/>
          <p:cNvSpPr txBox="1"/>
          <p:nvPr/>
        </p:nvSpPr>
        <p:spPr>
          <a:xfrm>
            <a:off x="460923" y="1634283"/>
            <a:ext cx="7844877" cy="2775119"/>
          </a:xfrm>
          <a:prstGeom prst="rect">
            <a:avLst/>
          </a:prstGeom>
        </p:spPr>
        <p:txBody>
          <a:bodyPr vert="horz" wrap="square" lIns="0" tIns="12700" rIns="0" bIns="0" rtlCol="0">
            <a:spAutoFit/>
          </a:bodyPr>
          <a:lstStyle/>
          <a:p>
            <a:r>
              <a:rPr lang="en-US" sz="1400" dirty="0">
                <a:solidFill>
                  <a:srgbClr val="FFFFFF"/>
                </a:solidFill>
              </a:rPr>
              <a:t>Furthermore, the following parameters will be added to the dataset</a:t>
            </a:r>
            <a:r>
              <a:rPr lang="en-US" sz="1400" dirty="0" smtClean="0">
                <a:solidFill>
                  <a:srgbClr val="FFFFFF"/>
                </a:solidFill>
              </a:rPr>
              <a:t>:</a:t>
            </a:r>
          </a:p>
          <a:p>
            <a:endParaRPr lang="en-US" sz="1400" dirty="0">
              <a:solidFill>
                <a:srgbClr val="FFFFFF"/>
              </a:solidFill>
            </a:endParaRPr>
          </a:p>
          <a:p>
            <a:pPr marL="285750" lvl="0" indent="-285750">
              <a:buFont typeface="Arial"/>
              <a:buChar char="•"/>
            </a:pPr>
            <a:r>
              <a:rPr lang="en-US" sz="1400" dirty="0">
                <a:solidFill>
                  <a:srgbClr val="FFFFFF"/>
                </a:solidFill>
              </a:rPr>
              <a:t>Age Group</a:t>
            </a:r>
          </a:p>
          <a:p>
            <a:pPr lvl="1"/>
            <a:r>
              <a:rPr lang="en-US" sz="1400" dirty="0">
                <a:solidFill>
                  <a:srgbClr val="FFFFFF"/>
                </a:solidFill>
              </a:rPr>
              <a:t>About 10% of all inpatient admissions in the Mount Sinai data are newborns with age ‘0’. It makes sense to group age by category</a:t>
            </a:r>
            <a:r>
              <a:rPr lang="en-US" sz="1400" dirty="0" smtClean="0">
                <a:solidFill>
                  <a:srgbClr val="FFFFFF"/>
                </a:solidFill>
              </a:rPr>
              <a:t>.</a:t>
            </a:r>
          </a:p>
          <a:p>
            <a:endParaRPr lang="en-US" sz="1400" dirty="0">
              <a:solidFill>
                <a:srgbClr val="FFFFFF"/>
              </a:solidFill>
            </a:endParaRPr>
          </a:p>
          <a:p>
            <a:pPr marL="285750" lvl="0" indent="-285750">
              <a:buFont typeface="Arial"/>
              <a:buChar char="•"/>
            </a:pPr>
            <a:r>
              <a:rPr lang="en-US" sz="1400" dirty="0">
                <a:solidFill>
                  <a:srgbClr val="FFFFFF"/>
                </a:solidFill>
              </a:rPr>
              <a:t>COVID-19 diagnosis flag. </a:t>
            </a:r>
          </a:p>
          <a:p>
            <a:pPr lvl="1"/>
            <a:r>
              <a:rPr lang="en-US" sz="1400" dirty="0">
                <a:solidFill>
                  <a:srgbClr val="FFFFFF"/>
                </a:solidFill>
              </a:rPr>
              <a:t>Post COVID admission flag. Patient admitted after 03/01/</a:t>
            </a:r>
            <a:r>
              <a:rPr lang="en-US" sz="1400" dirty="0" smtClean="0">
                <a:solidFill>
                  <a:srgbClr val="FFFFFF"/>
                </a:solidFill>
              </a:rPr>
              <a:t>2020</a:t>
            </a:r>
          </a:p>
          <a:p>
            <a:pPr lvl="0"/>
            <a:endParaRPr lang="en-US" sz="1400" dirty="0">
              <a:solidFill>
                <a:srgbClr val="FFFFFF"/>
              </a:solidFill>
            </a:endParaRPr>
          </a:p>
          <a:p>
            <a:pPr marL="285750" lvl="0" indent="-285750">
              <a:buFont typeface="Arial"/>
              <a:buChar char="•"/>
            </a:pPr>
            <a:r>
              <a:rPr lang="en-US" sz="1400" dirty="0">
                <a:solidFill>
                  <a:srgbClr val="FFFFFF"/>
                </a:solidFill>
              </a:rPr>
              <a:t>Emergency Department Admission Indicator</a:t>
            </a:r>
          </a:p>
          <a:p>
            <a:pPr lvl="1"/>
            <a:r>
              <a:rPr lang="en-US" sz="1400" dirty="0">
                <a:solidFill>
                  <a:srgbClr val="FFFFFF"/>
                </a:solidFill>
              </a:rPr>
              <a:t>It is also important to exclude admissions that resulted in death since they can affect the accuracy of the model.</a:t>
            </a:r>
          </a:p>
          <a:p>
            <a:pPr marL="12700" marR="111760">
              <a:lnSpc>
                <a:spcPct val="114599"/>
              </a:lnSpc>
            </a:pPr>
            <a:endParaRPr sz="1150" dirty="0">
              <a:latin typeface="Roboto"/>
              <a:cs typeface="Roboto"/>
            </a:endParaRPr>
          </a:p>
        </p:txBody>
      </p:sp>
    </p:spTree>
    <p:extLst>
      <p:ext uri="{BB962C8B-B14F-4D97-AF65-F5344CB8AC3E}">
        <p14:creationId xmlns:p14="http://schemas.microsoft.com/office/powerpoint/2010/main" val="41309713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2561" y="1260279"/>
            <a:ext cx="424815" cy="0"/>
          </a:xfrm>
          <a:custGeom>
            <a:avLst/>
            <a:gdLst/>
            <a:ahLst/>
            <a:cxnLst/>
            <a:rect l="l" t="t" r="r" b="b"/>
            <a:pathLst>
              <a:path w="424815">
                <a:moveTo>
                  <a:pt x="0" y="0"/>
                </a:moveTo>
                <a:lnTo>
                  <a:pt x="424799" y="0"/>
                </a:lnTo>
              </a:path>
            </a:pathLst>
          </a:custGeom>
          <a:ln w="38099">
            <a:solidFill>
              <a:srgbClr val="029AE4"/>
            </a:solidFill>
          </a:ln>
        </p:spPr>
        <p:txBody>
          <a:bodyPr wrap="square" lIns="0" tIns="0" rIns="0" bIns="0" rtlCol="0"/>
          <a:lstStyle/>
          <a:p>
            <a:endParaRPr/>
          </a:p>
        </p:txBody>
      </p:sp>
      <p:sp>
        <p:nvSpPr>
          <p:cNvPr id="4" name="object 4"/>
          <p:cNvSpPr txBox="1">
            <a:spLocks noGrp="1"/>
          </p:cNvSpPr>
          <p:nvPr>
            <p:ph type="title"/>
          </p:nvPr>
        </p:nvSpPr>
        <p:spPr>
          <a:xfrm>
            <a:off x="460923" y="438150"/>
            <a:ext cx="4620895" cy="482600"/>
          </a:xfrm>
          <a:prstGeom prst="rect">
            <a:avLst/>
          </a:prstGeom>
        </p:spPr>
        <p:txBody>
          <a:bodyPr vert="horz" wrap="square" lIns="0" tIns="12700" rIns="0" bIns="0" rtlCol="0">
            <a:spAutoFit/>
          </a:bodyPr>
          <a:lstStyle/>
          <a:p>
            <a:pPr marL="12700">
              <a:lnSpc>
                <a:spcPct val="100000"/>
              </a:lnSpc>
              <a:spcBef>
                <a:spcPts val="100"/>
              </a:spcBef>
            </a:pPr>
            <a:r>
              <a:rPr lang="en-US" spc="135" dirty="0" smtClean="0"/>
              <a:t>Model Building</a:t>
            </a:r>
            <a:endParaRPr spc="135" dirty="0"/>
          </a:p>
        </p:txBody>
      </p:sp>
      <p:sp>
        <p:nvSpPr>
          <p:cNvPr id="5" name="object 5"/>
          <p:cNvSpPr/>
          <p:nvPr/>
        </p:nvSpPr>
        <p:spPr>
          <a:xfrm>
            <a:off x="3657600" y="1962150"/>
            <a:ext cx="11430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3657600" y="3105150"/>
            <a:ext cx="1249465" cy="681597"/>
          </a:xfrm>
          <a:prstGeom prst="rect">
            <a:avLst/>
          </a:prstGeom>
        </p:spPr>
        <p:txBody>
          <a:bodyPr vert="horz" wrap="square" lIns="0" tIns="22860" rIns="0" bIns="0" rtlCol="0">
            <a:spAutoFit/>
          </a:bodyPr>
          <a:lstStyle/>
          <a:p>
            <a:pPr marL="12700" marR="5080" indent="-635" algn="ctr">
              <a:lnSpc>
                <a:spcPts val="1650"/>
              </a:lnSpc>
              <a:spcBef>
                <a:spcPts val="180"/>
              </a:spcBef>
            </a:pPr>
            <a:r>
              <a:rPr lang="en-US" sz="1400" b="1" dirty="0" smtClean="0">
                <a:solidFill>
                  <a:srgbClr val="FFFFFF"/>
                </a:solidFill>
                <a:latin typeface="Roboto Black"/>
                <a:cs typeface="Roboto Black"/>
              </a:rPr>
              <a:t>K-nearest Neighbor</a:t>
            </a:r>
          </a:p>
          <a:p>
            <a:pPr marL="12700" marR="5080" indent="-635" algn="ctr">
              <a:lnSpc>
                <a:spcPts val="1650"/>
              </a:lnSpc>
              <a:spcBef>
                <a:spcPts val="180"/>
              </a:spcBef>
            </a:pPr>
            <a:r>
              <a:rPr lang="en-US" sz="1400" b="1" dirty="0" smtClean="0">
                <a:solidFill>
                  <a:srgbClr val="FFFFFF"/>
                </a:solidFill>
                <a:latin typeface="Roboto Black"/>
                <a:cs typeface="Roboto Black"/>
              </a:rPr>
              <a:t>Regression</a:t>
            </a:r>
            <a:endParaRPr sz="1400" dirty="0">
              <a:latin typeface="Roboto Black"/>
              <a:cs typeface="Roboto Black"/>
            </a:endParaRPr>
          </a:p>
        </p:txBody>
      </p:sp>
      <p:sp>
        <p:nvSpPr>
          <p:cNvPr id="7" name="object 7"/>
          <p:cNvSpPr/>
          <p:nvPr/>
        </p:nvSpPr>
        <p:spPr>
          <a:xfrm>
            <a:off x="1219200" y="2038350"/>
            <a:ext cx="990600" cy="76200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066800" y="3562350"/>
            <a:ext cx="1063743" cy="446917"/>
          </a:xfrm>
          <a:prstGeom prst="rect">
            <a:avLst/>
          </a:prstGeom>
        </p:spPr>
        <p:txBody>
          <a:bodyPr vert="horz" wrap="square" lIns="0" tIns="22860" rIns="0" bIns="0" rtlCol="0">
            <a:spAutoFit/>
          </a:bodyPr>
          <a:lstStyle/>
          <a:p>
            <a:pPr marL="12700" marR="5080" indent="133350">
              <a:lnSpc>
                <a:spcPts val="1650"/>
              </a:lnSpc>
              <a:spcBef>
                <a:spcPts val="180"/>
              </a:spcBef>
            </a:pPr>
            <a:r>
              <a:rPr lang="en-US" sz="1400" b="1" spc="-10" dirty="0" smtClean="0">
                <a:solidFill>
                  <a:srgbClr val="FFFFFF"/>
                </a:solidFill>
                <a:latin typeface="Roboto Black"/>
                <a:cs typeface="Roboto Black"/>
              </a:rPr>
              <a:t>Linear</a:t>
            </a:r>
            <a:r>
              <a:rPr sz="1400" b="1" spc="-10" dirty="0" smtClean="0">
                <a:solidFill>
                  <a:srgbClr val="FFFFFF"/>
                </a:solidFill>
                <a:latin typeface="Roboto Black"/>
                <a:cs typeface="Roboto Black"/>
              </a:rPr>
              <a:t>  </a:t>
            </a:r>
            <a:r>
              <a:rPr sz="1400" b="1" spc="-10" dirty="0">
                <a:solidFill>
                  <a:srgbClr val="FFFFFF"/>
                </a:solidFill>
                <a:latin typeface="Roboto Black"/>
                <a:cs typeface="Roboto Black"/>
              </a:rPr>
              <a:t>Reg</a:t>
            </a:r>
            <a:r>
              <a:rPr sz="1400" b="1" spc="-20" dirty="0">
                <a:solidFill>
                  <a:srgbClr val="FFFFFF"/>
                </a:solidFill>
                <a:latin typeface="Roboto Black"/>
                <a:cs typeface="Roboto Black"/>
              </a:rPr>
              <a:t>r</a:t>
            </a:r>
            <a:r>
              <a:rPr sz="1400" b="1" spc="-10" dirty="0">
                <a:solidFill>
                  <a:srgbClr val="FFFFFF"/>
                </a:solidFill>
                <a:latin typeface="Roboto Black"/>
                <a:cs typeface="Roboto Black"/>
              </a:rPr>
              <a:t>ession</a:t>
            </a:r>
            <a:endParaRPr sz="1400" dirty="0">
              <a:latin typeface="Roboto Black"/>
              <a:cs typeface="Roboto Black"/>
            </a:endParaRPr>
          </a:p>
        </p:txBody>
      </p:sp>
      <p:sp>
        <p:nvSpPr>
          <p:cNvPr id="15" name="object 15"/>
          <p:cNvSpPr/>
          <p:nvPr/>
        </p:nvSpPr>
        <p:spPr>
          <a:xfrm>
            <a:off x="6553200" y="1809750"/>
            <a:ext cx="822958" cy="720086"/>
          </a:xfrm>
          <a:prstGeom prst="rect">
            <a:avLst/>
          </a:prstGeom>
          <a:blipFill>
            <a:blip r:embed="rId4" cstate="print"/>
            <a:stretch>
              <a:fillRect/>
            </a:stretch>
          </a:blipFill>
        </p:spPr>
        <p:txBody>
          <a:bodyPr wrap="square" lIns="0" tIns="0" rIns="0" bIns="0" rtlCol="0"/>
          <a:lstStyle/>
          <a:p>
            <a:endParaRPr/>
          </a:p>
        </p:txBody>
      </p:sp>
      <p:sp>
        <p:nvSpPr>
          <p:cNvPr id="16" name="object 16"/>
          <p:cNvSpPr txBox="1"/>
          <p:nvPr/>
        </p:nvSpPr>
        <p:spPr>
          <a:xfrm>
            <a:off x="5867400" y="2562558"/>
            <a:ext cx="2819400" cy="2066592"/>
          </a:xfrm>
          <a:prstGeom prst="rect">
            <a:avLst/>
          </a:prstGeom>
        </p:spPr>
        <p:txBody>
          <a:bodyPr vert="horz" wrap="square" lIns="0" tIns="22860" rIns="0" bIns="0" rtlCol="0">
            <a:spAutoFit/>
          </a:bodyPr>
          <a:lstStyle/>
          <a:p>
            <a:pPr marL="154940" marR="5080" indent="-142875">
              <a:lnSpc>
                <a:spcPts val="1650"/>
              </a:lnSpc>
              <a:spcBef>
                <a:spcPts val="180"/>
              </a:spcBef>
            </a:pPr>
            <a:r>
              <a:rPr lang="en-US" sz="1400" b="1" spc="-15" dirty="0" smtClean="0">
                <a:solidFill>
                  <a:srgbClr val="FFFFFF"/>
                </a:solidFill>
                <a:latin typeface="Roboto Black"/>
                <a:cs typeface="Roboto Black"/>
              </a:rPr>
              <a:t>Additional </a:t>
            </a:r>
            <a:r>
              <a:rPr sz="1400" b="1" spc="-15" dirty="0" smtClean="0">
                <a:solidFill>
                  <a:srgbClr val="FFFFFF"/>
                </a:solidFill>
                <a:latin typeface="Roboto Black"/>
                <a:cs typeface="Roboto Black"/>
              </a:rPr>
              <a:t>P</a:t>
            </a:r>
            <a:r>
              <a:rPr sz="1400" b="1" spc="-10" dirty="0" smtClean="0">
                <a:solidFill>
                  <a:srgbClr val="FFFFFF"/>
                </a:solidFill>
                <a:latin typeface="Roboto Black"/>
                <a:cs typeface="Roboto Black"/>
              </a:rPr>
              <a:t>a</a:t>
            </a:r>
            <a:r>
              <a:rPr sz="1400" b="1" spc="-30" dirty="0" smtClean="0">
                <a:solidFill>
                  <a:srgbClr val="FFFFFF"/>
                </a:solidFill>
                <a:latin typeface="Roboto Black"/>
                <a:cs typeface="Roboto Black"/>
              </a:rPr>
              <a:t>r</a:t>
            </a:r>
            <a:r>
              <a:rPr sz="1400" b="1" spc="-10" dirty="0" smtClean="0">
                <a:solidFill>
                  <a:srgbClr val="FFFFFF"/>
                </a:solidFill>
                <a:latin typeface="Roboto Black"/>
                <a:cs typeface="Roboto Black"/>
              </a:rPr>
              <a:t>ameter  </a:t>
            </a:r>
            <a:r>
              <a:rPr sz="1400" b="1" spc="-15" dirty="0" smtClean="0">
                <a:solidFill>
                  <a:srgbClr val="FFFFFF"/>
                </a:solidFill>
                <a:latin typeface="Roboto Black"/>
                <a:cs typeface="Roboto Black"/>
              </a:rPr>
              <a:t>Tuning</a:t>
            </a:r>
            <a:endParaRPr lang="en-US" sz="1400" b="1" spc="-15" dirty="0">
              <a:solidFill>
                <a:srgbClr val="FFFFFF"/>
              </a:solidFill>
              <a:latin typeface="Roboto Black"/>
              <a:cs typeface="Roboto Black"/>
            </a:endParaRPr>
          </a:p>
          <a:p>
            <a:pPr marL="297815" marR="5080" indent="-285750">
              <a:lnSpc>
                <a:spcPts val="1650"/>
              </a:lnSpc>
              <a:spcBef>
                <a:spcPts val="180"/>
              </a:spcBef>
              <a:buFont typeface="Arial"/>
              <a:buChar char="•"/>
            </a:pPr>
            <a:r>
              <a:rPr lang="en-US" sz="1400" b="1" spc="-15" dirty="0" smtClean="0">
                <a:solidFill>
                  <a:srgbClr val="FFFFFF"/>
                </a:solidFill>
                <a:latin typeface="Roboto Black"/>
                <a:cs typeface="Roboto Black"/>
              </a:rPr>
              <a:t>DRG Groups</a:t>
            </a:r>
          </a:p>
          <a:p>
            <a:pPr marL="297815" marR="5080" indent="-285750">
              <a:lnSpc>
                <a:spcPts val="1650"/>
              </a:lnSpc>
              <a:spcBef>
                <a:spcPts val="180"/>
              </a:spcBef>
              <a:buFont typeface="Arial"/>
              <a:buChar char="•"/>
            </a:pPr>
            <a:r>
              <a:rPr lang="en-US" sz="1400" b="1" spc="-15" dirty="0" smtClean="0">
                <a:solidFill>
                  <a:srgbClr val="FFFFFF"/>
                </a:solidFill>
                <a:latin typeface="Roboto Black"/>
                <a:cs typeface="Roboto Black"/>
              </a:rPr>
              <a:t>Outlier Exclusions</a:t>
            </a:r>
          </a:p>
          <a:p>
            <a:pPr marL="297815" marR="5080" indent="-285750">
              <a:lnSpc>
                <a:spcPts val="1650"/>
              </a:lnSpc>
              <a:spcBef>
                <a:spcPts val="180"/>
              </a:spcBef>
              <a:buFont typeface="Arial"/>
              <a:buChar char="•"/>
            </a:pPr>
            <a:r>
              <a:rPr lang="en-US" sz="1400" b="1" spc="-15" dirty="0" smtClean="0">
                <a:solidFill>
                  <a:srgbClr val="FFFFFF"/>
                </a:solidFill>
                <a:latin typeface="Roboto Black"/>
                <a:cs typeface="Roboto Black"/>
              </a:rPr>
              <a:t>Transformation into numeric format(KNN)</a:t>
            </a:r>
          </a:p>
          <a:p>
            <a:pPr marL="297815" marR="5080" indent="-285750">
              <a:lnSpc>
                <a:spcPts val="1650"/>
              </a:lnSpc>
              <a:spcBef>
                <a:spcPts val="180"/>
              </a:spcBef>
              <a:buFont typeface="Arial"/>
              <a:buChar char="•"/>
            </a:pPr>
            <a:r>
              <a:rPr lang="en-US" sz="1400" b="1" spc="-15" dirty="0" smtClean="0">
                <a:solidFill>
                  <a:srgbClr val="FFFFFF"/>
                </a:solidFill>
                <a:latin typeface="Roboto Black"/>
                <a:cs typeface="Roboto Black"/>
              </a:rPr>
              <a:t>Predictors with high </a:t>
            </a:r>
            <a:r>
              <a:rPr lang="en-US" sz="1400" b="1" spc="-15" dirty="0" err="1" smtClean="0">
                <a:solidFill>
                  <a:srgbClr val="FFFFFF"/>
                </a:solidFill>
                <a:latin typeface="Roboto Black"/>
                <a:cs typeface="Roboto Black"/>
              </a:rPr>
              <a:t>collinearity</a:t>
            </a:r>
            <a:r>
              <a:rPr lang="en-US" sz="1400" b="1" spc="-15" dirty="0" smtClean="0">
                <a:solidFill>
                  <a:srgbClr val="FFFFFF"/>
                </a:solidFill>
                <a:latin typeface="Roboto Black"/>
                <a:cs typeface="Roboto Black"/>
              </a:rPr>
              <a:t> excluded</a:t>
            </a:r>
          </a:p>
          <a:p>
            <a:pPr marL="297815" marR="5080" indent="-285750">
              <a:lnSpc>
                <a:spcPts val="1650"/>
              </a:lnSpc>
              <a:spcBef>
                <a:spcPts val="180"/>
              </a:spcBef>
              <a:buFont typeface="Arial"/>
              <a:buChar char="•"/>
            </a:pPr>
            <a:endParaRPr lang="en-US" sz="1400" b="1" spc="-15" dirty="0" smtClean="0">
              <a:solidFill>
                <a:srgbClr val="FFFFFF"/>
              </a:solidFill>
              <a:latin typeface="Roboto Black"/>
              <a:cs typeface="Roboto Black"/>
            </a:endParaRPr>
          </a:p>
          <a:p>
            <a:pPr marL="12065" marR="5080">
              <a:lnSpc>
                <a:spcPts val="1650"/>
              </a:lnSpc>
              <a:spcBef>
                <a:spcPts val="180"/>
              </a:spcBef>
            </a:pPr>
            <a:endParaRPr lang="en-US" sz="1400" b="1" spc="-15" dirty="0" smtClean="0">
              <a:solidFill>
                <a:srgbClr val="FFFFFF"/>
              </a:solidFill>
              <a:latin typeface="Roboto Black"/>
              <a:cs typeface="Roboto Black"/>
            </a:endParaRPr>
          </a:p>
        </p:txBody>
      </p:sp>
      <p:sp>
        <p:nvSpPr>
          <p:cNvPr id="19" name="object 19"/>
          <p:cNvSpPr/>
          <p:nvPr/>
        </p:nvSpPr>
        <p:spPr>
          <a:xfrm>
            <a:off x="5562600" y="2028825"/>
            <a:ext cx="17780" cy="2066925"/>
          </a:xfrm>
          <a:custGeom>
            <a:avLst/>
            <a:gdLst/>
            <a:ahLst/>
            <a:cxnLst/>
            <a:rect l="l" t="t" r="r" b="b"/>
            <a:pathLst>
              <a:path w="17779" h="2066925">
                <a:moveTo>
                  <a:pt x="17699" y="2066695"/>
                </a:moveTo>
                <a:lnTo>
                  <a:pt x="0" y="0"/>
                </a:lnTo>
              </a:path>
            </a:pathLst>
          </a:custGeom>
          <a:ln w="19049">
            <a:solidFill>
              <a:srgbClr val="6BBAF2"/>
            </a:solidFill>
          </a:ln>
        </p:spPr>
        <p:txBody>
          <a:bodyPr wrap="square" lIns="0" tIns="0" rIns="0" bIns="0" rtlCol="0"/>
          <a:lstStyle/>
          <a:p>
            <a:endParaRPr/>
          </a:p>
        </p:txBody>
      </p:sp>
      <p:sp>
        <p:nvSpPr>
          <p:cNvPr id="20" name="object 8"/>
          <p:cNvSpPr txBox="1"/>
          <p:nvPr/>
        </p:nvSpPr>
        <p:spPr>
          <a:xfrm>
            <a:off x="304800" y="2952750"/>
            <a:ext cx="1219200" cy="470000"/>
          </a:xfrm>
          <a:prstGeom prst="rect">
            <a:avLst/>
          </a:prstGeom>
        </p:spPr>
        <p:txBody>
          <a:bodyPr vert="horz" wrap="square" lIns="0" tIns="22860" rIns="0" bIns="0" rtlCol="0">
            <a:spAutoFit/>
          </a:bodyPr>
          <a:lstStyle/>
          <a:p>
            <a:pPr marL="12700" marR="5080" indent="133350">
              <a:lnSpc>
                <a:spcPts val="1650"/>
              </a:lnSpc>
              <a:spcBef>
                <a:spcPts val="180"/>
              </a:spcBef>
            </a:pPr>
            <a:r>
              <a:rPr lang="en-US" sz="1400" b="1" spc="-10" dirty="0" smtClean="0">
                <a:solidFill>
                  <a:srgbClr val="FFFFFF"/>
                </a:solidFill>
                <a:latin typeface="Roboto Black"/>
                <a:cs typeface="Roboto Black"/>
              </a:rPr>
              <a:t>Ridge</a:t>
            </a:r>
          </a:p>
          <a:p>
            <a:pPr marL="12700" marR="5080" indent="133350">
              <a:lnSpc>
                <a:spcPts val="1650"/>
              </a:lnSpc>
              <a:spcBef>
                <a:spcPts val="180"/>
              </a:spcBef>
            </a:pPr>
            <a:r>
              <a:rPr sz="1400" b="1" spc="-10" dirty="0" smtClean="0">
                <a:solidFill>
                  <a:srgbClr val="FFFFFF"/>
                </a:solidFill>
                <a:latin typeface="Roboto Black"/>
                <a:cs typeface="Roboto Black"/>
              </a:rPr>
              <a:t>Reg</a:t>
            </a:r>
            <a:r>
              <a:rPr sz="1400" b="1" spc="-20" dirty="0" smtClean="0">
                <a:solidFill>
                  <a:srgbClr val="FFFFFF"/>
                </a:solidFill>
                <a:latin typeface="Roboto Black"/>
                <a:cs typeface="Roboto Black"/>
              </a:rPr>
              <a:t>r</a:t>
            </a:r>
            <a:r>
              <a:rPr sz="1400" b="1" spc="-10" dirty="0" smtClean="0">
                <a:solidFill>
                  <a:srgbClr val="FFFFFF"/>
                </a:solidFill>
                <a:latin typeface="Roboto Black"/>
                <a:cs typeface="Roboto Black"/>
              </a:rPr>
              <a:t>ession</a:t>
            </a:r>
            <a:endParaRPr sz="1400" dirty="0">
              <a:latin typeface="Roboto Black"/>
              <a:cs typeface="Roboto Black"/>
            </a:endParaRPr>
          </a:p>
        </p:txBody>
      </p:sp>
      <p:sp>
        <p:nvSpPr>
          <p:cNvPr id="21" name="object 8"/>
          <p:cNvSpPr txBox="1"/>
          <p:nvPr/>
        </p:nvSpPr>
        <p:spPr>
          <a:xfrm>
            <a:off x="1828800" y="2952750"/>
            <a:ext cx="1219200" cy="470000"/>
          </a:xfrm>
          <a:prstGeom prst="rect">
            <a:avLst/>
          </a:prstGeom>
        </p:spPr>
        <p:txBody>
          <a:bodyPr vert="horz" wrap="square" lIns="0" tIns="22860" rIns="0" bIns="0" rtlCol="0">
            <a:spAutoFit/>
          </a:bodyPr>
          <a:lstStyle/>
          <a:p>
            <a:pPr marL="12700" marR="5080" indent="133350">
              <a:lnSpc>
                <a:spcPts val="1650"/>
              </a:lnSpc>
              <a:spcBef>
                <a:spcPts val="180"/>
              </a:spcBef>
            </a:pPr>
            <a:r>
              <a:rPr lang="en-US" sz="1400" b="1" spc="-10" dirty="0" smtClean="0">
                <a:solidFill>
                  <a:srgbClr val="FFFFFF"/>
                </a:solidFill>
                <a:latin typeface="Roboto Black"/>
                <a:cs typeface="Roboto Black"/>
              </a:rPr>
              <a:t>Poisson</a:t>
            </a:r>
          </a:p>
          <a:p>
            <a:pPr marL="12700" marR="5080" indent="133350">
              <a:lnSpc>
                <a:spcPts val="1650"/>
              </a:lnSpc>
              <a:spcBef>
                <a:spcPts val="180"/>
              </a:spcBef>
            </a:pPr>
            <a:r>
              <a:rPr sz="1400" b="1" spc="-10" dirty="0" smtClean="0">
                <a:solidFill>
                  <a:srgbClr val="FFFFFF"/>
                </a:solidFill>
                <a:latin typeface="Roboto Black"/>
                <a:cs typeface="Roboto Black"/>
              </a:rPr>
              <a:t>Reg</a:t>
            </a:r>
            <a:r>
              <a:rPr sz="1400" b="1" spc="-20" dirty="0" smtClean="0">
                <a:solidFill>
                  <a:srgbClr val="FFFFFF"/>
                </a:solidFill>
                <a:latin typeface="Roboto Black"/>
                <a:cs typeface="Roboto Black"/>
              </a:rPr>
              <a:t>r</a:t>
            </a:r>
            <a:r>
              <a:rPr sz="1400" b="1" spc="-10" dirty="0" smtClean="0">
                <a:solidFill>
                  <a:srgbClr val="FFFFFF"/>
                </a:solidFill>
                <a:latin typeface="Roboto Black"/>
                <a:cs typeface="Roboto Black"/>
              </a:rPr>
              <a:t>ession</a:t>
            </a:r>
            <a:endParaRPr sz="1400" dirty="0">
              <a:latin typeface="Roboto Black"/>
              <a:cs typeface="Roboto Black"/>
            </a:endParaRPr>
          </a:p>
        </p:txBody>
      </p:sp>
      <p:sp>
        <p:nvSpPr>
          <p:cNvPr id="22" name="object 4"/>
          <p:cNvSpPr txBox="1"/>
          <p:nvPr/>
        </p:nvSpPr>
        <p:spPr>
          <a:xfrm>
            <a:off x="228600" y="4334862"/>
            <a:ext cx="8610600" cy="751488"/>
          </a:xfrm>
          <a:prstGeom prst="rect">
            <a:avLst/>
          </a:prstGeom>
        </p:spPr>
        <p:txBody>
          <a:bodyPr vert="horz" wrap="square" lIns="0" tIns="12700" rIns="0" bIns="0" rtlCol="0">
            <a:spAutoFit/>
          </a:bodyPr>
          <a:lstStyle/>
          <a:p>
            <a:pPr algn="ctr"/>
            <a:r>
              <a:rPr lang="en-US" sz="1200" b="1" dirty="0">
                <a:solidFill>
                  <a:srgbClr val="FFFFFF"/>
                </a:solidFill>
                <a:latin typeface="Roboto "/>
                <a:cs typeface="Roboto "/>
              </a:rPr>
              <a:t>The final </a:t>
            </a:r>
            <a:r>
              <a:rPr lang="en-US" sz="1200" b="1" dirty="0" smtClean="0">
                <a:solidFill>
                  <a:srgbClr val="FFFFFF"/>
                </a:solidFill>
                <a:latin typeface="Roboto "/>
                <a:cs typeface="Roboto "/>
              </a:rPr>
              <a:t>dataset </a:t>
            </a:r>
            <a:r>
              <a:rPr lang="en-US" sz="1200" b="1" dirty="0">
                <a:solidFill>
                  <a:srgbClr val="FFFFFF"/>
                </a:solidFill>
                <a:latin typeface="Roboto "/>
                <a:cs typeface="Roboto "/>
              </a:rPr>
              <a:t>included information from 914,645  hospital admissions. </a:t>
            </a:r>
            <a:endParaRPr lang="en-US" sz="1200" b="1" dirty="0" smtClean="0">
              <a:solidFill>
                <a:srgbClr val="FFFFFF"/>
              </a:solidFill>
              <a:latin typeface="Roboto "/>
              <a:cs typeface="Roboto "/>
            </a:endParaRPr>
          </a:p>
          <a:p>
            <a:pPr algn="ctr"/>
            <a:endParaRPr lang="en-US" sz="1200" b="1" dirty="0" smtClean="0">
              <a:solidFill>
                <a:srgbClr val="FFFFFF"/>
              </a:solidFill>
              <a:latin typeface="Roboto "/>
              <a:cs typeface="Roboto "/>
            </a:endParaRPr>
          </a:p>
          <a:p>
            <a:pPr algn="ctr"/>
            <a:r>
              <a:rPr lang="en-US" sz="1200" b="1" dirty="0" smtClean="0">
                <a:solidFill>
                  <a:srgbClr val="FFFFFF"/>
                </a:solidFill>
                <a:latin typeface="Roboto "/>
                <a:cs typeface="Roboto "/>
              </a:rPr>
              <a:t>Once </a:t>
            </a:r>
            <a:r>
              <a:rPr lang="en-US" sz="1200" b="1" dirty="0">
                <a:solidFill>
                  <a:srgbClr val="FFFFFF"/>
                </a:solidFill>
                <a:latin typeface="Roboto "/>
                <a:cs typeface="Roboto "/>
              </a:rPr>
              <a:t>the data was in a model-ready format, it was split into a training data set and a testing data set with a train-test split of 70% training and 30% </a:t>
            </a:r>
            <a:r>
              <a:rPr lang="en-US" sz="1200" b="1" dirty="0" smtClean="0">
                <a:solidFill>
                  <a:srgbClr val="FFFFFF"/>
                </a:solidFill>
                <a:latin typeface="Roboto "/>
                <a:cs typeface="Roboto "/>
              </a:rPr>
              <a:t>testing</a:t>
            </a:r>
            <a:endParaRPr lang="en-US" sz="1200" b="1" dirty="0"/>
          </a:p>
        </p:txBody>
      </p:sp>
      <p:sp>
        <p:nvSpPr>
          <p:cNvPr id="24" name="Rectangle 23"/>
          <p:cNvSpPr/>
          <p:nvPr/>
        </p:nvSpPr>
        <p:spPr>
          <a:xfrm>
            <a:off x="152400" y="1276350"/>
            <a:ext cx="5410200" cy="646331"/>
          </a:xfrm>
          <a:prstGeom prst="rect">
            <a:avLst/>
          </a:prstGeom>
        </p:spPr>
        <p:txBody>
          <a:bodyPr wrap="square">
            <a:spAutoFit/>
          </a:bodyPr>
          <a:lstStyle/>
          <a:p>
            <a:r>
              <a:rPr lang="en-US" b="1" dirty="0" smtClean="0">
                <a:solidFill>
                  <a:srgbClr val="FFFFFF"/>
                </a:solidFill>
              </a:rPr>
              <a:t>The </a:t>
            </a:r>
            <a:r>
              <a:rPr lang="en-US" b="1" dirty="0">
                <a:solidFill>
                  <a:srgbClr val="FFFFFF"/>
                </a:solidFill>
              </a:rPr>
              <a:t>following models were trained and then validated on the test data, and their accuracy scores computed:</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2561" y="1260279"/>
            <a:ext cx="424815" cy="0"/>
          </a:xfrm>
          <a:custGeom>
            <a:avLst/>
            <a:gdLst/>
            <a:ahLst/>
            <a:cxnLst/>
            <a:rect l="l" t="t" r="r" b="b"/>
            <a:pathLst>
              <a:path w="424815">
                <a:moveTo>
                  <a:pt x="0" y="0"/>
                </a:moveTo>
                <a:lnTo>
                  <a:pt x="424799" y="0"/>
                </a:lnTo>
              </a:path>
            </a:pathLst>
          </a:custGeom>
          <a:ln w="38099">
            <a:solidFill>
              <a:srgbClr val="029AE4"/>
            </a:solidFill>
          </a:ln>
        </p:spPr>
        <p:txBody>
          <a:bodyPr wrap="square" lIns="0" tIns="0" rIns="0" bIns="0" rtlCol="0"/>
          <a:lstStyle/>
          <a:p>
            <a:endParaRPr/>
          </a:p>
        </p:txBody>
      </p:sp>
      <p:sp>
        <p:nvSpPr>
          <p:cNvPr id="3" name="object 3"/>
          <p:cNvSpPr txBox="1">
            <a:spLocks noGrp="1"/>
          </p:cNvSpPr>
          <p:nvPr>
            <p:ph type="title"/>
          </p:nvPr>
        </p:nvSpPr>
        <p:spPr>
          <a:xfrm>
            <a:off x="460923" y="573258"/>
            <a:ext cx="4859020" cy="482600"/>
          </a:xfrm>
          <a:prstGeom prst="rect">
            <a:avLst/>
          </a:prstGeom>
        </p:spPr>
        <p:txBody>
          <a:bodyPr vert="horz" wrap="square" lIns="0" tIns="12700" rIns="0" bIns="0" rtlCol="0">
            <a:spAutoFit/>
          </a:bodyPr>
          <a:lstStyle/>
          <a:p>
            <a:pPr marL="12700">
              <a:lnSpc>
                <a:spcPct val="100000"/>
              </a:lnSpc>
              <a:spcBef>
                <a:spcPts val="100"/>
              </a:spcBef>
            </a:pPr>
            <a:r>
              <a:rPr lang="en-US" spc="145" dirty="0" smtClean="0"/>
              <a:t>Results</a:t>
            </a:r>
            <a:endParaRPr spc="150" dirty="0"/>
          </a:p>
        </p:txBody>
      </p:sp>
      <p:sp>
        <p:nvSpPr>
          <p:cNvPr id="4" name="object 4"/>
          <p:cNvSpPr txBox="1"/>
          <p:nvPr/>
        </p:nvSpPr>
        <p:spPr>
          <a:xfrm>
            <a:off x="460923" y="1521444"/>
            <a:ext cx="3745865" cy="2293513"/>
          </a:xfrm>
          <a:prstGeom prst="rect">
            <a:avLst/>
          </a:prstGeom>
        </p:spPr>
        <p:txBody>
          <a:bodyPr vert="horz" wrap="square" lIns="0" tIns="12700" rIns="0" bIns="0" rtlCol="0">
            <a:spAutoFit/>
          </a:bodyPr>
          <a:lstStyle/>
          <a:p>
            <a:r>
              <a:rPr lang="en-US" sz="1400" b="1" dirty="0">
                <a:solidFill>
                  <a:srgbClr val="FFFFFF"/>
                </a:solidFill>
              </a:rPr>
              <a:t>The lower value of MAE, MSE, and RMSE implies that Linear regression has the highest accuracy when compared to the other models.</a:t>
            </a:r>
          </a:p>
          <a:p>
            <a:pPr>
              <a:lnSpc>
                <a:spcPct val="100000"/>
              </a:lnSpc>
              <a:spcBef>
                <a:spcPts val="55"/>
              </a:spcBef>
            </a:pPr>
            <a:endParaRPr sz="1150" b="1" dirty="0">
              <a:solidFill>
                <a:srgbClr val="FFFFFF"/>
              </a:solidFill>
              <a:latin typeface="Roboto"/>
              <a:cs typeface="Roboto"/>
            </a:endParaRPr>
          </a:p>
          <a:p>
            <a:pPr marL="12700" marR="251460">
              <a:lnSpc>
                <a:spcPct val="116100"/>
              </a:lnSpc>
            </a:pPr>
            <a:r>
              <a:rPr lang="en-US" sz="1400" b="1" dirty="0">
                <a:solidFill>
                  <a:srgbClr val="FFFFFF"/>
                </a:solidFill>
              </a:rPr>
              <a:t>Even though the choice of models was limited, we were able to build a model with R2, similar to previous researchers in this area. </a:t>
            </a:r>
            <a:endParaRPr lang="en-US" sz="1400" b="1" dirty="0" smtClean="0">
              <a:solidFill>
                <a:srgbClr val="FFFFFF"/>
              </a:solidFill>
            </a:endParaRPr>
          </a:p>
          <a:p>
            <a:pPr marL="12700" marR="251460">
              <a:lnSpc>
                <a:spcPct val="116100"/>
              </a:lnSpc>
            </a:pPr>
            <a:endParaRPr sz="1150" b="1" dirty="0">
              <a:solidFill>
                <a:srgbClr val="FFFFFF"/>
              </a:solidFill>
              <a:latin typeface="Roboto"/>
              <a:cs typeface="Roboto"/>
            </a:endParaRPr>
          </a:p>
          <a:p>
            <a:pPr marL="12700" marR="5080">
              <a:lnSpc>
                <a:spcPct val="116100"/>
              </a:lnSpc>
            </a:pPr>
            <a:r>
              <a:rPr lang="en-US" sz="1400" b="1" dirty="0" smtClean="0">
                <a:solidFill>
                  <a:srgbClr val="FFFFFF"/>
                </a:solidFill>
              </a:rPr>
              <a:t>Using </a:t>
            </a:r>
            <a:r>
              <a:rPr lang="en-US" sz="1400" b="1" dirty="0">
                <a:solidFill>
                  <a:srgbClr val="FFFFFF"/>
                </a:solidFill>
              </a:rPr>
              <a:t>this model we can gain knowledge on factors contributing to longer stays in hospital.</a:t>
            </a:r>
            <a:r>
              <a:rPr lang="en-US" sz="1400" b="1" dirty="0" smtClean="0">
                <a:solidFill>
                  <a:srgbClr val="FFFFFF"/>
                </a:solidFill>
                <a:effectLst/>
              </a:rPr>
              <a:t> </a:t>
            </a:r>
            <a:endParaRPr sz="1400" b="1" dirty="0">
              <a:solidFill>
                <a:srgbClr val="FFFFFF"/>
              </a:solidFill>
              <a:latin typeface="Roboto"/>
              <a:cs typeface="Roboto"/>
            </a:endParaRPr>
          </a:p>
        </p:txBody>
      </p:sp>
      <p:graphicFrame>
        <p:nvGraphicFramePr>
          <p:cNvPr id="5" name="object 5"/>
          <p:cNvGraphicFramePr>
            <a:graphicFrameLocks noGrp="1"/>
          </p:cNvGraphicFramePr>
          <p:nvPr>
            <p:extLst>
              <p:ext uri="{D42A27DB-BD31-4B8C-83A1-F6EECF244321}">
                <p14:modId xmlns:p14="http://schemas.microsoft.com/office/powerpoint/2010/main" val="28662620"/>
              </p:ext>
            </p:extLst>
          </p:nvPr>
        </p:nvGraphicFramePr>
        <p:xfrm>
          <a:off x="4690328" y="1485059"/>
          <a:ext cx="4174485" cy="2658620"/>
        </p:xfrm>
        <a:graphic>
          <a:graphicData uri="http://schemas.openxmlformats.org/drawingml/2006/table">
            <a:tbl>
              <a:tblPr firstRow="1" bandRow="1">
                <a:tableStyleId>{2D5ABB26-0587-4C30-8999-92F81FD0307C}</a:tableStyleId>
              </a:tblPr>
              <a:tblGrid>
                <a:gridCol w="834084"/>
                <a:gridCol w="835101"/>
                <a:gridCol w="835100"/>
                <a:gridCol w="835100"/>
                <a:gridCol w="835100"/>
              </a:tblGrid>
              <a:tr h="611473">
                <a:tc>
                  <a:txBody>
                    <a:bodyPr/>
                    <a:lstStyle/>
                    <a:p>
                      <a:pPr marL="0" marR="0" algn="ctr">
                        <a:spcBef>
                          <a:spcPts val="0"/>
                        </a:spcBef>
                        <a:spcAft>
                          <a:spcPts val="0"/>
                        </a:spcAft>
                      </a:pPr>
                      <a:r>
                        <a:rPr lang="en-US" sz="1200" b="1" dirty="0">
                          <a:solidFill>
                            <a:srgbClr val="FFFFFF"/>
                          </a:solidFill>
                          <a:effectLst/>
                          <a:latin typeface="+mn-lt"/>
                          <a:ea typeface="Times New Roman"/>
                          <a:cs typeface="Cambria"/>
                        </a:rPr>
                        <a:t>Model Name</a:t>
                      </a:r>
                      <a:endParaRPr lang="en-US" sz="1200" b="1" dirty="0">
                        <a:solidFill>
                          <a:srgbClr val="FFFFFF"/>
                        </a:solidFill>
                        <a:effectLst/>
                        <a:latin typeface="+mn-lt"/>
                        <a:ea typeface="Cambria"/>
                        <a:cs typeface="Cambria"/>
                      </a:endParaRPr>
                    </a:p>
                  </a:txBody>
                  <a:tcPr marL="17780" marR="17780" marT="17780" marB="1778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BBAF2"/>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R-squared</a:t>
                      </a:r>
                      <a:endParaRPr lang="en-US" sz="1200" b="1">
                        <a:solidFill>
                          <a:srgbClr val="FFFFFF"/>
                        </a:solidFill>
                        <a:effectLst/>
                        <a:latin typeface="+mn-lt"/>
                        <a:ea typeface="Cambria"/>
                        <a:cs typeface="Cambria"/>
                      </a:endParaRPr>
                    </a:p>
                  </a:txBody>
                  <a:tcPr marL="17780" marR="17780" marT="17780" marB="1778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BBAF2"/>
                    </a:solidFill>
                  </a:tcPr>
                </a:tc>
                <a:tc>
                  <a:txBody>
                    <a:bodyPr/>
                    <a:lstStyle/>
                    <a:p>
                      <a:pPr marL="0" marR="0" algn="ctr">
                        <a:spcBef>
                          <a:spcPts val="0"/>
                        </a:spcBef>
                        <a:spcAft>
                          <a:spcPts val="0"/>
                        </a:spcAft>
                      </a:pPr>
                      <a:r>
                        <a:rPr lang="en-US" sz="1200" b="1">
                          <a:solidFill>
                            <a:srgbClr val="FFFFFF"/>
                          </a:solidFill>
                          <a:effectLst/>
                          <a:highlight>
                            <a:srgbClr val="FFFFFF"/>
                          </a:highlight>
                          <a:latin typeface="+mn-lt"/>
                          <a:ea typeface="Times New Roman"/>
                          <a:cs typeface="Cambria"/>
                        </a:rPr>
                        <a:t>MSPE</a:t>
                      </a:r>
                      <a:endParaRPr lang="en-US" sz="1200" b="1">
                        <a:solidFill>
                          <a:srgbClr val="FFFFFF"/>
                        </a:solidFill>
                        <a:effectLst/>
                        <a:latin typeface="+mn-lt"/>
                        <a:ea typeface="Cambria"/>
                        <a:cs typeface="Cambria"/>
                      </a:endParaRPr>
                    </a:p>
                  </a:txBody>
                  <a:tcPr marL="17780" marR="17780" marT="17780" marB="1778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BBAF2"/>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MAE</a:t>
                      </a:r>
                      <a:endParaRPr lang="en-US" sz="1200" b="1">
                        <a:solidFill>
                          <a:srgbClr val="FFFFFF"/>
                        </a:solidFill>
                        <a:effectLst/>
                        <a:latin typeface="+mn-lt"/>
                        <a:ea typeface="Cambria"/>
                        <a:cs typeface="Cambria"/>
                      </a:endParaRPr>
                    </a:p>
                  </a:txBody>
                  <a:tcPr marL="17780" marR="17780" marT="17780" marB="17780">
                    <a:lnL w="9525">
                      <a:solidFill>
                        <a:srgbClr val="FFFFFF"/>
                      </a:solidFill>
                      <a:prstDash val="solid"/>
                    </a:lnL>
                    <a:lnR w="9525" cap="flat" cmpd="sng" algn="ctr">
                      <a:solidFill>
                        <a:srgbClr val="FFFFFF"/>
                      </a:solidFill>
                      <a:prstDash val="solid"/>
                      <a:round/>
                      <a:headEnd type="none" w="med" len="med"/>
                      <a:tailEnd type="none" w="med" len="med"/>
                    </a:lnR>
                    <a:lnT w="9525">
                      <a:solidFill>
                        <a:srgbClr val="FFFFFF"/>
                      </a:solidFill>
                      <a:prstDash val="solid"/>
                    </a:lnT>
                    <a:lnB w="9525" cap="flat" cmpd="sng" algn="ctr">
                      <a:solidFill>
                        <a:srgbClr val="FFFFFF"/>
                      </a:solidFill>
                      <a:prstDash val="solid"/>
                      <a:round/>
                      <a:headEnd type="none" w="med" len="med"/>
                      <a:tailEnd type="none" w="med" len="med"/>
                    </a:lnB>
                    <a:solidFill>
                      <a:srgbClr val="6BBAF2"/>
                    </a:solidFill>
                  </a:tcPr>
                </a:tc>
                <a:tc>
                  <a:txBody>
                    <a:bodyPr/>
                    <a:lstStyle/>
                    <a:p>
                      <a:pPr marL="0" marR="0" algn="ctr">
                        <a:spcBef>
                          <a:spcPts val="0"/>
                        </a:spcBef>
                        <a:spcAft>
                          <a:spcPts val="0"/>
                        </a:spcAft>
                      </a:pPr>
                      <a:r>
                        <a:rPr lang="en-US" sz="1200" b="1" dirty="0">
                          <a:solidFill>
                            <a:srgbClr val="FFFFFF"/>
                          </a:solidFill>
                          <a:effectLst/>
                          <a:highlight>
                            <a:srgbClr val="FFFFFF"/>
                          </a:highlight>
                          <a:latin typeface="+mn-lt"/>
                          <a:ea typeface="Times New Roman"/>
                          <a:cs typeface="Cambria"/>
                        </a:rPr>
                        <a:t>RMSE</a:t>
                      </a:r>
                      <a:endParaRPr lang="en-US" sz="1200" b="1" dirty="0">
                        <a:solidFill>
                          <a:srgbClr val="FFFFFF"/>
                        </a:solidFill>
                        <a:effectLst/>
                        <a:latin typeface="+mn-lt"/>
                        <a:ea typeface="Cambria"/>
                        <a:cs typeface="Cambria"/>
                      </a:endParaRPr>
                    </a:p>
                  </a:txBody>
                  <a:tcPr marL="17780" marR="17780" marT="17780" marB="1778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BBAF2"/>
                    </a:solidFill>
                  </a:tcPr>
                </a:tc>
              </a:tr>
              <a:tr h="487649">
                <a:tc>
                  <a:txBody>
                    <a:bodyPr/>
                    <a:lstStyle/>
                    <a:p>
                      <a:pPr marL="0" marR="0" algn="ctr">
                        <a:spcBef>
                          <a:spcPts val="1200"/>
                        </a:spcBef>
                        <a:spcAft>
                          <a:spcPts val="1200"/>
                        </a:spcAft>
                      </a:pPr>
                      <a:r>
                        <a:rPr lang="en-US" sz="1200" b="1">
                          <a:solidFill>
                            <a:srgbClr val="FFFFFF"/>
                          </a:solidFill>
                          <a:effectLst/>
                          <a:latin typeface="+mn-lt"/>
                          <a:ea typeface="Times New Roman"/>
                          <a:cs typeface="Cambria"/>
                        </a:rPr>
                        <a:t>Linear Regression</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FFFFFF"/>
                      </a:solidFill>
                      <a:prstDash val="solid"/>
                    </a:lnT>
                    <a:lnB w="9525">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0.35</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FFFFFF"/>
                      </a:solidFill>
                      <a:prstDash val="solid"/>
                    </a:lnT>
                    <a:lnB w="9525">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24.44409</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FFFFFF"/>
                      </a:solidFill>
                      <a:prstDash val="solid"/>
                    </a:lnT>
                    <a:lnB w="9525">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2.821081</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cap="flat" cmpd="sng" algn="ctr">
                      <a:solidFill>
                        <a:srgbClr val="6BBAF2"/>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6BBAF2"/>
                      </a:solidFill>
                      <a:prstDash val="solid"/>
                      <a:round/>
                      <a:headEnd type="none" w="med" len="med"/>
                      <a:tailEnd type="none" w="med" len="me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4.944096</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FFFFFF"/>
                      </a:solidFill>
                      <a:prstDash val="solid"/>
                    </a:lnT>
                    <a:lnB w="9525">
                      <a:solidFill>
                        <a:srgbClr val="6BBAF2"/>
                      </a:solidFill>
                      <a:prstDash val="solid"/>
                    </a:lnB>
                    <a:solidFill>
                      <a:srgbClr val="00507C"/>
                    </a:solidFill>
                  </a:tcPr>
                </a:tc>
              </a:tr>
              <a:tr h="487649">
                <a:tc>
                  <a:txBody>
                    <a:bodyPr/>
                    <a:lstStyle/>
                    <a:p>
                      <a:pPr marL="0" marR="0" algn="ctr">
                        <a:spcBef>
                          <a:spcPts val="1200"/>
                        </a:spcBef>
                        <a:spcAft>
                          <a:spcPts val="1200"/>
                        </a:spcAft>
                      </a:pPr>
                      <a:r>
                        <a:rPr lang="en-US" sz="1200" b="1">
                          <a:solidFill>
                            <a:srgbClr val="FFFFFF"/>
                          </a:solidFill>
                          <a:effectLst/>
                          <a:latin typeface="+mn-lt"/>
                          <a:ea typeface="Times New Roman"/>
                          <a:cs typeface="Cambria"/>
                        </a:rPr>
                        <a:t>Penalized Regression</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6BBAF2"/>
                      </a:solidFill>
                      <a:prstDash val="solid"/>
                    </a:lnT>
                    <a:lnB w="9525">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0.35</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6BBAF2"/>
                      </a:solidFill>
                      <a:prstDash val="solid"/>
                    </a:lnT>
                    <a:lnB w="9525">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24.44666</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6BBAF2"/>
                      </a:solidFill>
                      <a:prstDash val="solid"/>
                    </a:lnT>
                    <a:lnB w="9525">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2.819887</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cap="flat" cmpd="sng" algn="ctr">
                      <a:solidFill>
                        <a:srgbClr val="6BBAF2"/>
                      </a:solidFill>
                      <a:prstDash val="solid"/>
                      <a:round/>
                      <a:headEnd type="none" w="med" len="med"/>
                      <a:tailEnd type="none" w="med" len="med"/>
                    </a:lnR>
                    <a:lnT w="9525" cap="flat" cmpd="sng" algn="ctr">
                      <a:solidFill>
                        <a:srgbClr val="6BBAF2"/>
                      </a:solidFill>
                      <a:prstDash val="solid"/>
                      <a:round/>
                      <a:headEnd type="none" w="med" len="med"/>
                      <a:tailEnd type="none" w="med" len="med"/>
                    </a:lnT>
                    <a:lnB w="9525" cap="flat" cmpd="sng" algn="ctr">
                      <a:solidFill>
                        <a:srgbClr val="6BBAF2"/>
                      </a:solidFill>
                      <a:prstDash val="solid"/>
                      <a:round/>
                      <a:headEnd type="none" w="med" len="med"/>
                      <a:tailEnd type="none" w="med" len="me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4.944357</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6BBAF2"/>
                      </a:solidFill>
                      <a:prstDash val="solid"/>
                    </a:lnT>
                    <a:lnB w="9525">
                      <a:solidFill>
                        <a:srgbClr val="6BBAF2"/>
                      </a:solidFill>
                      <a:prstDash val="solid"/>
                    </a:lnB>
                    <a:solidFill>
                      <a:srgbClr val="00507C"/>
                    </a:solidFill>
                  </a:tcPr>
                </a:tc>
              </a:tr>
              <a:tr h="487649">
                <a:tc>
                  <a:txBody>
                    <a:bodyPr/>
                    <a:lstStyle/>
                    <a:p>
                      <a:pPr marL="0" marR="0" algn="ctr">
                        <a:spcBef>
                          <a:spcPts val="1200"/>
                        </a:spcBef>
                        <a:spcAft>
                          <a:spcPts val="1200"/>
                        </a:spcAft>
                      </a:pPr>
                      <a:r>
                        <a:rPr lang="en-US" sz="1200" b="1">
                          <a:solidFill>
                            <a:srgbClr val="FFFFFF"/>
                          </a:solidFill>
                          <a:effectLst/>
                          <a:latin typeface="+mn-lt"/>
                          <a:ea typeface="Times New Roman"/>
                          <a:cs typeface="Cambria"/>
                        </a:rPr>
                        <a:t>Poisson Regression</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6BBAF2"/>
                      </a:solidFill>
                      <a:prstDash val="solid"/>
                    </a:lnT>
                    <a:lnB w="12700">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6BBAF2"/>
                      </a:solidFill>
                      <a:prstDash val="solid"/>
                    </a:lnT>
                    <a:lnB w="12700">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48.56436</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6BBAF2"/>
                      </a:solidFill>
                      <a:prstDash val="solid"/>
                    </a:lnT>
                    <a:lnB w="12700">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3.853134</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cap="flat" cmpd="sng" algn="ctr">
                      <a:solidFill>
                        <a:srgbClr val="6BBAF2"/>
                      </a:solidFill>
                      <a:prstDash val="solid"/>
                      <a:round/>
                      <a:headEnd type="none" w="med" len="med"/>
                      <a:tailEnd type="none" w="med" len="med"/>
                    </a:lnR>
                    <a:lnT w="9525" cap="flat" cmpd="sng" algn="ctr">
                      <a:solidFill>
                        <a:srgbClr val="6BBAF2"/>
                      </a:solidFill>
                      <a:prstDash val="solid"/>
                      <a:round/>
                      <a:headEnd type="none" w="med" len="med"/>
                      <a:tailEnd type="none" w="med" len="med"/>
                    </a:lnT>
                    <a:lnB w="12700" cap="flat" cmpd="sng" algn="ctr">
                      <a:solidFill>
                        <a:srgbClr val="6BBAF2"/>
                      </a:solidFill>
                      <a:prstDash val="solid"/>
                      <a:round/>
                      <a:headEnd type="none" w="med" len="med"/>
                      <a:tailEnd type="none" w="med" len="me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6.968813</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9525">
                      <a:solidFill>
                        <a:srgbClr val="6BBAF2"/>
                      </a:solidFill>
                      <a:prstDash val="solid"/>
                    </a:lnT>
                    <a:lnB w="12700">
                      <a:solidFill>
                        <a:srgbClr val="6BBAF2"/>
                      </a:solidFill>
                      <a:prstDash val="solid"/>
                    </a:lnB>
                    <a:solidFill>
                      <a:srgbClr val="00507C"/>
                    </a:solidFill>
                  </a:tcPr>
                </a:tc>
              </a:tr>
              <a:tr h="459074">
                <a:tc>
                  <a:txBody>
                    <a:bodyPr/>
                    <a:lstStyle/>
                    <a:p>
                      <a:pPr marL="0" marR="0" algn="ctr">
                        <a:spcBef>
                          <a:spcPts val="1200"/>
                        </a:spcBef>
                        <a:spcAft>
                          <a:spcPts val="1200"/>
                        </a:spcAft>
                      </a:pPr>
                      <a:r>
                        <a:rPr lang="en-US" sz="1200" b="1">
                          <a:solidFill>
                            <a:srgbClr val="FFFFFF"/>
                          </a:solidFill>
                          <a:effectLst/>
                          <a:latin typeface="+mn-lt"/>
                          <a:ea typeface="Times New Roman"/>
                          <a:cs typeface="Cambria"/>
                        </a:rPr>
                        <a:t>K-nearest Neighbor Regression </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28.43573</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12700">
                      <a:solidFill>
                        <a:srgbClr val="6BBAF2"/>
                      </a:solidFill>
                      <a:prstDash val="solid"/>
                    </a:lnT>
                    <a:lnB w="12700">
                      <a:solidFill>
                        <a:srgbClr val="6BBAF2"/>
                      </a:solidFill>
                      <a:prstDash val="solid"/>
                    </a:lnB>
                    <a:solidFill>
                      <a:srgbClr val="00507C"/>
                    </a:solidFill>
                  </a:tcPr>
                </a:tc>
                <a:tc>
                  <a:txBody>
                    <a:bodyPr/>
                    <a:lstStyle/>
                    <a:p>
                      <a:pPr marL="0" marR="0" algn="ctr">
                        <a:spcBef>
                          <a:spcPts val="0"/>
                        </a:spcBef>
                        <a:spcAft>
                          <a:spcPts val="0"/>
                        </a:spcAft>
                      </a:pPr>
                      <a:r>
                        <a:rPr lang="en-US" sz="1200" b="1">
                          <a:solidFill>
                            <a:srgbClr val="FFFFFF"/>
                          </a:solidFill>
                          <a:effectLst/>
                          <a:latin typeface="+mn-lt"/>
                          <a:ea typeface="Times New Roman"/>
                          <a:cs typeface="Cambria"/>
                        </a:rPr>
                        <a:t>2.963692</a:t>
                      </a:r>
                      <a:endParaRPr lang="en-US" sz="1200" b="1">
                        <a:solidFill>
                          <a:srgbClr val="FFFFFF"/>
                        </a:solidFill>
                        <a:effectLst/>
                        <a:latin typeface="+mn-lt"/>
                        <a:ea typeface="Cambria"/>
                        <a:cs typeface="Cambria"/>
                      </a:endParaRPr>
                    </a:p>
                  </a:txBody>
                  <a:tcPr marL="17780" marR="17780" marT="17780" marB="17780">
                    <a:lnL w="9525">
                      <a:solidFill>
                        <a:srgbClr val="6BBAF2"/>
                      </a:solidFill>
                      <a:prstDash val="solid"/>
                    </a:lnL>
                    <a:lnR w="9525" cap="flat" cmpd="sng" algn="ctr">
                      <a:solidFill>
                        <a:srgbClr val="6BBAF2"/>
                      </a:solidFill>
                      <a:prstDash val="solid"/>
                      <a:round/>
                      <a:headEnd type="none" w="med" len="med"/>
                      <a:tailEnd type="none" w="med" len="med"/>
                    </a:lnR>
                    <a:lnT w="12700" cap="flat" cmpd="sng" algn="ctr">
                      <a:solidFill>
                        <a:srgbClr val="6BBAF2"/>
                      </a:solidFill>
                      <a:prstDash val="solid"/>
                      <a:round/>
                      <a:headEnd type="none" w="med" len="med"/>
                      <a:tailEnd type="none" w="med" len="med"/>
                    </a:lnT>
                    <a:lnB w="12700">
                      <a:solidFill>
                        <a:srgbClr val="6BBAF2"/>
                      </a:solidFill>
                      <a:prstDash val="solid"/>
                    </a:lnB>
                    <a:solidFill>
                      <a:srgbClr val="00507C"/>
                    </a:solidFill>
                  </a:tcPr>
                </a:tc>
                <a:tc>
                  <a:txBody>
                    <a:bodyPr/>
                    <a:lstStyle/>
                    <a:p>
                      <a:pPr marL="0" marR="0" algn="ctr">
                        <a:spcBef>
                          <a:spcPts val="0"/>
                        </a:spcBef>
                        <a:spcAft>
                          <a:spcPts val="0"/>
                        </a:spcAft>
                      </a:pPr>
                      <a:r>
                        <a:rPr lang="en-US" sz="1200" b="1" dirty="0">
                          <a:solidFill>
                            <a:srgbClr val="FFFFFF"/>
                          </a:solidFill>
                          <a:effectLst/>
                          <a:latin typeface="+mn-lt"/>
                          <a:ea typeface="Times New Roman"/>
                          <a:cs typeface="Cambria"/>
                        </a:rPr>
                        <a:t>5.332517</a:t>
                      </a:r>
                      <a:endParaRPr lang="en-US" sz="1200" b="1" dirty="0">
                        <a:solidFill>
                          <a:srgbClr val="FFFFFF"/>
                        </a:solidFill>
                        <a:effectLst/>
                        <a:latin typeface="+mn-lt"/>
                        <a:ea typeface="Cambria"/>
                        <a:cs typeface="Cambria"/>
                      </a:endParaRPr>
                    </a:p>
                  </a:txBody>
                  <a:tcPr marL="17780" marR="17780" marT="17780" marB="17780">
                    <a:lnL w="9525">
                      <a:solidFill>
                        <a:srgbClr val="6BBAF2"/>
                      </a:solidFill>
                      <a:prstDash val="solid"/>
                    </a:lnL>
                    <a:lnR w="9525">
                      <a:solidFill>
                        <a:srgbClr val="6BBAF2"/>
                      </a:solidFill>
                      <a:prstDash val="solid"/>
                    </a:lnR>
                    <a:lnT w="12700">
                      <a:solidFill>
                        <a:srgbClr val="6BBAF2"/>
                      </a:solidFill>
                      <a:prstDash val="solid"/>
                    </a:lnT>
                    <a:lnB w="12700">
                      <a:solidFill>
                        <a:srgbClr val="6BBAF2"/>
                      </a:solidFill>
                      <a:prstDash val="solid"/>
                    </a:lnB>
                    <a:solidFill>
                      <a:srgbClr val="00507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2561" y="1260279"/>
            <a:ext cx="424815" cy="0"/>
          </a:xfrm>
          <a:custGeom>
            <a:avLst/>
            <a:gdLst/>
            <a:ahLst/>
            <a:cxnLst/>
            <a:rect l="l" t="t" r="r" b="b"/>
            <a:pathLst>
              <a:path w="424815">
                <a:moveTo>
                  <a:pt x="0" y="0"/>
                </a:moveTo>
                <a:lnTo>
                  <a:pt x="424799" y="0"/>
                </a:lnTo>
              </a:path>
            </a:pathLst>
          </a:custGeom>
          <a:ln w="38099">
            <a:solidFill>
              <a:srgbClr val="029AE4"/>
            </a:solidFill>
          </a:ln>
        </p:spPr>
        <p:txBody>
          <a:bodyPr wrap="square" lIns="0" tIns="0" rIns="0" bIns="0" rtlCol="0"/>
          <a:lstStyle/>
          <a:p>
            <a:endParaRPr/>
          </a:p>
        </p:txBody>
      </p:sp>
      <p:sp>
        <p:nvSpPr>
          <p:cNvPr id="3" name="object 3"/>
          <p:cNvSpPr txBox="1">
            <a:spLocks noGrp="1"/>
          </p:cNvSpPr>
          <p:nvPr>
            <p:ph type="title"/>
          </p:nvPr>
        </p:nvSpPr>
        <p:spPr>
          <a:xfrm>
            <a:off x="460923" y="573258"/>
            <a:ext cx="4859020" cy="482600"/>
          </a:xfrm>
          <a:prstGeom prst="rect">
            <a:avLst/>
          </a:prstGeom>
        </p:spPr>
        <p:txBody>
          <a:bodyPr vert="horz" wrap="square" lIns="0" tIns="12700" rIns="0" bIns="0" rtlCol="0">
            <a:spAutoFit/>
          </a:bodyPr>
          <a:lstStyle/>
          <a:p>
            <a:pPr marL="12700">
              <a:lnSpc>
                <a:spcPct val="100000"/>
              </a:lnSpc>
              <a:spcBef>
                <a:spcPts val="100"/>
              </a:spcBef>
            </a:pPr>
            <a:r>
              <a:rPr lang="en-US" spc="145" dirty="0" smtClean="0"/>
              <a:t>References</a:t>
            </a:r>
            <a:endParaRPr spc="150" dirty="0"/>
          </a:p>
        </p:txBody>
      </p:sp>
      <p:sp>
        <p:nvSpPr>
          <p:cNvPr id="4" name="object 4"/>
          <p:cNvSpPr txBox="1"/>
          <p:nvPr/>
        </p:nvSpPr>
        <p:spPr>
          <a:xfrm>
            <a:off x="460923" y="1521444"/>
            <a:ext cx="7921077" cy="3029035"/>
          </a:xfrm>
          <a:prstGeom prst="rect">
            <a:avLst/>
          </a:prstGeom>
        </p:spPr>
        <p:txBody>
          <a:bodyPr vert="horz" wrap="square" lIns="0" tIns="12700" rIns="0" bIns="0" rtlCol="0">
            <a:spAutoFit/>
          </a:bodyPr>
          <a:lstStyle/>
          <a:p>
            <a:r>
              <a:rPr lang="en-US" sz="1400" dirty="0" smtClean="0">
                <a:solidFill>
                  <a:srgbClr val="FFFFFF"/>
                </a:solidFill>
              </a:rPr>
              <a:t>[1] </a:t>
            </a:r>
            <a:r>
              <a:rPr lang="en-US" sz="1400" dirty="0">
                <a:solidFill>
                  <a:srgbClr val="FFFFFF"/>
                </a:solidFill>
              </a:rPr>
              <a:t>Cummings, D. (2020, May 11). </a:t>
            </a:r>
            <a:r>
              <a:rPr lang="en-US" sz="1400" i="1" dirty="0">
                <a:solidFill>
                  <a:srgbClr val="FFFFFF"/>
                </a:solidFill>
              </a:rPr>
              <a:t>Predicting hospital length-of-stay at time of admission</a:t>
            </a:r>
            <a:r>
              <a:rPr lang="en-US" sz="1400" dirty="0">
                <a:solidFill>
                  <a:srgbClr val="FFFFFF"/>
                </a:solidFill>
              </a:rPr>
              <a:t>. Medium. https://towardsdatascience.com/predicting-hospital-length-of-stay-at-time-of-admission-</a:t>
            </a:r>
            <a:r>
              <a:rPr lang="en-US" sz="1400" dirty="0" smtClean="0">
                <a:solidFill>
                  <a:srgbClr val="FFFFFF"/>
                </a:solidFill>
              </a:rPr>
              <a:t>55dfdfe69598</a:t>
            </a:r>
          </a:p>
          <a:p>
            <a:endParaRPr lang="en-US" sz="1400" dirty="0">
              <a:solidFill>
                <a:srgbClr val="FFFFFF"/>
              </a:solidFill>
            </a:endParaRPr>
          </a:p>
          <a:p>
            <a:r>
              <a:rPr lang="en-US" sz="1400" dirty="0">
                <a:solidFill>
                  <a:srgbClr val="FFFFFF"/>
                </a:solidFill>
              </a:rPr>
              <a:t>[2] </a:t>
            </a:r>
            <a:r>
              <a:rPr lang="en-US" sz="1400" dirty="0" err="1">
                <a:solidFill>
                  <a:srgbClr val="FFFFFF"/>
                </a:solidFill>
              </a:rPr>
              <a:t>Chrusciel</a:t>
            </a:r>
            <a:r>
              <a:rPr lang="en-US" sz="1400" dirty="0">
                <a:solidFill>
                  <a:srgbClr val="FFFFFF"/>
                </a:solidFill>
              </a:rPr>
              <a:t>, J., </a:t>
            </a:r>
            <a:r>
              <a:rPr lang="en-US" sz="1400" dirty="0" err="1">
                <a:solidFill>
                  <a:srgbClr val="FFFFFF"/>
                </a:solidFill>
              </a:rPr>
              <a:t>Girardon</a:t>
            </a:r>
            <a:r>
              <a:rPr lang="en-US" sz="1400" dirty="0">
                <a:solidFill>
                  <a:srgbClr val="FFFFFF"/>
                </a:solidFill>
              </a:rPr>
              <a:t>, F., </a:t>
            </a:r>
            <a:r>
              <a:rPr lang="en-US" sz="1400" dirty="0" err="1">
                <a:solidFill>
                  <a:srgbClr val="FFFFFF"/>
                </a:solidFill>
              </a:rPr>
              <a:t>Roquette</a:t>
            </a:r>
            <a:r>
              <a:rPr lang="en-US" sz="1400" dirty="0">
                <a:solidFill>
                  <a:srgbClr val="FFFFFF"/>
                </a:solidFill>
              </a:rPr>
              <a:t>, L., </a:t>
            </a:r>
            <a:r>
              <a:rPr lang="en-US" sz="1400" dirty="0" err="1">
                <a:solidFill>
                  <a:srgbClr val="FFFFFF"/>
                </a:solidFill>
              </a:rPr>
              <a:t>Laplanche</a:t>
            </a:r>
            <a:r>
              <a:rPr lang="en-US" sz="1400" dirty="0">
                <a:solidFill>
                  <a:srgbClr val="FFFFFF"/>
                </a:solidFill>
              </a:rPr>
              <a:t>, D., </a:t>
            </a:r>
            <a:r>
              <a:rPr lang="en-US" sz="1400" dirty="0" err="1">
                <a:solidFill>
                  <a:srgbClr val="FFFFFF"/>
                </a:solidFill>
              </a:rPr>
              <a:t>Duclos</a:t>
            </a:r>
            <a:r>
              <a:rPr lang="en-US" sz="1400" dirty="0">
                <a:solidFill>
                  <a:srgbClr val="FFFFFF"/>
                </a:solidFill>
              </a:rPr>
              <a:t>, A., &amp; Sanchez, S. (2021). The prediction of hospital length of stay using unstructured data. </a:t>
            </a:r>
            <a:r>
              <a:rPr lang="en-US" sz="1400" i="1" dirty="0">
                <a:solidFill>
                  <a:srgbClr val="FFFFFF"/>
                </a:solidFill>
              </a:rPr>
              <a:t>BMC Medical Informatics and Decision Making</a:t>
            </a:r>
            <a:r>
              <a:rPr lang="en-US" sz="1400" dirty="0">
                <a:solidFill>
                  <a:srgbClr val="FFFFFF"/>
                </a:solidFill>
              </a:rPr>
              <a:t>, </a:t>
            </a:r>
            <a:r>
              <a:rPr lang="en-US" sz="1400" i="1" dirty="0">
                <a:solidFill>
                  <a:srgbClr val="FFFFFF"/>
                </a:solidFill>
              </a:rPr>
              <a:t>21</a:t>
            </a:r>
            <a:r>
              <a:rPr lang="en-US" sz="1400" dirty="0">
                <a:solidFill>
                  <a:srgbClr val="FFFFFF"/>
                </a:solidFill>
              </a:rPr>
              <a:t>(1). https://doi.org/10.1186/s12911-021-01722-</a:t>
            </a:r>
            <a:r>
              <a:rPr lang="en-US" sz="1400" dirty="0" smtClean="0">
                <a:solidFill>
                  <a:srgbClr val="FFFFFF"/>
                </a:solidFill>
              </a:rPr>
              <a:t>4</a:t>
            </a:r>
          </a:p>
          <a:p>
            <a:endParaRPr lang="en-US" sz="1400" dirty="0">
              <a:solidFill>
                <a:srgbClr val="FFFFFF"/>
              </a:solidFill>
            </a:endParaRPr>
          </a:p>
          <a:p>
            <a:r>
              <a:rPr lang="en-US" sz="1400" dirty="0" smtClean="0">
                <a:solidFill>
                  <a:srgbClr val="FFFFFF"/>
                </a:solidFill>
              </a:rPr>
              <a:t>[3] </a:t>
            </a:r>
            <a:r>
              <a:rPr lang="en-US" sz="1400" dirty="0" err="1">
                <a:solidFill>
                  <a:srgbClr val="FFFFFF"/>
                </a:solidFill>
              </a:rPr>
              <a:t>Tien</a:t>
            </a:r>
            <a:r>
              <a:rPr lang="en-US" sz="1400" dirty="0">
                <a:solidFill>
                  <a:srgbClr val="FFFFFF"/>
                </a:solidFill>
              </a:rPr>
              <a:t>, V. (2020, June 4). </a:t>
            </a:r>
            <a:r>
              <a:rPr lang="en-US" sz="1400" i="1" dirty="0">
                <a:solidFill>
                  <a:srgbClr val="FFFFFF"/>
                </a:solidFill>
              </a:rPr>
              <a:t>Predicting Inpatient Length of Stay at Hospitals Using Python + Big Data</a:t>
            </a:r>
            <a:r>
              <a:rPr lang="en-US" sz="1400" dirty="0">
                <a:solidFill>
                  <a:srgbClr val="FFFFFF"/>
                </a:solidFill>
              </a:rPr>
              <a:t>. Medium. https://</a:t>
            </a:r>
            <a:r>
              <a:rPr lang="en-US" sz="1400" dirty="0" err="1">
                <a:solidFill>
                  <a:srgbClr val="FFFFFF"/>
                </a:solidFill>
              </a:rPr>
              <a:t>towardsdatascience.com</a:t>
            </a:r>
            <a:r>
              <a:rPr lang="en-US" sz="1400" dirty="0">
                <a:solidFill>
                  <a:srgbClr val="FFFFFF"/>
                </a:solidFill>
              </a:rPr>
              <a:t>/predicting-inpatient-length-of-stay-at-hospitals-using-python-big-data-304e79d8c008</a:t>
            </a:r>
          </a:p>
          <a:p>
            <a:endParaRPr lang="en-US" sz="1400" dirty="0" smtClean="0">
              <a:solidFill>
                <a:srgbClr val="FFFFFF"/>
              </a:solidFill>
            </a:endParaRPr>
          </a:p>
          <a:p>
            <a:r>
              <a:rPr lang="en-US" sz="1400" dirty="0" smtClean="0">
                <a:solidFill>
                  <a:srgbClr val="FFFFFF"/>
                </a:solidFill>
              </a:rPr>
              <a:t>[4] </a:t>
            </a:r>
            <a:r>
              <a:rPr lang="en-US" sz="1400" dirty="0">
                <a:solidFill>
                  <a:srgbClr val="FFFFFF"/>
                </a:solidFill>
              </a:rPr>
              <a:t>Cummings, D. (2020, May 11). </a:t>
            </a:r>
            <a:r>
              <a:rPr lang="en-US" sz="1400" i="1" dirty="0">
                <a:solidFill>
                  <a:srgbClr val="FFFFFF"/>
                </a:solidFill>
              </a:rPr>
              <a:t>Predicting hospital length-of-stay at time of admission</a:t>
            </a:r>
            <a:r>
              <a:rPr lang="en-US" sz="1400" dirty="0">
                <a:solidFill>
                  <a:srgbClr val="FFFFFF"/>
                </a:solidFill>
              </a:rPr>
              <a:t>. Medium. https://</a:t>
            </a:r>
            <a:r>
              <a:rPr lang="en-US" sz="1400" dirty="0" err="1">
                <a:solidFill>
                  <a:srgbClr val="FFFFFF"/>
                </a:solidFill>
              </a:rPr>
              <a:t>towardsdatascience.com</a:t>
            </a:r>
            <a:r>
              <a:rPr lang="en-US" sz="1400" dirty="0">
                <a:solidFill>
                  <a:srgbClr val="FFFFFF"/>
                </a:solidFill>
              </a:rPr>
              <a:t>/predicting-hospital-length-of-stay-at-time-of-admission-55dfdfe69598</a:t>
            </a:r>
          </a:p>
          <a:p>
            <a:endParaRPr lang="en-US" sz="1400" dirty="0"/>
          </a:p>
        </p:txBody>
      </p:sp>
    </p:spTree>
    <p:extLst>
      <p:ext uri="{BB962C8B-B14F-4D97-AF65-F5344CB8AC3E}">
        <p14:creationId xmlns:p14="http://schemas.microsoft.com/office/powerpoint/2010/main" val="11903061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1239</Words>
  <Application>Microsoft Macintosh PowerPoint</Application>
  <PresentationFormat>On-screen Show (16:9)</PresentationFormat>
  <Paragraphs>168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Introduction </vt:lpstr>
      <vt:lpstr>Length of Stay is ongoing area of research</vt:lpstr>
      <vt:lpstr>Hypothesis/Research Question</vt:lpstr>
      <vt:lpstr>Mount Sinai Hospital Dataset</vt:lpstr>
      <vt:lpstr>Mount Sinai Hospital Dataset</vt:lpstr>
      <vt:lpstr>Model Building</vt:lpstr>
      <vt:lpstr>Results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Lidiia</cp:lastModifiedBy>
  <cp:revision>13</cp:revision>
  <dcterms:created xsi:type="dcterms:W3CDTF">2022-12-08T22:50:08Z</dcterms:created>
  <dcterms:modified xsi:type="dcterms:W3CDTF">2022-12-09T00:27:23Z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2022-12-08T00:00:00Z</vt:filetime>
  </property>
</Properties>
</file>