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Playfair Display"/>
      <p:regular r:id="rId37"/>
      <p:bold r:id="rId38"/>
      <p:italic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  <p:embeddedFont>
      <p:font typeface="Oswald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bold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46" Type="http://schemas.openxmlformats.org/officeDocument/2006/relationships/font" Target="fonts/Oswald-bold.fntdata"/><Relationship Id="rId23" Type="http://schemas.openxmlformats.org/officeDocument/2006/relationships/slide" Target="slides/slide18.xml"/><Relationship Id="rId45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PlayfairDisplay-italic.fntdata"/><Relationship Id="rId16" Type="http://schemas.openxmlformats.org/officeDocument/2006/relationships/slide" Target="slides/slide11.xml"/><Relationship Id="rId38" Type="http://schemas.openxmlformats.org/officeDocument/2006/relationships/font" Target="fonts/PlayfairDisplay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c058e4e2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c058e4e2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c058e4e2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c058e4e2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f03ff73f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f03ff73f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f07a5128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f07a5128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f07a5128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f07a5128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c058e4e2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c058e4e2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f03ff73f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f03ff73f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f07a512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f07a512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f03ff73f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f03ff73f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c058e4e2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c058e4e2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c058e4e2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9c058e4e2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f07a512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f07a512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c058e4e2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c058e4e2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f03ff73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9f03ff73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f07a5128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f07a5128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f03ff73f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f03ff73f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c058e4e2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9c058e4e2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c058e4e2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9c058e4e2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c070d4bf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c070d4bf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c070d4b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c070d4b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c058e4e2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c058e4e2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c070d4bf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c070d4bf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c058e4e2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c058e4e2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c058e4e2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c058e4e2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c058e4e2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c058e4e2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c058e4e2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c058e4e2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3.amazonaws.com/appforest_uf/f1648975496559x691607389468795760/3.pdf" TargetMode="External"/><Relationship Id="rId4" Type="http://schemas.openxmlformats.org/officeDocument/2006/relationships/hyperlink" Target="https://greenwaldhotel.ru/" TargetMode="External"/><Relationship Id="rId5" Type="http://schemas.openxmlformats.org/officeDocument/2006/relationships/hyperlink" Target="https://docs.google.com/document/d/1dQX2gbi_Mztp8TyvDTI5BNWJXuCU2TFVuCc1XwSfpB8/edi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320"/>
              <a:t>Проект по </a:t>
            </a:r>
            <a:endParaRPr sz="53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320"/>
              <a:t>Продуктовой Аналитике</a:t>
            </a:r>
            <a:endParaRPr sz="532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Короткова Лидия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ru" sz="2000"/>
              <a:t>Структура команды отеля включает следующие подразделения, помимо руководителя и инвесторов:</a:t>
            </a:r>
            <a:endParaRPr sz="2000"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1. Команда по привлечению клиентов (маркетинг и продажи).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2. Команда по обслуживанию номерного фонда (клининг, прачечная, администраторы).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3. Команда по организации отдыха (создание мероприятий и поддержка и развитие постоянных зон отдыха для гостей).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4. Инженерная команда (электрик, слесарь, озеленитель и т.д.).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5. Команда по заботе о клиентах (решение конфликтных ситуаций, работа с лояльностью клиентов и повторным посещением).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6. Команда по питанию (ресторан, бар, кейтеринг).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rgbClr val="F4F4F5"/>
                </a:highlight>
                <a:latin typeface="Roboto"/>
                <a:ea typeface="Roboto"/>
                <a:cs typeface="Roboto"/>
                <a:sym typeface="Roboto"/>
              </a:rPr>
              <a:t>Today</a:t>
            </a:r>
            <a:endParaRPr sz="1500">
              <a:solidFill>
                <a:srgbClr val="FFFFFF"/>
              </a:solidFill>
              <a:highlight>
                <a:srgbClr val="F4F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highlight>
                <a:srgbClr val="F4F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900"/>
              <a:t>Для команды по организации отдыха в отеле, внедрение системы видеонаблюдения может привести к следующим продуктовым метрикам: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00"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1. </a:t>
            </a:r>
            <a:r>
              <a:rPr b="1" lang="ru" sz="1500"/>
              <a:t>Улучшение безопасности и обеспечение спокойного отдыха:</a:t>
            </a:r>
            <a:r>
              <a:rPr lang="ru" sz="1500"/>
              <a:t> Система видеонаблюдения поможет обеспечить безопасность гостей и предотвратить возможные инциденты.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 </a:t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Метрики, такие как количество инцидентов и жалоб нарушений безопасности до и после внедрения системы, будут служить показателями эффективности системы видеонаблюдения в улучшении безопасности и создании спокойной атмосферы для отдыхающих.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Возможные шаги для расчета</a:t>
            </a:r>
            <a:r>
              <a:rPr lang="ru" sz="1900"/>
              <a:t> количества инцидентов и жалоб нарушений безопасности:</a:t>
            </a:r>
            <a:endParaRPr sz="1900"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17525"/>
            <a:ext cx="8520600" cy="3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25"/>
              <a:t>1. Собираем данные о количестве инцидентов и жалоб нарушений безопасности в период до внедрения СВ. Обычно эти данные могут быть получены из журналов безопасности или жалобных книг.</a:t>
            </a:r>
            <a:endParaRPr sz="1225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25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25"/>
              <a:t>2. Определим временной период, за который собраны данные до внедрения системы видеонаблюдения. Например, это может быть указано в отчете или журнале.</a:t>
            </a:r>
            <a:endParaRPr sz="1225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25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25"/>
              <a:t>3. Собираем данные о количестве инцидентов и жалоб нарушений безопасности после внедрения системы видеонаблюдения на тот же временной период, что и в предыдущем шаге.</a:t>
            </a:r>
            <a:endParaRPr sz="1225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25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25"/>
              <a:t>4. Сравниваем количество инцидентов и жалоб нарушений безопасности до и после внедрения системы видеонаблюдения. Вы можете выразить это в абсолютных значениях или процентном изменении.</a:t>
            </a:r>
            <a:endParaRPr sz="1225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25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25"/>
              <a:t>Пример расчета: </a:t>
            </a:r>
            <a:endParaRPr sz="1225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25"/>
              <a:t>- Число инцидентов и жалоб нарушений безопасности до внедрения СВ: 10</a:t>
            </a:r>
            <a:endParaRPr sz="1225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25"/>
              <a:t>- Число инцидентов и жалоб нарушений безопасности после внедрения СВ: 5</a:t>
            </a:r>
            <a:endParaRPr sz="1225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25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25"/>
              <a:t>Метрика может быть выражена, например, в следующей форме: "Внедрение СВ сократило количество инцидентов и жалоб нарушений безопасности на 50%".</a:t>
            </a:r>
            <a:endParaRPr sz="1225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25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25"/>
              <a:t>Надеюсь, эта информация будет полезной для расчета указанной метрики.</a:t>
            </a:r>
            <a:endParaRPr sz="12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900"/>
              <a:t>Для команды по организации отдыха в отеле, внедрение системы видеонаблюдения может привести к следующим продуктовым метрикам: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00"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2. </a:t>
            </a:r>
            <a:r>
              <a:rPr b="1" lang="ru" sz="1500"/>
              <a:t>Оптимизация использования ресурсов: </a:t>
            </a:r>
            <a:r>
              <a:rPr lang="ru" sz="1500"/>
              <a:t>Система видеонаблюдения поможет определить паттерны использования различных ресурсов отелем, таких как бассейны, рестораны и спортивные площадки. 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Метрики, такие как количество посещений различных зон отеля, время пребывания гостей в каждой зоне, и заполненность различных услуг и мероприятий, позволят команде по организации отдыха принимать более обоснованные решения в планировании и оптимизации использования ресурсов.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ru" sz="1900"/>
              <a:t>Оптимизация использования ресурсов отеля, таких как бассейн, ресторан и спа, может быть рассчитана с помощью следующих шагов:</a:t>
            </a:r>
            <a:endParaRPr sz="1900"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17525"/>
            <a:ext cx="85206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25"/>
              <a:t>1. Определим текущую загрузку (использование) каждого ресурса отеля. Например, определите, сколько времени в день или в неделю бассейн, ресторан и спа используются гостями или посетителями.</a:t>
            </a:r>
            <a:endParaRPr sz="11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25"/>
              <a:t>2. Определим максимальную емкость каждого ресурса. Например, определите, сколько гостей или посетителей может одновременно находиться в бассейне, ресторане и спа.</a:t>
            </a:r>
            <a:endParaRPr sz="11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25"/>
              <a:t>3. Рассчитаем степень загрузки каждого ресурса отеля по формуле:</a:t>
            </a:r>
            <a:endParaRPr sz="11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25"/>
              <a:t>   Загрузка = (Использование / Максимальная емкость) * 100%</a:t>
            </a:r>
            <a:endParaRPr sz="11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25"/>
              <a:t>   Например, если бассейн используется в среднем 4 часа в день, а его максимальная емкость составляет 50 человек, то загрузка будет:</a:t>
            </a:r>
            <a:endParaRPr sz="11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25"/>
              <a:t>   Загрузка бассейна = (4 / 50) * 100% = 8%</a:t>
            </a:r>
            <a:endParaRPr sz="11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25"/>
              <a:t>4. Определим желаемую степень загрузки каждого ресурса отеля. Например, хотим достичь загрузки в 80% для бассейна, 70% для ресторана и 60% для спа.</a:t>
            </a:r>
            <a:endParaRPr sz="11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25"/>
              <a:t>5. Рассчитаем оптимизацию использования ресурсов отеля для каждого ресурса по формуле:</a:t>
            </a:r>
            <a:endParaRPr sz="11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25"/>
              <a:t>   Оптимизация = (Желаемая загрузка - Текущая загрузка) / Текущая загрузка * 100%</a:t>
            </a:r>
            <a:endParaRPr sz="11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25"/>
              <a:t>   Например, если текущая загрузка бассейна составляет 8%, а желаемая загрузка составляет 80%, то оптимизация будет:</a:t>
            </a:r>
            <a:endParaRPr sz="11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25"/>
              <a:t>   Оптимизация бассейна = (80 - 8) / 8 * 100% = 900%</a:t>
            </a:r>
            <a:endParaRPr sz="11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25"/>
              <a:t>   </a:t>
            </a:r>
            <a:endParaRPr sz="11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25"/>
              <a:t>   Таким образом, оптимизация использования ресурсов отеля для бассейна составляет 900%. Это означает, что нужно увеличить загрузку бассейна в 9 раз, чтобы достичь желаемого уровня загрузки. Повторим этот процесс для ресторана и спа.</a:t>
            </a:r>
            <a:endParaRPr sz="11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25"/>
              <a:t>Возможно, этот подход поможет определить, насколько эффективно используются ресурсы отеля и понять, какие меры необходимо принять для оптимизации и повышения использования каждого из них.</a:t>
            </a:r>
            <a:endParaRPr sz="1125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900"/>
              <a:t>Для команды по организации отдыха в отеле, внедрение системы видеонаблюдения может привести к следующим продуктовым метрикам: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00"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3. </a:t>
            </a:r>
            <a:r>
              <a:rPr b="1" lang="ru" sz="1500"/>
              <a:t>Улучшение качества обслуживания:</a:t>
            </a:r>
            <a:r>
              <a:rPr lang="ru" sz="1500"/>
              <a:t> Система видеонаблюдения может помочь команде по организации отдыха в отеле в оценке и оптимизации качества обслуживания гостей. Анализ данных о поведении гостей и обслуживающего персонала может помочь выявить области, которые требуют улучшения или дополнительного обучения. 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Метрики, такие как время ответа на запросы и жалобы гостей, количество комплиментов и жалоб на обслуживание после внедрения системы видеонаблюдения, будут показывать, насколько успешно команда обеспечивает высокое качество обслуживания.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ru" sz="1900"/>
              <a:t>Возможные</a:t>
            </a:r>
            <a:r>
              <a:rPr lang="ru" sz="1900"/>
              <a:t> шаги для расчета оптимизации качества обслуживания гостей:</a:t>
            </a:r>
            <a:endParaRPr sz="2600"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17525"/>
            <a:ext cx="8520600" cy="3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25"/>
              <a:t>Оптимизация = (Желаемый уровень качества - Текущий уровень качества) / Текущий уровень качества * 100%</a:t>
            </a:r>
            <a:endParaRPr sz="1225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25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25"/>
              <a:t>1. Определим текущий уровень качества обслуживания гостей. Рассмотрим такие факторы, как профессионализм и дружелюбность персонала, скорость обслуживания, точность выполнения запросов и жалоб, уровень удовлетворенности гостей и другие метрики, связанные с качеством обслуживания.</a:t>
            </a:r>
            <a:endParaRPr sz="1225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25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25"/>
              <a:t>2. Зададим желаемый уровень качества обслуживания гостей, который вы хотите достичь. Можно использовать отзывы гостей, стандарты отрасли или другие ресурсы для определения этого уровня.</a:t>
            </a:r>
            <a:endParaRPr sz="1225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25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25"/>
              <a:t>3. Рассчитаем оптимизацию качества обслуживания:</a:t>
            </a:r>
            <a:endParaRPr sz="1225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25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25"/>
              <a:t>Например, если текущий уровень качества обслуживания составляет 70%, а желаемый уровень составляет 90%, то расчет будет следующим:</a:t>
            </a:r>
            <a:endParaRPr sz="1225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25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25"/>
              <a:t>Оптимизация = (90 - 70) / 70 * 100% = 28.57%</a:t>
            </a:r>
            <a:endParaRPr sz="1225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25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25"/>
              <a:t>Таким образом, оптимизация качества обслуживания гостей составляет 28.57%. Этот процент позволяет оценить величину улучшения, которое необходимо внести для достижения желаемого уровня качества обслуживания.</a:t>
            </a:r>
            <a:endParaRPr sz="122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900"/>
              <a:t>Для команды по организации отдыха в отеле, внедрение системы видеонаблюдения может привести к следующим продуктовым метрикам: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00"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4. </a:t>
            </a:r>
            <a:r>
              <a:rPr b="1" lang="ru" sz="1500"/>
              <a:t>Повышение удовлетворенности гостей:</a:t>
            </a:r>
            <a:r>
              <a:rPr lang="ru" sz="1500"/>
              <a:t> Оценка уровня удовлетворенности гостей является важной метрикой для команды по организации отдыха. Система видеонаблюдения поможет выявить и решить проблемы, с которыми сталкиваются гости, и повысить общую удовлетворенность. 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Метрики, такие как оценки и отзывы гостей, повторные бронирования и рекомендации отеля, будут служить показателями успешности внедрения системы видеонаблюдения и улучшения отзывов отдыхающих.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900"/>
              <a:t>Для расчета оценки уровня удовлетворенности гостей можно использовать следующий подход:</a:t>
            </a:r>
            <a:endParaRPr sz="1900"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825"/>
              <a:t>1. Проведём опрос гостей, задавая им вопросы о их удовлетворенности различными аспектами связанными с их опытом или пребыванием. Включим вопросы о качестве обслуживания, комфорте, чистоте, качестве питания и других факторах, которые могут повлиять на их уровень удовлетворенности.</a:t>
            </a:r>
            <a:endParaRPr sz="8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825"/>
              <a:t>2. Зададим каждому вопросу шкалу оценок, например, от 1 до 5 или от 1 до 10, где 1 означает "очень неудовлетворительно" или "очень низкое удовлетворение", а 5 или 10 означает "очень удовлетворительно" или "очень высокое удовлетворение".</a:t>
            </a:r>
            <a:endParaRPr sz="8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825"/>
              <a:t>3. Вычислим среднее значение оценок для каждого вопроса, путем сложения всех оценок по данному вопросу и деления на количество полученных ответов.</a:t>
            </a:r>
            <a:endParaRPr sz="8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825"/>
              <a:t>4. Для определения общего уровня удовлетворенности гостей вычислите среднюю оценку всех вопросов путем сложения средних значений оценок и деления на количество вопросов.</a:t>
            </a:r>
            <a:endParaRPr sz="8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825"/>
              <a:t>Например, предположим, вы провели опрос с 10 вопросами и получили следующие средние оценки:</a:t>
            </a:r>
            <a:endParaRPr sz="8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825"/>
              <a:t>- Качество обслуживания: 4.5</a:t>
            </a:r>
            <a:endParaRPr sz="8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825"/>
              <a:t>- Комфорт: 4.2</a:t>
            </a:r>
            <a:endParaRPr sz="8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825"/>
              <a:t>- Чистота: 4.8</a:t>
            </a:r>
            <a:endParaRPr sz="8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825"/>
              <a:t>- Качество питания: 3.9</a:t>
            </a:r>
            <a:endParaRPr sz="8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825"/>
              <a:t>- ...</a:t>
            </a:r>
            <a:endParaRPr sz="8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825"/>
              <a:t>Тогда общий уровень удовлетворенности гостей можно рассчитать следующим образом:</a:t>
            </a:r>
            <a:endParaRPr sz="8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825"/>
              <a:t>Сумма средних оценок / Количество вопросов = (4.5 + 4.2 + 4.8 + 3.9 + ...) / 10</a:t>
            </a:r>
            <a:endParaRPr sz="8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825"/>
              <a:t>Если результат будет, например, 4.2, то оценка уровня удовлетворенности гостей будет 4.2 из 5 или 84 из 100 (если используется шкала от 1 до 100).</a:t>
            </a:r>
            <a:endParaRPr sz="8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25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825"/>
              <a:t>Таким образом, мы сможем иметь численную оценку уровня удовлетворенности гостей на основе проведенного опроса.</a:t>
            </a:r>
            <a:endParaRPr sz="825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900"/>
              <a:t>Для инженерной команды в отеле, внедрение системы видеонаблюдения может привести к следующим продуктовым метрикам</a:t>
            </a:r>
            <a:r>
              <a:rPr lang="ru" sz="1900"/>
              <a:t>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00"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1. </a:t>
            </a:r>
            <a:r>
              <a:rPr b="1" lang="ru" sz="1500"/>
              <a:t>Оптимизация обслуживания и ремонта:</a:t>
            </a:r>
            <a:r>
              <a:rPr lang="ru" sz="1500"/>
              <a:t> Система видеонаблюдения может помочь инженерам в определении необходимости обслуживания и ремонта различных систем и оборудования в отеле. 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Метрики, такие как время, затраченное на обслуживание и ремонт, эффективность использования ресурсов и устойчивость работы систем после внедрения системы видеонаблюдения, будут показывать, насколько успешно команда инженеров выполняет свои задачи.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200"/>
              <a:t>Задание к проекту</a:t>
            </a:r>
            <a:endParaRPr sz="22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Прочти и вникни в решение, как создалась сегментация </a:t>
            </a:r>
            <a:r>
              <a:rPr lang="ru" sz="1600" u="sng">
                <a:solidFill>
                  <a:srgbClr val="6AA84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https://s3.amazonaws.com/appforest_uf/f1648975496559x691607389468795760/3.pd</a:t>
            </a:r>
            <a:endParaRPr sz="1600">
              <a:solidFill>
                <a:srgbClr val="6AA84F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AA84F"/>
              </a:solidFill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Вы недавно работаете в консалтинге и к вам обратился отель Екатеринбурга: </a:t>
            </a:r>
            <a:r>
              <a:rPr lang="ru" sz="1600" u="sng">
                <a:solidFill>
                  <a:srgbClr val="6AA84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https://greenwaldhotel.ru/</a:t>
            </a:r>
            <a:r>
              <a:rPr lang="ru" sz="1600">
                <a:solidFill>
                  <a:srgbClr val="38761D"/>
                </a:solidFill>
              </a:rPr>
              <a:t> </a:t>
            </a:r>
            <a:endParaRPr sz="1600">
              <a:solidFill>
                <a:srgbClr val="38761D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Вам нужно разработать продуктовые метрики, чтобы показать, что получит отель от внедрения CV. (Полный текст задания </a:t>
            </a:r>
            <a:r>
              <a:rPr lang="ru" sz="1600" u="sng">
                <a:solidFill>
                  <a:srgbClr val="6AA84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здесь</a:t>
            </a:r>
            <a:r>
              <a:rPr lang="ru" sz="1600"/>
              <a:t>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Для расчета метрики "Оптимизация обслуживания и ремонта" можно использовать следующие шаги: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00"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1. Определим ключевые показатели производительности (KPI) для оценки обслуживания и ремонта. Например, это может быть время выполнения работ, процент снижения необходимых ремонтов, уровень удовлетворенности клиентов и другие.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2. Собираем данные о производительности обслуживания и ремонта до внедрения оптимизационных мероприятий. Например, время выполнения работ, количество отказов оборудования, количество жалоб клиентов и другие показатели.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3. Определим временной период, за который собраны данные до внедрения оптимизационных мероприятий.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4. Собираем данные о производительности обслуживания и ремонта после внедрения оптимизационных мероприятий на тот же временной период, что и в предыдущем шаге.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5. Сравниваем показатели до и после внедрения оптимизационных мероприятий. Вы можете выразить это в абсолютных значениях или процентном изменении.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Пример расчета: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- Среднее время выполнения работ до оптимизации: 2 часа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- Среднее время выполнения работ после оптимизации: 1 час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Метрика может быть выражена, например, в следующей форме: "Оптимизация обслуживания и ремонта позволила сократить среднее время выполнения работ на 50%".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900"/>
              <a:t>Для инженерной команды в отеле, внедрение системы видеонаблюдения может привести к следующим продуктовым метрикам: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00"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2. </a:t>
            </a:r>
            <a:r>
              <a:rPr b="1" lang="ru" sz="1500"/>
              <a:t>Улучшение планирования и производительности ресурсов:</a:t>
            </a:r>
            <a:r>
              <a:rPr lang="ru" sz="1500"/>
              <a:t> Система видеонаблюдения поможет оптимизировать использование и распределение ресурсов, таких как материалы, инструменты и сотрудники, в инженерной команде. 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Метрики, такие как количество задач, выполненных за определенный период времени, использование ресурсов до и после внедрения системы видеонаблюдения, будут служить показателями эффективности и производительности команды инженеров.</a:t>
            </a:r>
            <a:endParaRPr sz="1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Для расчета улучшения планирования и производительности ресурсов можно использовать следующую формулу: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00"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Улучшение = (Новый уровень производительности - Старый уровень производительности) / Старый уровень производительности * 100%</a:t>
            </a:r>
            <a:endParaRPr sz="15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1. Определим старый уровень производительности ресурсов. Это может быть количество задач, выполняемых в единицу времени, количество использованных ресурсов (например, часов работы, сырья или материалов) или любая другая метрика, связанная с производительностью ресурсов.</a:t>
            </a:r>
            <a:endParaRPr sz="15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2. Определим новый уровень производительности ресурсов после внесенных изменений, улучшений или оптимизаций.</a:t>
            </a:r>
            <a:endParaRPr sz="15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3. Используем формулу:</a:t>
            </a:r>
            <a:endParaRPr sz="15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Например, если старый уровень производительности составлял 100 задач в день, а после внедрения новых методов планирования и оптимизации этот уровень вырос до 150 задач в день, то расчет будет таким:</a:t>
            </a:r>
            <a:endParaRPr sz="15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Улучшение = (150 - 100) / 100 * 100% = 50%</a:t>
            </a:r>
            <a:endParaRPr sz="15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Таким образом, уровень производительности ресурсов улучшился на 50%. Этот процент можно использовать для оценки эффективности изменений в планировании и производительности ресурсов.</a:t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900"/>
              <a:t>Для инженерной команды в отеле, внедрение системы видеонаблюдения может привести к следующим продуктовым метрикам: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00"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3. </a:t>
            </a:r>
            <a:r>
              <a:rPr b="1" lang="ru" sz="1500"/>
              <a:t>Улучшение безопасности и мониторинга технического состояния:</a:t>
            </a:r>
            <a:r>
              <a:rPr lang="ru" sz="1500"/>
              <a:t> Система видеонаблюдения поможет в обеспечении безопасности инженерной команды и обнаружении возможных проблем или аварийных ситуаций в реальном времени. 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Метрики, такие как количество аварийных ситуаций, обнаруженных и решенных благодаря системе видеонаблюдения, и реакция команды на инциденты, будут показателями эффективности системы и подготовленности команды.</a:t>
            </a:r>
            <a:endParaRPr sz="1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5206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Для расчета улучшения безопасности и мониторинга технического состояния можно использовать следующий подход: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00"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Улучшение = (Новый уровень безопасности и мониторинга - Текущий уровень безопасности и мониторинга) / Текущий уровень безопасности и мониторинга * 100%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1. Оценим текущий уровень безопасности и мониторинга технического состояния. Рассмотрим такие факторы, как частота несчастных случаев или аварий, степень доступности информации о состоянии оборудования, эффективность процессов мониторинга и диагностики состояния, а также другие метрики, связанные с безопасностью и мониторингом.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2. Определим желаемый уровень безопасности и мониторинга технического состояния после внесенных изменений или улучшений.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3. Рассчитаем улучшение: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Например, если текущий уровень безопасности и мониторинга составляет 75%, а после внедрения новых систем мониторинга и улучшений безопасности этот уровень возрастает до 90%, то расчет будет следующим: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Улучшение = (90 - 75) / 75 * 100% = 20%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Таким образом, улучшение безопасности и мониторинга технического состояния составляет 20%. Этот процент позволяет оценить эффективность внесенных изменений и улучшений в области безопасности и мониторинга технического состояния.</a:t>
            </a:r>
            <a:endParaRPr sz="1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445025"/>
            <a:ext cx="85206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900"/>
              <a:t>Для команды по привлечению клиентов, внедрение системы видеонаблюдения может привести к следующим продуктовым метрикам: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00"/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1. </a:t>
            </a:r>
            <a:r>
              <a:rPr b="1" lang="ru" sz="1500"/>
              <a:t>Количество новых клиентов: </a:t>
            </a:r>
            <a:r>
              <a:rPr lang="ru" sz="1500"/>
              <a:t>Система видеонаблюдения позволит более точно отслеживать поступление новых клиентов. </a:t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Метрика "количество новых клиентов" будет показывать, сколько новых посетителей отеля было привлечено после внедрения системы. Рост этой метрики будет говорить о повышении эффективности усилий команды по привлечению клиентов.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2.</a:t>
            </a:r>
            <a:r>
              <a:rPr b="1" lang="ru" sz="1500"/>
              <a:t> Конверсия посетителей в клиентов:</a:t>
            </a:r>
            <a:r>
              <a:rPr lang="ru" sz="1500"/>
              <a:t> Внедрение системы видеонаблюдения с возможностью анализа данных о посетителях позволит оптимизировать процесс конверсии. </a:t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Метрика "конверсия посетителей в клиентов" будет отражать процент посетителей, ставших клиентами отеля. Повышение этой метрики будет указывать на более эффективные методы привлечения и удержания клиентов.</a:t>
            </a:r>
            <a:endParaRPr sz="1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900"/>
              <a:t>Для команды по привлечению клиентов, внедрение системы видеонаблюдения может привести к следующим продуктовым метрикам: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00"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3.</a:t>
            </a:r>
            <a:r>
              <a:rPr b="1" lang="ru" sz="1500"/>
              <a:t> Эффективность маркетинговых кампаний:</a:t>
            </a:r>
            <a:r>
              <a:rPr lang="ru" sz="1500"/>
              <a:t> Система видеонаблюдения позволит анализировать поведение посетителей и оценивать эффективность различных маркетинговых кампаний. </a:t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Метрики, такие как количество посетителей, пришедших в отель после участия в маркетинговых акциях, количество предложений дополнительных услуг, оформленных после участия в акциях и средний чек, связанный с акциями, могут показать, насколько успешно маркетинговые усилия привлекают новых клиентов и стимулируют дополнительные покупки.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4. </a:t>
            </a:r>
            <a:r>
              <a:rPr b="1" lang="ru" sz="1500"/>
              <a:t>Удовлетворенность клиентов:</a:t>
            </a:r>
            <a:r>
              <a:rPr lang="ru" sz="1500"/>
              <a:t> Путем анализа данных видеонаблюдения и данных о посетителях отеля можно определить уровень удовлетворенности клиентов. </a:t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Метрики, такие как частота повторных посещений, средняя длительность пребывания гостей, количество положительных отзывов и оценок, будут служить показателями удовлетворенности клиентов отелем. Повышение этих метрик будет свидетельствовать о положительном влиянии внедрения системы видеонаблюдения на качество обслужи</a:t>
            </a:r>
            <a:r>
              <a:rPr lang="ru" sz="1500"/>
              <a:t>.</a:t>
            </a:r>
            <a:endParaRPr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2630250" y="221060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Благодарю за внимание!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ru" sz="1900"/>
              <a:t>Сегментация создавалась:</a:t>
            </a:r>
            <a:endParaRPr sz="19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Пользователи разной глубины вовлеченности в работу приложения: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создали аккаунт, подключили инстаграм канал и фактически завершили первую сессию</a:t>
            </a:r>
            <a:r>
              <a:rPr lang="ru"/>
              <a:t>;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после создания аккаунта ничего не делают и у них нет первой сессии в первый день;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первую сессию подключают инстаграм канал, про пакет и пробный период, начинают онбординг и публикуют первый чат-бот и т.д.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900"/>
              <a:t>2. </a:t>
            </a:r>
            <a:r>
              <a:rPr lang="ru" sz="1900"/>
              <a:t>Цель -</a:t>
            </a:r>
            <a:r>
              <a:rPr lang="ru" sz="1900"/>
              <a:t> увеличение прибыли отеля в Екатеринбурге, используя уже имеющиеся ресурсы</a:t>
            </a:r>
            <a:endParaRPr sz="190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Предложение</a:t>
            </a:r>
            <a:r>
              <a:rPr lang="ru"/>
              <a:t> - </a:t>
            </a:r>
            <a:r>
              <a:rPr lang="ru"/>
              <a:t>внедрить систему определения клиентов с помощью камер видеонаблюдения и использование полученных данных для контроля качества сервиса и принятия решений о предоставлении дополнительных платных услуг. 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результате внедрения этой системы, у нас станут доступны данные о местоположении каждого клиента в определенный момент времени, за исключением перемещений внутри номеров, личных домиков и общих туалетов, душей и т.п.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900"/>
              <a:t>Примерный вариант базы данных отеля:</a:t>
            </a:r>
            <a:endParaRPr sz="19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925" y="1017725"/>
            <a:ext cx="6182876" cy="397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200"/>
              <a:t>Имеются </a:t>
            </a:r>
            <a:r>
              <a:rPr lang="ru" sz="2200"/>
              <a:t>данные о клиентах:</a:t>
            </a:r>
            <a:endParaRPr sz="22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5450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ru"/>
              <a:t>П</a:t>
            </a:r>
            <a:r>
              <a:rPr lang="ru"/>
              <a:t>ол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ru"/>
              <a:t>Возраст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ru"/>
              <a:t>ФИО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ru"/>
              <a:t>Откуда узнал об отеле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ru"/>
              <a:t>История бронирований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ru"/>
              <a:t>Связи клиентов между собой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ru"/>
              <a:t>С собакой\без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ru"/>
              <a:t>Прошлые покупки на территории отеля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000"/>
              <a:t>По указанным данным можем использовать следующие подходы:</a:t>
            </a:r>
            <a:endParaRPr sz="200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30"/>
              <a:t>1. Демографическая сегментация: Данные о поле и возрасте клиентов могут помочь определить различные демографические группы. </a:t>
            </a:r>
            <a:endParaRPr sz="1430"/>
          </a:p>
          <a:p>
            <a:pPr indent="-319405" lvl="0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30"/>
              <a:buChar char="●"/>
            </a:pPr>
            <a:r>
              <a:rPr lang="ru" sz="1430"/>
              <a:t>Например, можно выделить сегменты женщин и мужчин, разбить клиентов на возрастные группы (“молодежь”, “середнечки”, “долгожители”) и т.д. Здесь можно так же выделить </a:t>
            </a:r>
            <a:r>
              <a:rPr lang="ru" sz="1430"/>
              <a:t>молодоженов или </a:t>
            </a:r>
            <a:r>
              <a:rPr lang="ru" sz="1430"/>
              <a:t>“парочки” и семьи с детьми или “разрушителей” </a:t>
            </a:r>
            <a:endParaRPr sz="1430"/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30"/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30"/>
              <a:t>2. Сегментация по источнику информации: Сегментирование клиентов по тому, откуда они узнали об отеле (например, реклама в интернете, рекомендация друзей, социальные сети и др.) может помочь определить эффективность различных маркетинговых каналов и на основе этого оптимизировать рекламные кампании.</a:t>
            </a:r>
            <a:endParaRPr sz="1430"/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30"/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30"/>
              <a:t>3. Сегментация на основе истории бронирований: Анализ истории бронирований клиентов позволяет выявить повторных посетителей (“повторники”) и постоянных клиентов </a:t>
            </a:r>
            <a:r>
              <a:rPr lang="ru" sz="1430"/>
              <a:t>(“старожилы”)</a:t>
            </a:r>
            <a:r>
              <a:rPr lang="ru" sz="1430"/>
              <a:t>. Это поможет в создании программ лояльности и персонализации предложений для каждой группы клиентов.</a:t>
            </a:r>
            <a:endParaRPr sz="143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200"/>
              <a:t>По указанным данным можем использовать следующие подходы:</a:t>
            </a:r>
            <a:endParaRPr sz="2200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30"/>
              <a:t>4. Сегментация по связям между клиентами: Если есть информация о связях клиентов между собой (например, друзья, семья, коллеги), можно использовать эту информацию для создания групп клиентов, которые часто путешествуют вместе или рекомендуют отель другим.</a:t>
            </a:r>
            <a:endParaRPr sz="1430"/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30"/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30"/>
              <a:t>5. Сегментация по наличию собаки/кошки: Если ваш отель позволяет, можно сегментировать клиентов на тех, кто путешествует с животными (“хвостики”) и тех, кто без них (“бесхвостые”). Это позволит адаптировать предложения и услуги для каждой группы.</a:t>
            </a:r>
            <a:endParaRPr sz="1430"/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30"/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30"/>
              <a:t>6. Сегментация по прошлым покупкам на территории отеля: Если у вас есть информация о прошлых покупках клиентов на территории отеля (например, рестораны (“едок”), спа-услуги (“на нирване”), экскурсии (“гуляка”), можно использовать эту информацию для определения предпочтений клиентов и персонализации предложений.</a:t>
            </a:r>
            <a:endParaRPr sz="143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200"/>
              <a:t>Важно учесть:</a:t>
            </a:r>
            <a:endParaRPr sz="2200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9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29"/>
              <a:t>Выбор подходов к сегментации зависит от целей и потребностей бизнеса и в каждом конкретном случае может иметь разные деления на когорты. </a:t>
            </a:r>
            <a:endParaRPr sz="1629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29"/>
              <a:t>Можно использовать сочетание различных критериев сегментации для получения более полной картины аудитории отеля.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