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64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77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>
        <p:scale>
          <a:sx n="70" d="100"/>
          <a:sy n="70" d="100"/>
        </p:scale>
        <p:origin x="5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uk-UA" dirty="0" smtClean="0"/>
            <a:t>Х – Незалежні показники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uk-UA" dirty="0" smtClean="0"/>
            <a:t>у – залежні показники, на які впливаємо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 custT="1"/>
      <dgm:spPr/>
      <dgm:t>
        <a:bodyPr/>
        <a:lstStyle/>
        <a:p>
          <a:r>
            <a:rPr lang="en-US" sz="1400" dirty="0" err="1" smtClean="0"/>
            <a:t>SEO_Posit_social</a:t>
          </a:r>
          <a:r>
            <a:rPr lang="en-US" sz="1400" dirty="0" smtClean="0"/>
            <a:t>  </a:t>
          </a:r>
          <a:r>
            <a:rPr lang="uk-UA" sz="1400" dirty="0" smtClean="0"/>
            <a:t> - очікування позитивних соціальних подій; </a:t>
          </a:r>
          <a:endParaRPr lang="en-US" sz="1400" dirty="0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pl-PL" dirty="0" smtClean="0"/>
            <a:t>SEU_ALL_GROUP</a:t>
          </a:r>
          <a:r>
            <a:rPr lang="uk-UA" dirty="0" smtClean="0"/>
            <a:t> (</a:t>
          </a:r>
          <a:r>
            <a:rPr lang="pl-PL" dirty="0" smtClean="0"/>
            <a:t>1 </a:t>
          </a:r>
          <a:r>
            <a:rPr lang="uk-UA" dirty="0" smtClean="0"/>
            <a:t>група особи з низькими показниками, 2 група особи з високими показниками оптимізму)</a:t>
          </a:r>
          <a:endParaRPr lang="en-US" dirty="0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03992CC3-1DD9-4EE5-99B7-676A2324A5BD}">
      <dgm:prSet custT="1"/>
      <dgm:spPr/>
      <dgm:t>
        <a:bodyPr/>
        <a:lstStyle/>
        <a:p>
          <a:r>
            <a:rPr lang="en-US" sz="1400" dirty="0" err="1" smtClean="0"/>
            <a:t>SEO_Negative_work</a:t>
          </a:r>
          <a:r>
            <a:rPr lang="en-US" sz="1400" dirty="0" smtClean="0"/>
            <a:t> </a:t>
          </a:r>
          <a:r>
            <a:rPr lang="uk-UA" sz="1400" dirty="0" smtClean="0"/>
            <a:t>- очікування негативних подій</a:t>
          </a:r>
          <a:r>
            <a:rPr lang="en-US" sz="1400" dirty="0" smtClean="0"/>
            <a:t> </a:t>
          </a:r>
          <a:r>
            <a:rPr lang="uk-UA" sz="1400" dirty="0" smtClean="0"/>
            <a:t>на роботі;</a:t>
          </a:r>
          <a:r>
            <a:rPr lang="en-US" sz="1400" dirty="0" smtClean="0"/>
            <a:t>    </a:t>
          </a:r>
          <a:endParaRPr lang="uk-UA" sz="1400" dirty="0" smtClean="0"/>
        </a:p>
      </dgm:t>
    </dgm:pt>
    <dgm:pt modelId="{E5466D6C-6941-461F-899D-90D7A6B03E65}" type="parTrans" cxnId="{C6B1A319-C67B-4FFA-9182-825E53C6C2BB}">
      <dgm:prSet/>
      <dgm:spPr/>
      <dgm:t>
        <a:bodyPr/>
        <a:lstStyle/>
        <a:p>
          <a:endParaRPr lang="uk-UA"/>
        </a:p>
      </dgm:t>
    </dgm:pt>
    <dgm:pt modelId="{6EC9A788-5E7E-4589-9DC6-F9D88E667498}" type="sibTrans" cxnId="{C6B1A319-C67B-4FFA-9182-825E53C6C2BB}">
      <dgm:prSet/>
      <dgm:spPr/>
      <dgm:t>
        <a:bodyPr/>
        <a:lstStyle/>
        <a:p>
          <a:endParaRPr lang="uk-UA"/>
        </a:p>
      </dgm:t>
    </dgm:pt>
    <dgm:pt modelId="{322E386D-A497-449E-BDF4-AD7760A276D3}">
      <dgm:prSet custT="1"/>
      <dgm:spPr/>
      <dgm:t>
        <a:bodyPr/>
        <a:lstStyle/>
        <a:p>
          <a:r>
            <a:rPr lang="uk-UA" sz="1400" dirty="0" smtClean="0"/>
            <a:t>Позитивна та негативна оцінка подій майбутнього</a:t>
          </a:r>
          <a:endParaRPr lang="uk-UA" sz="1400" dirty="0" smtClean="0"/>
        </a:p>
      </dgm:t>
    </dgm:pt>
    <dgm:pt modelId="{C30CCCC9-D0FE-49A1-A9D3-204D9F0C70A0}" type="parTrans" cxnId="{325FB5E4-E155-4218-A543-BE5730DCFCC8}">
      <dgm:prSet/>
      <dgm:spPr/>
      <dgm:t>
        <a:bodyPr/>
        <a:lstStyle/>
        <a:p>
          <a:endParaRPr lang="uk-UA"/>
        </a:p>
      </dgm:t>
    </dgm:pt>
    <dgm:pt modelId="{97B7BE20-04CD-439C-9916-0711FA5C7020}" type="sibTrans" cxnId="{325FB5E4-E155-4218-A543-BE5730DCFCC8}">
      <dgm:prSet/>
      <dgm:spPr/>
      <dgm:t>
        <a:bodyPr/>
        <a:lstStyle/>
        <a:p>
          <a:endParaRPr lang="uk-UA"/>
        </a:p>
      </dgm:t>
    </dgm:pt>
    <dgm:pt modelId="{8694BF0D-956E-4C28-9810-23109CF35A76}">
      <dgm:prSet custT="1"/>
      <dgm:spPr/>
      <dgm:t>
        <a:bodyPr/>
        <a:lstStyle/>
        <a:p>
          <a:r>
            <a:rPr lang="uk-UA" sz="1400" dirty="0" smtClean="0"/>
            <a:t>Висока та низька ймовірність подій з майбутнього</a:t>
          </a:r>
          <a:endParaRPr lang="en-US" sz="1400" dirty="0"/>
        </a:p>
      </dgm:t>
    </dgm:pt>
    <dgm:pt modelId="{598BD041-36C9-4F80-B74C-42331BA24787}" type="parTrans" cxnId="{21977AA0-39CF-444D-8DE0-1126D2E82900}">
      <dgm:prSet/>
      <dgm:spPr/>
      <dgm:t>
        <a:bodyPr/>
        <a:lstStyle/>
        <a:p>
          <a:endParaRPr lang="uk-UA"/>
        </a:p>
      </dgm:t>
    </dgm:pt>
    <dgm:pt modelId="{F6A8C65F-0B45-47D0-9684-D2C4F6EEDC91}" type="sibTrans" cxnId="{21977AA0-39CF-444D-8DE0-1126D2E82900}">
      <dgm:prSet/>
      <dgm:spPr/>
      <dgm:t>
        <a:bodyPr/>
        <a:lstStyle/>
        <a:p>
          <a:endParaRPr lang="uk-UA"/>
        </a:p>
      </dgm:t>
    </dgm:pt>
    <dgm:pt modelId="{2B7155D6-5584-4A9A-922B-8AB54F5A09B9}">
      <dgm:prSet phldrT="[Text]" custT="1"/>
      <dgm:spPr/>
      <dgm:t>
        <a:bodyPr/>
        <a:lstStyle/>
        <a:p>
          <a:r>
            <a:rPr lang="en-US" sz="1400" dirty="0" err="1" smtClean="0"/>
            <a:t>SEO_Posit_individual</a:t>
          </a:r>
          <a:r>
            <a:rPr lang="en-US" sz="1400" dirty="0" smtClean="0"/>
            <a:t> </a:t>
          </a:r>
          <a:r>
            <a:rPr lang="uk-UA" sz="1400" dirty="0" smtClean="0"/>
            <a:t>- очікування позитивних індивідуальних подій; </a:t>
          </a:r>
          <a:endParaRPr lang="en-US" sz="1400" dirty="0"/>
        </a:p>
      </dgm:t>
    </dgm:pt>
    <dgm:pt modelId="{32D1D784-A4AB-4D53-AFBD-8BE5424B30FA}" type="parTrans" cxnId="{3B9E27E0-FCC2-435C-9046-667C4F406EAA}">
      <dgm:prSet/>
      <dgm:spPr/>
      <dgm:t>
        <a:bodyPr/>
        <a:lstStyle/>
        <a:p>
          <a:endParaRPr lang="uk-UA"/>
        </a:p>
      </dgm:t>
    </dgm:pt>
    <dgm:pt modelId="{58E4CB94-2E71-4941-A1CD-6A83851236FD}" type="sibTrans" cxnId="{3B9E27E0-FCC2-435C-9046-667C4F406EAA}">
      <dgm:prSet/>
      <dgm:spPr/>
      <dgm:t>
        <a:bodyPr/>
        <a:lstStyle/>
        <a:p>
          <a:endParaRPr lang="uk-UA"/>
        </a:p>
      </dgm:t>
    </dgm:pt>
    <dgm:pt modelId="{B2C4CA0E-C4FB-4400-829E-7B11A0E69B6C}">
      <dgm:prSet phldrT="[Text]" custT="1"/>
      <dgm:spPr/>
      <dgm:t>
        <a:bodyPr/>
        <a:lstStyle/>
        <a:p>
          <a:r>
            <a:rPr lang="en-US" sz="1400" dirty="0" err="1" smtClean="0"/>
            <a:t>SEO_Posit_prestize</a:t>
          </a:r>
          <a:r>
            <a:rPr lang="uk-UA" sz="1400" dirty="0" smtClean="0"/>
            <a:t> - очікування визнання та слави;</a:t>
          </a:r>
          <a:endParaRPr lang="en-US" sz="1400" dirty="0"/>
        </a:p>
      </dgm:t>
    </dgm:pt>
    <dgm:pt modelId="{30F0EC11-4AA7-4E74-91F2-C9F411A3A457}" type="parTrans" cxnId="{E6763CD3-CBB4-4612-A52D-EE7C0F92257B}">
      <dgm:prSet/>
      <dgm:spPr/>
    </dgm:pt>
    <dgm:pt modelId="{DEECC031-2931-438E-A9FB-B95ADB4E4C42}" type="sibTrans" cxnId="{E6763CD3-CBB4-4612-A52D-EE7C0F92257B}">
      <dgm:prSet/>
      <dgm:spPr/>
    </dgm:pt>
    <dgm:pt modelId="{AF81D608-F804-4FB3-A43D-92261D132F0D}">
      <dgm:prSet custT="1"/>
      <dgm:spPr/>
      <dgm:t>
        <a:bodyPr/>
        <a:lstStyle/>
        <a:p>
          <a:r>
            <a:rPr lang="en-US" sz="1400" dirty="0" err="1" smtClean="0"/>
            <a:t>SEO_Negative_individ</a:t>
          </a:r>
          <a:r>
            <a:rPr lang="uk-UA" sz="1400" dirty="0" smtClean="0"/>
            <a:t> - очікування негативних індивідуальних подій; </a:t>
          </a:r>
          <a:endParaRPr lang="uk-UA" sz="1400" dirty="0" smtClean="0"/>
        </a:p>
      </dgm:t>
    </dgm:pt>
    <dgm:pt modelId="{22DD7749-711C-4B9D-8B82-B434A1109442}" type="parTrans" cxnId="{A1B09618-D654-4545-AD9A-04385058EDE0}">
      <dgm:prSet/>
      <dgm:spPr/>
    </dgm:pt>
    <dgm:pt modelId="{FFAFAF9B-7CC4-4C5A-A003-D5D1688D746C}" type="sibTrans" cxnId="{A1B09618-D654-4545-AD9A-04385058EDE0}">
      <dgm:prSet/>
      <dgm:spPr/>
    </dgm:pt>
    <dgm:pt modelId="{BB54FA3B-4298-41E6-8E27-66DB08431FEA}">
      <dgm:prSet custT="1"/>
      <dgm:spPr/>
      <dgm:t>
        <a:bodyPr/>
        <a:lstStyle/>
        <a:p>
          <a:r>
            <a:rPr lang="en-US" sz="1400" dirty="0" err="1" smtClean="0"/>
            <a:t>SEO_Negative_social</a:t>
          </a:r>
          <a:r>
            <a:rPr lang="en-US" sz="1400" dirty="0" smtClean="0"/>
            <a:t>  </a:t>
          </a:r>
          <a:r>
            <a:rPr lang="uk-UA" sz="1400" dirty="0" smtClean="0"/>
            <a:t> - очікування негативних соціальних подій; </a:t>
          </a:r>
          <a:endParaRPr lang="uk-UA" sz="1400" dirty="0" smtClean="0"/>
        </a:p>
      </dgm:t>
    </dgm:pt>
    <dgm:pt modelId="{A7CB5667-EEEC-4243-BE94-F522C5687011}" type="parTrans" cxnId="{C425F0C6-E26D-4E02-BC73-4AD2522AC86E}">
      <dgm:prSet/>
      <dgm:spPr/>
    </dgm:pt>
    <dgm:pt modelId="{496A40B8-5E44-4359-9466-DA3D3D922493}" type="sibTrans" cxnId="{C425F0C6-E26D-4E02-BC73-4AD2522AC86E}">
      <dgm:prSet/>
      <dgm:spPr/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0" presStyleCnt="2" custScaleX="1189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71D68AB-B350-4D5C-AB6A-ABC40C2D8986}" type="pres">
      <dgm:prSet presAssocID="{C8B9AACC-6090-4E93-B112-FEF419B2C8C0}" presName="desTx" presStyleLbl="alignAccFollowNode1" presStyleIdx="0" presStyleCnt="2" custScaleX="11874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1" presStyleCnt="2" custScaleX="522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75AD089-2E66-469E-88C2-DFFE8330212E}" type="pres">
      <dgm:prSet presAssocID="{C5E6BC8D-1A4E-42C8-8E2C-7EC17FC2E1D1}" presName="desTx" presStyleLbl="alignAccFollowNode1" presStyleIdx="1" presStyleCnt="2" custScaleX="5172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C425F0C6-E26D-4E02-BC73-4AD2522AC86E}" srcId="{C8B9AACC-6090-4E93-B112-FEF419B2C8C0}" destId="{BB54FA3B-4298-41E6-8E27-66DB08431FEA}" srcOrd="5" destOrd="0" parTransId="{A7CB5667-EEEC-4243-BE94-F522C5687011}" sibTransId="{496A40B8-5E44-4359-9466-DA3D3D922493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0D5E009C-1437-4A30-BC43-E6751DDE43A3}" type="presOf" srcId="{B2C4CA0E-C4FB-4400-829E-7B11A0E69B6C}" destId="{571D68AB-B350-4D5C-AB6A-ABC40C2D8986}" srcOrd="0" destOrd="2" presId="urn:microsoft.com/office/officeart/2005/8/layout/hList1"/>
    <dgm:cxn modelId="{A1B09618-D654-4545-AD9A-04385058EDE0}" srcId="{C8B9AACC-6090-4E93-B112-FEF419B2C8C0}" destId="{AF81D608-F804-4FB3-A43D-92261D132F0D}" srcOrd="4" destOrd="0" parTransId="{22DD7749-711C-4B9D-8B82-B434A1109442}" sibTransId="{FFAFAF9B-7CC4-4C5A-A003-D5D1688D746C}"/>
    <dgm:cxn modelId="{F90AD787-BE30-47E0-A392-3EBEE975D71B}" type="presOf" srcId="{322E386D-A497-449E-BDF4-AD7760A276D3}" destId="{571D68AB-B350-4D5C-AB6A-ABC40C2D8986}" srcOrd="0" destOrd="6" presId="urn:microsoft.com/office/officeart/2005/8/layout/hList1"/>
    <dgm:cxn modelId="{C6B1A319-C67B-4FFA-9182-825E53C6C2BB}" srcId="{C8B9AACC-6090-4E93-B112-FEF419B2C8C0}" destId="{03992CC3-1DD9-4EE5-99B7-676A2324A5BD}" srcOrd="3" destOrd="0" parTransId="{E5466D6C-6941-461F-899D-90D7A6B03E65}" sibTransId="{6EC9A788-5E7E-4589-9DC6-F9D88E667498}"/>
    <dgm:cxn modelId="{E6763CD3-CBB4-4612-A52D-EE7C0F92257B}" srcId="{C8B9AACC-6090-4E93-B112-FEF419B2C8C0}" destId="{B2C4CA0E-C4FB-4400-829E-7B11A0E69B6C}" srcOrd="2" destOrd="0" parTransId="{30F0EC11-4AA7-4E74-91F2-C9F411A3A457}" sibTransId="{DEECC031-2931-438E-A9FB-B95ADB4E4C42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3B9E27E0-FCC2-435C-9046-667C4F406EAA}" srcId="{C8B9AACC-6090-4E93-B112-FEF419B2C8C0}" destId="{2B7155D6-5584-4A9A-922B-8AB54F5A09B9}" srcOrd="1" destOrd="0" parTransId="{32D1D784-A4AB-4D53-AFBD-8BE5424B30FA}" sibTransId="{58E4CB94-2E71-4941-A1CD-6A83851236FD}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0839064A-C0A4-4793-98C9-AD59CECDA429}" srcId="{C032F1C4-CE23-4B17-8F24-BE6AC62B5DD2}" destId="{C8B9AACC-6090-4E93-B112-FEF419B2C8C0}" srcOrd="0" destOrd="0" parTransId="{A7E617ED-9935-4663-8F3F-C5929E3D596D}" sibTransId="{189DEA9E-C25E-4034-8501-E0959F0E50DA}"/>
    <dgm:cxn modelId="{9D745C4A-A8BC-44DA-9333-BE1922AB49CA}" type="presOf" srcId="{8694BF0D-956E-4C28-9810-23109CF35A76}" destId="{571D68AB-B350-4D5C-AB6A-ABC40C2D8986}" srcOrd="0" destOrd="7" presId="urn:microsoft.com/office/officeart/2005/8/layout/hList1"/>
    <dgm:cxn modelId="{B8151A82-97B0-4A6B-96BC-6914694D949A}" srcId="{C032F1C4-CE23-4B17-8F24-BE6AC62B5DD2}" destId="{C5E6BC8D-1A4E-42C8-8E2C-7EC17FC2E1D1}" srcOrd="1" destOrd="0" parTransId="{D540C9D5-0D0F-4ED0-A8C6-5122EF89E0B8}" sibTransId="{3984F889-9155-4B34-8DCE-A8EECAF129A9}"/>
    <dgm:cxn modelId="{008A97A9-BC71-47E3-AA25-F57BE04F85AC}" type="presOf" srcId="{BB54FA3B-4298-41E6-8E27-66DB08431FEA}" destId="{571D68AB-B350-4D5C-AB6A-ABC40C2D8986}" srcOrd="0" destOrd="5" presId="urn:microsoft.com/office/officeart/2005/8/layout/hList1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5EC4E9A8-94E0-4BC3-9108-A0F70E3AD783}" type="presOf" srcId="{AF81D608-F804-4FB3-A43D-92261D132F0D}" destId="{571D68AB-B350-4D5C-AB6A-ABC40C2D8986}" srcOrd="0" destOrd="4" presId="urn:microsoft.com/office/officeart/2005/8/layout/hList1"/>
    <dgm:cxn modelId="{C189A433-239F-4585-AB75-533A57AE67F9}" type="presOf" srcId="{03992CC3-1DD9-4EE5-99B7-676A2324A5BD}" destId="{571D68AB-B350-4D5C-AB6A-ABC40C2D8986}" srcOrd="0" destOrd="3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21977AA0-39CF-444D-8DE0-1126D2E82900}" srcId="{C8B9AACC-6090-4E93-B112-FEF419B2C8C0}" destId="{8694BF0D-956E-4C28-9810-23109CF35A76}" srcOrd="7" destOrd="0" parTransId="{598BD041-36C9-4F80-B74C-42331BA24787}" sibTransId="{F6A8C65F-0B45-47D0-9684-D2C4F6EEDC91}"/>
    <dgm:cxn modelId="{D08FB385-9A12-4F09-A533-7A1034B1C4F7}" type="presOf" srcId="{2B7155D6-5584-4A9A-922B-8AB54F5A09B9}" destId="{571D68AB-B350-4D5C-AB6A-ABC40C2D8986}" srcOrd="0" destOrd="1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325FB5E4-E155-4218-A543-BE5730DCFCC8}" srcId="{C8B9AACC-6090-4E93-B112-FEF419B2C8C0}" destId="{322E386D-A497-449E-BDF4-AD7760A276D3}" srcOrd="6" destOrd="0" parTransId="{C30CCCC9-D0FE-49A1-A9D3-204D9F0C70A0}" sibTransId="{97B7BE20-04CD-439C-9916-0711FA5C7020}"/>
    <dgm:cxn modelId="{A180CD1F-411F-4C0C-8DD7-40A6C2B37183}" type="presParOf" srcId="{D87BED67-81A6-4D17-8D17-E76427E1E33B}" destId="{72AAB9C0-3B52-40E5-B9E7-00904F9DBA3A}" srcOrd="0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1" destOrd="0" presId="urn:microsoft.com/office/officeart/2005/8/layout/hList1"/>
    <dgm:cxn modelId="{AAF39F93-40D7-4424-B34B-8112AE05C4D6}" type="presParOf" srcId="{D87BED67-81A6-4D17-8D17-E76427E1E33B}" destId="{F7101213-BF46-4FD5-9C2C-E1DDF6F4C64B}" srcOrd="2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61E6A-A933-4F26-AC69-DB5355D2DFE6}">
      <dsp:nvSpPr>
        <dsp:cNvPr id="0" name=""/>
        <dsp:cNvSpPr/>
      </dsp:nvSpPr>
      <dsp:spPr>
        <a:xfrm>
          <a:off x="846" y="171272"/>
          <a:ext cx="7247731" cy="11214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Х – Незалежні показники</a:t>
          </a:r>
          <a:endParaRPr lang="en-US" sz="2000" kern="1200" dirty="0"/>
        </a:p>
      </dsp:txBody>
      <dsp:txXfrm>
        <a:off x="846" y="171272"/>
        <a:ext cx="7247731" cy="1121497"/>
      </dsp:txXfrm>
    </dsp:sp>
    <dsp:sp modelId="{571D68AB-B350-4D5C-AB6A-ABC40C2D8986}">
      <dsp:nvSpPr>
        <dsp:cNvPr id="0" name=""/>
        <dsp:cNvSpPr/>
      </dsp:nvSpPr>
      <dsp:spPr>
        <a:xfrm>
          <a:off x="6757" y="1292769"/>
          <a:ext cx="7235909" cy="218720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SEO_Posit_social</a:t>
          </a:r>
          <a:r>
            <a:rPr lang="en-US" sz="1400" kern="1200" dirty="0" smtClean="0"/>
            <a:t>  </a:t>
          </a:r>
          <a:r>
            <a:rPr lang="uk-UA" sz="1400" kern="1200" dirty="0" smtClean="0"/>
            <a:t> - очікування позитивних соціальних подій;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SEO_Posit_individual</a:t>
          </a:r>
          <a:r>
            <a:rPr lang="en-US" sz="1400" kern="1200" dirty="0" smtClean="0"/>
            <a:t> </a:t>
          </a:r>
          <a:r>
            <a:rPr lang="uk-UA" sz="1400" kern="1200" dirty="0" smtClean="0"/>
            <a:t>- очікування позитивних індивідуальних подій;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SEO_Posit_prestize</a:t>
          </a:r>
          <a:r>
            <a:rPr lang="uk-UA" sz="1400" kern="1200" dirty="0" smtClean="0"/>
            <a:t> - очікування визнання та слави;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SEO_Negative_work</a:t>
          </a:r>
          <a:r>
            <a:rPr lang="en-US" sz="1400" kern="1200" dirty="0" smtClean="0"/>
            <a:t> </a:t>
          </a:r>
          <a:r>
            <a:rPr lang="uk-UA" sz="1400" kern="1200" dirty="0" smtClean="0"/>
            <a:t>- очікування негативних подій</a:t>
          </a:r>
          <a:r>
            <a:rPr lang="en-US" sz="1400" kern="1200" dirty="0" smtClean="0"/>
            <a:t> </a:t>
          </a:r>
          <a:r>
            <a:rPr lang="uk-UA" sz="1400" kern="1200" dirty="0" smtClean="0"/>
            <a:t>на роботі;</a:t>
          </a:r>
          <a:r>
            <a:rPr lang="en-US" sz="1400" kern="1200" dirty="0" smtClean="0"/>
            <a:t>    </a:t>
          </a:r>
          <a:endParaRPr lang="uk-UA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SEO_Negative_individ</a:t>
          </a:r>
          <a:r>
            <a:rPr lang="uk-UA" sz="1400" kern="1200" dirty="0" smtClean="0"/>
            <a:t> - очікування негативних індивідуальних подій; </a:t>
          </a:r>
          <a:endParaRPr lang="uk-UA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SEO_Negative_social</a:t>
          </a:r>
          <a:r>
            <a:rPr lang="en-US" sz="1400" kern="1200" dirty="0" smtClean="0"/>
            <a:t>  </a:t>
          </a:r>
          <a:r>
            <a:rPr lang="uk-UA" sz="1400" kern="1200" dirty="0" smtClean="0"/>
            <a:t> - очікування негативних соціальних подій; </a:t>
          </a:r>
          <a:endParaRPr lang="uk-UA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Позитивна та негативна оцінка подій майбутнього</a:t>
          </a:r>
          <a:endParaRPr lang="uk-UA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Висока та низька ймовірність подій з майбутнього</a:t>
          </a:r>
          <a:endParaRPr lang="en-US" sz="1400" kern="1200" dirty="0"/>
        </a:p>
      </dsp:txBody>
      <dsp:txXfrm>
        <a:off x="6757" y="1292769"/>
        <a:ext cx="7235909" cy="2187207"/>
      </dsp:txXfrm>
    </dsp:sp>
    <dsp:sp modelId="{98493B2B-A905-429A-BAEF-6EBFD0668D83}">
      <dsp:nvSpPr>
        <dsp:cNvPr id="0" name=""/>
        <dsp:cNvSpPr/>
      </dsp:nvSpPr>
      <dsp:spPr>
        <a:xfrm>
          <a:off x="8101711" y="171272"/>
          <a:ext cx="3181455" cy="11214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у – залежні показники, на які впливаємо </a:t>
          </a:r>
          <a:endParaRPr lang="en-US" sz="2000" kern="1200" dirty="0"/>
        </a:p>
      </dsp:txBody>
      <dsp:txXfrm>
        <a:off x="8101711" y="171272"/>
        <a:ext cx="3181455" cy="1121497"/>
      </dsp:txXfrm>
    </dsp:sp>
    <dsp:sp modelId="{875AD089-2E66-469E-88C2-DFFE8330212E}">
      <dsp:nvSpPr>
        <dsp:cNvPr id="0" name=""/>
        <dsp:cNvSpPr/>
      </dsp:nvSpPr>
      <dsp:spPr>
        <a:xfrm>
          <a:off x="8116458" y="1292769"/>
          <a:ext cx="3151961" cy="218720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000" kern="1200" dirty="0" smtClean="0"/>
            <a:t>SEU_ALL_GROUP</a:t>
          </a:r>
          <a:r>
            <a:rPr lang="uk-UA" sz="2000" kern="1200" dirty="0" smtClean="0"/>
            <a:t> (</a:t>
          </a:r>
          <a:r>
            <a:rPr lang="pl-PL" sz="2000" kern="1200" dirty="0" smtClean="0"/>
            <a:t>1 </a:t>
          </a:r>
          <a:r>
            <a:rPr lang="uk-UA" sz="2000" kern="1200" dirty="0" smtClean="0"/>
            <a:t>група особи з низькими показниками, 2 група особи з високими показниками оптимізму)</a:t>
          </a:r>
          <a:endParaRPr lang="en-US" sz="2000" kern="1200" dirty="0"/>
        </a:p>
      </dsp:txBody>
      <dsp:txXfrm>
        <a:off x="8116458" y="1292769"/>
        <a:ext cx="3151961" cy="2187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10/27/2021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10/27/2021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0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F4C9F40-B079-4B71-A627-7266DFEA7F03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10/27/2021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89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57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34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47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0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01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402902D-A5F5-4D7D-AAA7-32469BA0BC4D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F4C9F40-B079-4B71-A627-7266DFEA7F03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7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  <p15:guide id="0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Оптимістичні налаштування </a:t>
            </a:r>
            <a:br>
              <a:rPr lang="uk-UA" dirty="0" smtClean="0"/>
            </a:br>
            <a:r>
              <a:rPr lang="uk-UA" dirty="0" smtClean="0"/>
              <a:t>через призму математичного </a:t>
            </a:r>
            <a:r>
              <a:rPr lang="uk-UA" dirty="0" smtClean="0"/>
              <a:t>пр</a:t>
            </a:r>
            <a:r>
              <a:rPr lang="uk-UA" dirty="0" smtClean="0"/>
              <a:t>ог</a:t>
            </a:r>
            <a:r>
              <a:rPr lang="uk-UA" dirty="0" smtClean="0"/>
              <a:t>нозування </a:t>
            </a:r>
            <a:r>
              <a:rPr lang="uk-UA" dirty="0" smtClean="0"/>
              <a:t>та класифікації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7224" y="4590288"/>
            <a:ext cx="4207206" cy="1664208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Лідія </a:t>
            </a:r>
            <a:r>
              <a:rPr lang="uk-UA" dirty="0" err="1" smtClean="0">
                <a:solidFill>
                  <a:schemeClr val="tx1">
                    <a:lumMod val="95000"/>
                  </a:schemeClr>
                </a:solidFill>
              </a:rPr>
              <a:t>Орищин-Буждиган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|</a:t>
            </a:r>
            <a:endParaRPr lang="uk-U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Наставник: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Ігор </a:t>
            </a:r>
            <a:r>
              <a:rPr lang="uk-UA" dirty="0" err="1" smtClean="0">
                <a:solidFill>
                  <a:schemeClr val="tx1">
                    <a:lumMod val="95000"/>
                  </a:schemeClr>
                </a:solidFill>
              </a:rPr>
              <a:t>Бетлей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|</a:t>
            </a:r>
            <a:endParaRPr lang="pl-PL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95000"/>
                  </a:schemeClr>
                </a:solidFill>
              </a:rPr>
              <a:t>Main</a:t>
            </a:r>
            <a:r>
              <a:rPr lang="pl-PL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tx1">
                    <a:lumMod val="95000"/>
                  </a:schemeClr>
                </a:solidFill>
              </a:rPr>
              <a:t>А</a:t>
            </a:r>
            <a:r>
              <a:rPr lang="pl-PL" dirty="0" err="1" smtClean="0">
                <a:solidFill>
                  <a:schemeClr val="tx1">
                    <a:lumMod val="95000"/>
                  </a:schemeClr>
                </a:solidFill>
              </a:rPr>
              <a:t>cademy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6" y="74569"/>
            <a:ext cx="8897565" cy="1560716"/>
          </a:xfrm>
        </p:spPr>
        <p:txBody>
          <a:bodyPr/>
          <a:lstStyle/>
          <a:p>
            <a:r>
              <a:rPr lang="uk-UA" dirty="0" smtClean="0"/>
              <a:t>Кореляційний аналіз. Нелінійна кореляція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1837944"/>
            <a:ext cx="9848088" cy="47640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72" y="685800"/>
            <a:ext cx="6129528" cy="10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Логістична регресія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Початковий </a:t>
            </a:r>
            <a:r>
              <a:rPr lang="pl-PL" dirty="0" err="1" smtClean="0"/>
              <a:t>score</a:t>
            </a:r>
            <a:r>
              <a:rPr lang="pl-PL" dirty="0" smtClean="0"/>
              <a:t> 0,82</a:t>
            </a:r>
          </a:p>
          <a:p>
            <a:r>
              <a:rPr lang="pl-PL" dirty="0" err="1" smtClean="0"/>
              <a:t>Score</a:t>
            </a:r>
            <a:r>
              <a:rPr lang="pl-PL" dirty="0" smtClean="0"/>
              <a:t> </a:t>
            </a:r>
            <a:r>
              <a:rPr lang="uk-UA" dirty="0" smtClean="0"/>
              <a:t>після тренування 0,83</a:t>
            </a:r>
          </a:p>
          <a:p>
            <a:r>
              <a:rPr lang="uk-UA" dirty="0" smtClean="0"/>
              <a:t>Якісніше можна передбачити показники високого надмірного оптимізму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1440"/>
            <a:ext cx="7269480" cy="22796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74" y="941832"/>
            <a:ext cx="4997450" cy="55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Дерево рішень</a:t>
            </a:r>
            <a:endParaRPr lang="uk-U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3" y="163385"/>
            <a:ext cx="6661150" cy="37782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Початковий 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smtClean="0"/>
              <a:t>0,8</a:t>
            </a:r>
            <a:r>
              <a:rPr lang="uk-UA" dirty="0" smtClean="0"/>
              <a:t>7</a:t>
            </a:r>
            <a:endParaRPr lang="pl-PL" dirty="0"/>
          </a:p>
          <a:p>
            <a:r>
              <a:rPr lang="pl-PL" dirty="0" err="1"/>
              <a:t>Score</a:t>
            </a:r>
            <a:r>
              <a:rPr lang="pl-PL" dirty="0"/>
              <a:t> </a:t>
            </a:r>
            <a:r>
              <a:rPr lang="uk-UA" dirty="0"/>
              <a:t>після тренування </a:t>
            </a:r>
            <a:r>
              <a:rPr lang="uk-UA" dirty="0" smtClean="0"/>
              <a:t>0,93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4080382"/>
            <a:ext cx="5961887" cy="20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Random</a:t>
            </a:r>
            <a:r>
              <a:rPr lang="pl-PL" dirty="0" smtClean="0"/>
              <a:t> </a:t>
            </a:r>
            <a:r>
              <a:rPr lang="pl-PL" dirty="0" err="1" smtClean="0"/>
              <a:t>forest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8" y="420624"/>
            <a:ext cx="7640164" cy="59618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/>
              <a:t>Score</a:t>
            </a:r>
            <a:r>
              <a:rPr lang="pl-PL" dirty="0" smtClean="0"/>
              <a:t> </a:t>
            </a:r>
            <a:r>
              <a:rPr lang="uk-UA" dirty="0"/>
              <a:t>після тренування </a:t>
            </a:r>
            <a:r>
              <a:rPr lang="uk-UA" dirty="0" smtClean="0"/>
              <a:t>0,</a:t>
            </a:r>
            <a:r>
              <a:rPr lang="pl-PL" dirty="0" smtClean="0"/>
              <a:t>94</a:t>
            </a:r>
            <a:endParaRPr lang="uk-UA" dirty="0"/>
          </a:p>
          <a:p>
            <a:r>
              <a:rPr lang="uk-UA" dirty="0" smtClean="0"/>
              <a:t>У однаковій мірі </a:t>
            </a:r>
            <a:r>
              <a:rPr lang="uk-UA" dirty="0"/>
              <a:t>можна передбачити показники високого надмірного </a:t>
            </a:r>
            <a:r>
              <a:rPr lang="uk-UA" dirty="0" smtClean="0"/>
              <a:t>оптимізму та поміркованого оптимізму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75" y="192023"/>
            <a:ext cx="3227715" cy="700059"/>
          </a:xfrm>
        </p:spPr>
        <p:txBody>
          <a:bodyPr/>
          <a:lstStyle/>
          <a:p>
            <a:r>
              <a:rPr lang="en-GB" dirty="0" err="1" smtClean="0"/>
              <a:t>XGBoost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1" y="100523"/>
            <a:ext cx="7597775" cy="36845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75" y="759177"/>
            <a:ext cx="3620907" cy="955005"/>
          </a:xfrm>
        </p:spPr>
        <p:txBody>
          <a:bodyPr/>
          <a:lstStyle/>
          <a:p>
            <a:r>
              <a:rPr lang="uk-UA" dirty="0" smtClean="0"/>
              <a:t>Початкова похибка </a:t>
            </a:r>
            <a:r>
              <a:rPr lang="pl-PL" dirty="0" smtClean="0"/>
              <a:t>RMSE</a:t>
            </a:r>
            <a:r>
              <a:rPr lang="uk-UA" dirty="0" smtClean="0"/>
              <a:t> = </a:t>
            </a:r>
            <a:r>
              <a:rPr lang="pl-PL" dirty="0" smtClean="0"/>
              <a:t> 0,57</a:t>
            </a:r>
          </a:p>
          <a:p>
            <a:r>
              <a:rPr lang="uk-UA" dirty="0" smtClean="0"/>
              <a:t>Похибка після тренування </a:t>
            </a:r>
            <a:r>
              <a:rPr lang="en-GB" dirty="0" smtClean="0"/>
              <a:t>RMSE </a:t>
            </a:r>
            <a:r>
              <a:rPr lang="uk-UA" dirty="0" smtClean="0"/>
              <a:t>= </a:t>
            </a:r>
            <a:r>
              <a:rPr lang="en-GB" dirty="0" smtClean="0"/>
              <a:t>0,30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" y="3785042"/>
            <a:ext cx="5289550" cy="226695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78" y="2212848"/>
            <a:ext cx="5196321" cy="45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Кластерний аналіз методом К-Середніх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Вибрано три кластери для цього аналізу</a:t>
            </a:r>
            <a:endParaRPr lang="uk-U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" y="246696"/>
            <a:ext cx="7460869" cy="5831015"/>
          </a:xfrm>
        </p:spPr>
      </p:pic>
    </p:spTree>
    <p:extLst>
      <p:ext uri="{BB962C8B-B14F-4D97-AF65-F5344CB8AC3E}">
        <p14:creationId xmlns:p14="http://schemas.microsoft.com/office/powerpoint/2010/main" val="8578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Кластерний аналіз методом К-Середніх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894" y="3191831"/>
            <a:ext cx="4176902" cy="2872197"/>
          </a:xfrm>
        </p:spPr>
        <p:txBody>
          <a:bodyPr/>
          <a:lstStyle/>
          <a:p>
            <a:pPr lvl="0"/>
            <a:r>
              <a:rPr lang="uk-UA" dirty="0" smtClean="0"/>
              <a:t>Показники по котрим здійснювалася </a:t>
            </a:r>
            <a:r>
              <a:rPr lang="uk-UA" dirty="0" err="1" smtClean="0"/>
              <a:t>кластеризація</a:t>
            </a:r>
            <a:r>
              <a:rPr lang="uk-UA" dirty="0" smtClean="0"/>
              <a:t>:</a:t>
            </a:r>
          </a:p>
          <a:p>
            <a:pPr lvl="0"/>
            <a:r>
              <a:rPr lang="uk-UA" dirty="0" smtClean="0"/>
              <a:t>Позитивна </a:t>
            </a:r>
            <a:r>
              <a:rPr lang="uk-UA" dirty="0"/>
              <a:t>та негативна оцінка подій </a:t>
            </a:r>
            <a:r>
              <a:rPr lang="uk-UA" dirty="0" err="1"/>
              <a:t>майбутньго</a:t>
            </a:r>
            <a:endParaRPr lang="uk-UA" dirty="0"/>
          </a:p>
          <a:p>
            <a:pPr lvl="0"/>
            <a:r>
              <a:rPr lang="uk-UA" dirty="0"/>
              <a:t>Висока та низька ймовірність подій з майбутнього</a:t>
            </a:r>
            <a:endParaRPr lang="en-US" dirty="0"/>
          </a:p>
          <a:p>
            <a:r>
              <a:rPr lang="uk-UA" dirty="0" smtClean="0"/>
              <a:t>Результат точності виконання аналізу: 0,94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31837"/>
            <a:ext cx="7067550" cy="5073650"/>
          </a:xfrm>
        </p:spPr>
      </p:pic>
    </p:spTree>
    <p:extLst>
      <p:ext uri="{BB962C8B-B14F-4D97-AF65-F5344CB8AC3E}">
        <p14:creationId xmlns:p14="http://schemas.microsoft.com/office/powerpoint/2010/main" val="23367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Кластерний аналіз методом </a:t>
            </a:r>
            <a:r>
              <a:rPr lang="pl-PL" dirty="0" smtClean="0"/>
              <a:t>DBSCAN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894" y="3191831"/>
            <a:ext cx="4176902" cy="2872197"/>
          </a:xfrm>
        </p:spPr>
        <p:txBody>
          <a:bodyPr/>
          <a:lstStyle/>
          <a:p>
            <a:pPr lvl="0"/>
            <a:r>
              <a:rPr lang="uk-UA" dirty="0" smtClean="0"/>
              <a:t>Показники по котрим здійснювалася </a:t>
            </a:r>
            <a:r>
              <a:rPr lang="uk-UA" dirty="0" err="1" smtClean="0"/>
              <a:t>кластеризація</a:t>
            </a:r>
            <a:r>
              <a:rPr lang="uk-UA" dirty="0" smtClean="0"/>
              <a:t>:</a:t>
            </a:r>
          </a:p>
          <a:p>
            <a:pPr lvl="0"/>
            <a:r>
              <a:rPr lang="uk-UA" dirty="0" smtClean="0"/>
              <a:t>Позитивна </a:t>
            </a:r>
            <a:r>
              <a:rPr lang="uk-UA" dirty="0"/>
              <a:t>та негативна оцінка подій </a:t>
            </a:r>
            <a:r>
              <a:rPr lang="uk-UA" dirty="0" err="1"/>
              <a:t>майбутньго</a:t>
            </a:r>
            <a:endParaRPr lang="uk-UA" dirty="0"/>
          </a:p>
          <a:p>
            <a:pPr lvl="0"/>
            <a:r>
              <a:rPr lang="uk-UA" dirty="0"/>
              <a:t>Висока та низька ймовірність подій з майбутнього</a:t>
            </a:r>
            <a:endParaRPr lang="en-US" dirty="0"/>
          </a:p>
          <a:p>
            <a:r>
              <a:rPr lang="uk-UA" dirty="0" smtClean="0"/>
              <a:t>Результат точності виконання аналізу: 0,93</a:t>
            </a:r>
            <a:endParaRPr lang="uk-U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1" y="1503907"/>
            <a:ext cx="6842528" cy="4247669"/>
          </a:xfrm>
        </p:spPr>
      </p:pic>
    </p:spTree>
    <p:extLst>
      <p:ext uri="{BB962C8B-B14F-4D97-AF65-F5344CB8AC3E}">
        <p14:creationId xmlns:p14="http://schemas.microsoft.com/office/powerpoint/2010/main" val="25730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Візуалізація кластерного аналізу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/>
              <a:t>Порівняння результатів </a:t>
            </a:r>
            <a:r>
              <a:rPr lang="uk-UA" dirty="0" err="1" smtClean="0"/>
              <a:t>кластеризації</a:t>
            </a:r>
            <a:r>
              <a:rPr lang="uk-UA" dirty="0" smtClean="0"/>
              <a:t> методами К-середніх та </a:t>
            </a:r>
            <a:r>
              <a:rPr lang="pl-PL" dirty="0" smtClean="0"/>
              <a:t>DBSCAN</a:t>
            </a:r>
            <a:endParaRPr lang="uk-U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4" y="749808"/>
            <a:ext cx="6793003" cy="4833429"/>
          </a:xfrm>
        </p:spPr>
      </p:pic>
    </p:spTree>
    <p:extLst>
      <p:ext uri="{BB962C8B-B14F-4D97-AF65-F5344CB8AC3E}">
        <p14:creationId xmlns:p14="http://schemas.microsoft.com/office/powerpoint/2010/main" val="36193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PCA</a:t>
            </a:r>
            <a:r>
              <a:rPr lang="uk-UA" dirty="0" smtClean="0"/>
              <a:t> (метод головних компонент)</a:t>
            </a:r>
            <a:r>
              <a:rPr lang="pl-PL" dirty="0" smtClean="0"/>
              <a:t> 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2672" y="3223803"/>
            <a:ext cx="4041531" cy="3328909"/>
          </a:xfrm>
        </p:spPr>
        <p:txBody>
          <a:bodyPr/>
          <a:lstStyle/>
          <a:p>
            <a:r>
              <a:rPr lang="uk-UA" dirty="0" smtClean="0"/>
              <a:t>Ознаки відповідно до значень котрих здійснювався аналіз:</a:t>
            </a:r>
          </a:p>
          <a:p>
            <a:pPr lvl="0"/>
            <a:r>
              <a:rPr lang="en-US" dirty="0" err="1"/>
              <a:t>SEO_Posit_social</a:t>
            </a:r>
            <a:r>
              <a:rPr lang="en-US" dirty="0"/>
              <a:t>  </a:t>
            </a:r>
            <a:r>
              <a:rPr lang="uk-UA" dirty="0"/>
              <a:t> - очікування позитивних соціальних подій; </a:t>
            </a:r>
            <a:endParaRPr lang="en-US" dirty="0"/>
          </a:p>
          <a:p>
            <a:pPr lvl="0"/>
            <a:r>
              <a:rPr lang="en-US" dirty="0" err="1"/>
              <a:t>SEO_Posit_individual</a:t>
            </a:r>
            <a:r>
              <a:rPr lang="en-US" dirty="0"/>
              <a:t> </a:t>
            </a:r>
            <a:r>
              <a:rPr lang="uk-UA" dirty="0"/>
              <a:t>- очікування позитивних індивідуальних подій; </a:t>
            </a:r>
            <a:endParaRPr lang="en-US" dirty="0"/>
          </a:p>
          <a:p>
            <a:pPr lvl="0"/>
            <a:r>
              <a:rPr lang="en-US" dirty="0" err="1"/>
              <a:t>SEO_Posit_prestize</a:t>
            </a:r>
            <a:r>
              <a:rPr lang="uk-UA" dirty="0"/>
              <a:t> - очікування визнання та </a:t>
            </a:r>
            <a:r>
              <a:rPr lang="uk-UA" dirty="0" smtClean="0"/>
              <a:t>слави</a:t>
            </a:r>
          </a:p>
          <a:p>
            <a:pPr lvl="0"/>
            <a:r>
              <a:rPr lang="uk-UA" dirty="0" smtClean="0"/>
              <a:t>Відсоток пояснюваної дисперсії: 88,1%</a:t>
            </a:r>
            <a:endParaRPr lang="uk-UA" dirty="0"/>
          </a:p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3" y="2429500"/>
            <a:ext cx="5771395" cy="412321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6" y="173736"/>
            <a:ext cx="6886448" cy="2177896"/>
          </a:xfrm>
        </p:spPr>
      </p:pic>
    </p:spTree>
    <p:extLst>
      <p:ext uri="{BB962C8B-B14F-4D97-AF65-F5344CB8AC3E}">
        <p14:creationId xmlns:p14="http://schemas.microsoft.com/office/powerpoint/2010/main" val="19612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1435609"/>
            <a:ext cx="6967727" cy="2740522"/>
          </a:xfrm>
        </p:spPr>
        <p:txBody>
          <a:bodyPr>
            <a:normAutofit/>
          </a:bodyPr>
          <a:lstStyle/>
          <a:p>
            <a:r>
              <a:rPr lang="ru-RU" sz="3000" dirty="0" err="1" smtClean="0"/>
              <a:t>Зб</a:t>
            </a:r>
            <a:r>
              <a:rPr lang="uk-UA" sz="3000" dirty="0" err="1" smtClean="0"/>
              <a:t>ір</a:t>
            </a:r>
            <a:r>
              <a:rPr lang="uk-UA" sz="3000" dirty="0" smtClean="0"/>
              <a:t> даних для дослідження проводився протягом 2008 – 2021 років</a:t>
            </a:r>
            <a:br>
              <a:rPr lang="uk-UA" sz="3000" dirty="0" smtClean="0"/>
            </a:br>
            <a:r>
              <a:rPr lang="uk-UA" sz="3000" dirty="0" smtClean="0"/>
              <a:t>Загальна кількість опитаних осіб 1030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504" y="4176131"/>
            <a:ext cx="6483096" cy="1038807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Форма проведення опитування змінювалася від паперових анкет до електронних </a:t>
            </a:r>
            <a:r>
              <a:rPr lang="uk-UA" dirty="0" err="1" smtClean="0">
                <a:solidFill>
                  <a:schemeClr val="tx1">
                    <a:lumMod val="95000"/>
                  </a:schemeClr>
                </a:solidFill>
              </a:rPr>
              <a:t>Гугл</a:t>
            </a:r>
            <a:r>
              <a:rPr lang="uk-UA" dirty="0" smtClean="0">
                <a:solidFill>
                  <a:schemeClr val="tx1">
                    <a:lumMod val="95000"/>
                  </a:schemeClr>
                </a:solidFill>
              </a:rPr>
              <a:t> Форм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Підсумки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Завдяки застосуванню регресійного аналізу вдалося навчити моделі передбачати до 93% оптимістичних налаштувань щодо майбутнього. Найкраще можна передбачити надмірний, нереалістичний оптимізм</a:t>
            </a:r>
          </a:p>
          <a:p>
            <a:r>
              <a:rPr lang="uk-UA" dirty="0" smtClean="0"/>
              <a:t>Завдяки проведенню класифікації кластерним аналізом виділено три кластери, один великого розміру, два менші.</a:t>
            </a:r>
          </a:p>
          <a:p>
            <a:r>
              <a:rPr lang="uk-UA" dirty="0" smtClean="0"/>
              <a:t>Зменшення розмірності допомогло оптимізувати результати до двох чинників позитивного та двох чинників негативного очікування щодо майбутнього.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435" y="2506873"/>
            <a:ext cx="8897565" cy="1560716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962" y="74569"/>
            <a:ext cx="8897565" cy="156071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Досліджені показники для статистичного аналізу(</a:t>
            </a:r>
            <a:r>
              <a:rPr lang="pl-PL" dirty="0" err="1" smtClean="0"/>
              <a:t>Features</a:t>
            </a:r>
            <a:r>
              <a:rPr lang="uk-UA" dirty="0" smtClean="0"/>
              <a:t>)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88" y="2203704"/>
            <a:ext cx="10314383" cy="3886200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Демографічні (</a:t>
            </a:r>
            <a:r>
              <a:rPr lang="uk-UA" dirty="0" err="1" smtClean="0"/>
              <a:t>вік,стать</a:t>
            </a:r>
            <a:r>
              <a:rPr lang="uk-UA" dirty="0" smtClean="0"/>
              <a:t>).</a:t>
            </a:r>
          </a:p>
          <a:p>
            <a:r>
              <a:rPr lang="uk-UA" dirty="0" smtClean="0"/>
              <a:t>рік проведення дослідження</a:t>
            </a:r>
            <a:endParaRPr lang="pl-PL" dirty="0" smtClean="0"/>
          </a:p>
          <a:p>
            <a:r>
              <a:rPr lang="pl-PL" dirty="0" smtClean="0"/>
              <a:t>SEU</a:t>
            </a:r>
            <a:r>
              <a:rPr lang="uk-UA" dirty="0" smtClean="0"/>
              <a:t>_</a:t>
            </a:r>
            <a:r>
              <a:rPr lang="pl-PL" dirty="0" smtClean="0"/>
              <a:t>SELF_ALL (</a:t>
            </a:r>
            <a:r>
              <a:rPr lang="pl-PL" dirty="0" err="1" smtClean="0"/>
              <a:t>Subjective</a:t>
            </a:r>
            <a:r>
              <a:rPr lang="pl-PL" dirty="0" smtClean="0"/>
              <a:t> </a:t>
            </a:r>
            <a:r>
              <a:rPr lang="pl-PL" dirty="0" err="1" smtClean="0"/>
              <a:t>Expected</a:t>
            </a:r>
            <a:r>
              <a:rPr lang="pl-PL" dirty="0" smtClean="0"/>
              <a:t> </a:t>
            </a:r>
            <a:r>
              <a:rPr lang="pl-PL" dirty="0" err="1" smtClean="0"/>
              <a:t>Utitity</a:t>
            </a:r>
            <a:r>
              <a:rPr lang="pl-PL" dirty="0" smtClean="0"/>
              <a:t>) </a:t>
            </a:r>
            <a:r>
              <a:rPr lang="uk-UA" dirty="0" err="1" smtClean="0"/>
              <a:t>Субєктивно</a:t>
            </a:r>
            <a:r>
              <a:rPr lang="uk-UA" dirty="0" smtClean="0"/>
              <a:t> очікувана </a:t>
            </a:r>
            <a:r>
              <a:rPr lang="uk-UA" dirty="0" err="1" smtClean="0"/>
              <a:t>користність</a:t>
            </a:r>
            <a:r>
              <a:rPr lang="uk-UA" dirty="0" smtClean="0"/>
              <a:t> (показник загальний) та Показник </a:t>
            </a:r>
            <a:r>
              <a:rPr lang="uk-UA" dirty="0" err="1" smtClean="0"/>
              <a:t>погрупований</a:t>
            </a:r>
            <a:r>
              <a:rPr lang="pl-PL" dirty="0"/>
              <a:t> </a:t>
            </a:r>
            <a:r>
              <a:rPr lang="pl-PL" dirty="0" smtClean="0"/>
              <a:t>SEU_ALL_GROUP</a:t>
            </a:r>
            <a:r>
              <a:rPr lang="uk-UA" dirty="0" smtClean="0"/>
              <a:t> (</a:t>
            </a:r>
            <a:r>
              <a:rPr lang="pl-PL" dirty="0" smtClean="0"/>
              <a:t>1 </a:t>
            </a:r>
            <a:r>
              <a:rPr lang="uk-UA" dirty="0" smtClean="0"/>
              <a:t>група особи з </a:t>
            </a:r>
            <a:r>
              <a:rPr lang="uk-UA" dirty="0" smtClean="0"/>
              <a:t>низькими показниками</a:t>
            </a:r>
            <a:r>
              <a:rPr lang="uk-UA" dirty="0" smtClean="0"/>
              <a:t>, 2 група особи з </a:t>
            </a:r>
            <a:r>
              <a:rPr lang="uk-UA" dirty="0" smtClean="0"/>
              <a:t>високими показниками оптимізму)</a:t>
            </a:r>
            <a:endParaRPr lang="uk-UA" dirty="0" smtClean="0"/>
          </a:p>
          <a:p>
            <a:r>
              <a:rPr lang="en-US" dirty="0" err="1" smtClean="0"/>
              <a:t>SEO_Posit_social</a:t>
            </a:r>
            <a:r>
              <a:rPr lang="en-US" dirty="0" smtClean="0"/>
              <a:t>  </a:t>
            </a:r>
            <a:r>
              <a:rPr lang="uk-UA" dirty="0" smtClean="0"/>
              <a:t> - очікування позитивних соціальних подій; </a:t>
            </a:r>
            <a:r>
              <a:rPr lang="en-US" dirty="0" err="1" smtClean="0"/>
              <a:t>SEO_Posit_individual</a:t>
            </a:r>
            <a:r>
              <a:rPr lang="en-US" dirty="0" smtClean="0"/>
              <a:t> </a:t>
            </a:r>
            <a:r>
              <a:rPr lang="uk-UA" dirty="0"/>
              <a:t>- очікування позитивних </a:t>
            </a:r>
            <a:r>
              <a:rPr lang="uk-UA" dirty="0" smtClean="0"/>
              <a:t>індивідуальних </a:t>
            </a:r>
            <a:r>
              <a:rPr lang="uk-UA" dirty="0"/>
              <a:t>подій; </a:t>
            </a:r>
            <a:r>
              <a:rPr lang="en-US" dirty="0" err="1" smtClean="0"/>
              <a:t>SEO_Posit_prestize</a:t>
            </a:r>
            <a:r>
              <a:rPr lang="uk-UA" dirty="0"/>
              <a:t> - очікування </a:t>
            </a:r>
            <a:r>
              <a:rPr lang="uk-UA" dirty="0" smtClean="0"/>
              <a:t>визнання та слави;</a:t>
            </a:r>
          </a:p>
          <a:p>
            <a:r>
              <a:rPr lang="en-US" dirty="0"/>
              <a:t> </a:t>
            </a:r>
            <a:r>
              <a:rPr lang="en-US" dirty="0" err="1"/>
              <a:t>SEO_Negative_work</a:t>
            </a:r>
            <a:r>
              <a:rPr lang="en-US" dirty="0"/>
              <a:t> </a:t>
            </a:r>
            <a:r>
              <a:rPr lang="uk-UA" dirty="0" smtClean="0"/>
              <a:t>- </a:t>
            </a:r>
            <a:r>
              <a:rPr lang="uk-UA" dirty="0"/>
              <a:t>очікування </a:t>
            </a:r>
            <a:r>
              <a:rPr lang="uk-UA" dirty="0" smtClean="0"/>
              <a:t>негативних подій</a:t>
            </a:r>
            <a:r>
              <a:rPr lang="en-US" dirty="0" smtClean="0"/>
              <a:t> </a:t>
            </a:r>
            <a:r>
              <a:rPr lang="uk-UA" dirty="0" smtClean="0"/>
              <a:t>на роботі;</a:t>
            </a:r>
            <a:r>
              <a:rPr lang="en-US" dirty="0" smtClean="0"/>
              <a:t>    </a:t>
            </a:r>
            <a:r>
              <a:rPr lang="en-US" dirty="0" err="1" smtClean="0"/>
              <a:t>SEO_Negative_individ</a:t>
            </a:r>
            <a:r>
              <a:rPr lang="uk-UA" dirty="0" smtClean="0"/>
              <a:t> - </a:t>
            </a:r>
            <a:r>
              <a:rPr lang="uk-UA" dirty="0"/>
              <a:t>очікування </a:t>
            </a:r>
            <a:r>
              <a:rPr lang="uk-UA" dirty="0" smtClean="0"/>
              <a:t>негативних </a:t>
            </a:r>
            <a:r>
              <a:rPr lang="uk-UA" dirty="0"/>
              <a:t>індивідуальних </a:t>
            </a:r>
            <a:r>
              <a:rPr lang="uk-UA" dirty="0" smtClean="0"/>
              <a:t>подій; </a:t>
            </a:r>
            <a:r>
              <a:rPr lang="en-US" dirty="0" err="1" smtClean="0"/>
              <a:t>SEO_Negative_social</a:t>
            </a:r>
            <a:r>
              <a:rPr lang="en-US" dirty="0" smtClean="0"/>
              <a:t>  </a:t>
            </a:r>
            <a:r>
              <a:rPr lang="uk-UA" dirty="0" smtClean="0"/>
              <a:t> </a:t>
            </a:r>
            <a:r>
              <a:rPr lang="uk-UA" dirty="0"/>
              <a:t>- очікування </a:t>
            </a:r>
            <a:r>
              <a:rPr lang="uk-UA" dirty="0" smtClean="0"/>
              <a:t>негативних </a:t>
            </a:r>
            <a:r>
              <a:rPr lang="uk-UA" dirty="0"/>
              <a:t>соціальних подій; </a:t>
            </a:r>
            <a:endParaRPr lang="uk-UA" dirty="0" smtClean="0"/>
          </a:p>
          <a:p>
            <a:r>
              <a:rPr lang="uk-UA" dirty="0" smtClean="0"/>
              <a:t>Позитивна та негативна оцінка подій </a:t>
            </a:r>
            <a:r>
              <a:rPr lang="uk-UA" dirty="0" err="1" smtClean="0"/>
              <a:t>майбутньго</a:t>
            </a:r>
            <a:endParaRPr lang="uk-UA" dirty="0" smtClean="0"/>
          </a:p>
          <a:p>
            <a:r>
              <a:rPr lang="uk-UA" dirty="0" smtClean="0"/>
              <a:t>Висока та низька ймовірність подій з майбутнього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 роботи з аналізу оптимістичних переконань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Підготовка та очищення </a:t>
            </a:r>
            <a:r>
              <a:rPr lang="uk-UA" dirty="0" smtClean="0"/>
              <a:t>даних</a:t>
            </a:r>
            <a:endParaRPr lang="en-US" dirty="0"/>
          </a:p>
          <a:p>
            <a:r>
              <a:rPr lang="uk-UA" dirty="0" smtClean="0"/>
              <a:t>Описова статистика(виведення основних показників)</a:t>
            </a:r>
            <a:endParaRPr lang="en-US" dirty="0"/>
          </a:p>
          <a:p>
            <a:r>
              <a:rPr lang="uk-UA" dirty="0" smtClean="0"/>
              <a:t>Проведення кореляційного аналізу</a:t>
            </a:r>
          </a:p>
          <a:p>
            <a:r>
              <a:rPr lang="uk-UA" dirty="0" smtClean="0"/>
              <a:t>Проведення Регресійного аналізу(навчання з учителем)</a:t>
            </a:r>
          </a:p>
          <a:p>
            <a:r>
              <a:rPr lang="uk-UA" dirty="0" smtClean="0"/>
              <a:t>Застосування </a:t>
            </a:r>
            <a:r>
              <a:rPr lang="ru-RU" dirty="0" smtClean="0"/>
              <a:t>ансамблю </a:t>
            </a:r>
            <a:endParaRPr lang="uk-UA" dirty="0"/>
          </a:p>
          <a:p>
            <a:r>
              <a:rPr lang="uk-UA" dirty="0" smtClean="0"/>
              <a:t>Класифікація за допомогою </a:t>
            </a:r>
            <a:r>
              <a:rPr lang="uk-UA" dirty="0"/>
              <a:t>Кластерного аналізу(навчання </a:t>
            </a:r>
            <a:r>
              <a:rPr lang="uk-UA" dirty="0" smtClean="0"/>
              <a:t>без  учителя)</a:t>
            </a:r>
            <a:endParaRPr lang="uk-UA" dirty="0" smtClean="0"/>
          </a:p>
          <a:p>
            <a:r>
              <a:rPr lang="uk-UA" dirty="0" smtClean="0"/>
              <a:t>Зменшення розмірності за </a:t>
            </a:r>
            <a:r>
              <a:rPr lang="uk-UA" dirty="0"/>
              <a:t>допомогою </a:t>
            </a:r>
            <a:r>
              <a:rPr lang="uk-UA" dirty="0" smtClean="0"/>
              <a:t>РСА </a:t>
            </a:r>
            <a:r>
              <a:rPr lang="uk-UA" dirty="0"/>
              <a:t>(навчання без  учителя)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Змінні, розподіл показників для вивчення</a:t>
            </a:r>
            <a:endParaRPr lang="en-US" dirty="0"/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027229"/>
              </p:ext>
            </p:extLst>
          </p:nvPr>
        </p:nvGraphicFramePr>
        <p:xfrm>
          <a:off x="420624" y="2438400"/>
          <a:ext cx="11284014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0" y="1830579"/>
            <a:ext cx="7178040" cy="1841715"/>
          </a:xfrm>
        </p:spPr>
        <p:txBody>
          <a:bodyPr>
            <a:noAutofit/>
          </a:bodyPr>
          <a:lstStyle/>
          <a:p>
            <a:r>
              <a:rPr lang="uk-UA" sz="3000" dirty="0" smtClean="0"/>
              <a:t>Припустимо, оптимістичні налаштування щодо майбутнього можна спрогнозувати та класифікувати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426" y="0"/>
            <a:ext cx="8897565" cy="1560716"/>
          </a:xfrm>
        </p:spPr>
        <p:txBody>
          <a:bodyPr/>
          <a:lstStyle/>
          <a:p>
            <a:r>
              <a:rPr lang="uk-UA" dirty="0" smtClean="0"/>
              <a:t>Перевірка наявності пустих значень та заміна на «0»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854"/>
            <a:ext cx="4946904" cy="10080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30" y="2155798"/>
            <a:ext cx="5486411" cy="4162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30" y="2249420"/>
            <a:ext cx="5486411" cy="40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0"/>
            <a:ext cx="11347655" cy="1560716"/>
          </a:xfrm>
        </p:spPr>
        <p:txBody>
          <a:bodyPr/>
          <a:lstStyle/>
          <a:p>
            <a:r>
              <a:rPr lang="uk-UA" dirty="0" smtClean="0"/>
              <a:t>Описова статистика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" y="622681"/>
            <a:ext cx="11730831" cy="2235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3081527"/>
            <a:ext cx="11539727" cy="34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425"/>
            <a:ext cx="8897565" cy="1560716"/>
          </a:xfrm>
        </p:spPr>
        <p:txBody>
          <a:bodyPr/>
          <a:lstStyle/>
          <a:p>
            <a:r>
              <a:rPr lang="uk-UA" dirty="0" smtClean="0"/>
              <a:t>Кореляційний аналіз. Лінійна кореляція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947672"/>
            <a:ext cx="10744151" cy="466344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07" y="703232"/>
            <a:ext cx="7816850" cy="11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401</TotalTime>
  <Words>623</Words>
  <Application>Microsoft Office PowerPoint</Application>
  <PresentationFormat>Widescreen</PresentationFormat>
  <Paragraphs>90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Corbel</vt:lpstr>
      <vt:lpstr>Feathered</vt:lpstr>
      <vt:lpstr>Оптимістичні налаштування  через призму математичного прогнозування та класифікації</vt:lpstr>
      <vt:lpstr>Збір даних для дослідження проводився протягом 2008 – 2021 років Загальна кількість опитаних осіб 1030</vt:lpstr>
      <vt:lpstr>Досліджені показники для статистичного аналізу(Features):</vt:lpstr>
      <vt:lpstr>План роботи з аналізу оптимістичних переконань</vt:lpstr>
      <vt:lpstr>Змінні, розподіл показників для вивчення</vt:lpstr>
      <vt:lpstr>Припустимо, оптимістичні налаштування щодо майбутнього можна спрогнозувати та класифікувати</vt:lpstr>
      <vt:lpstr>Перевірка наявності пустих значень та заміна на «0»</vt:lpstr>
      <vt:lpstr>Описова статистика</vt:lpstr>
      <vt:lpstr>Кореляційний аналіз. Лінійна кореляція</vt:lpstr>
      <vt:lpstr>Кореляційний аналіз. Нелінійна кореляція</vt:lpstr>
      <vt:lpstr>Логістична регресія</vt:lpstr>
      <vt:lpstr>Дерево рішень</vt:lpstr>
      <vt:lpstr>Random forest</vt:lpstr>
      <vt:lpstr>XGBoost</vt:lpstr>
      <vt:lpstr>Кластерний аналіз методом К-Середніх</vt:lpstr>
      <vt:lpstr>Кластерний аналіз методом К-Середніх</vt:lpstr>
      <vt:lpstr>Кластерний аналіз методом DBSCAN</vt:lpstr>
      <vt:lpstr>Візуалізація кластерного аналізу</vt:lpstr>
      <vt:lpstr>PCA (метод головних компонент) </vt:lpstr>
      <vt:lpstr>Підсумки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Оптимістичні налаштування  через призму математичного прзнозування та класифікації</dc:title>
  <dc:creator>Lidija Oryshchyn</dc:creator>
  <cp:lastModifiedBy>Lidija Oryshchyn</cp:lastModifiedBy>
  <cp:revision>18</cp:revision>
  <dcterms:created xsi:type="dcterms:W3CDTF">2021-10-26T21:47:20Z</dcterms:created>
  <dcterms:modified xsi:type="dcterms:W3CDTF">2021-10-27T14:56:08Z</dcterms:modified>
</cp:coreProperties>
</file>