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300" r:id="rId4"/>
    <p:sldId id="408" r:id="rId5"/>
    <p:sldId id="409" r:id="rId6"/>
    <p:sldId id="422" r:id="rId7"/>
    <p:sldId id="426" r:id="rId8"/>
    <p:sldId id="423" r:id="rId9"/>
    <p:sldId id="425" r:id="rId10"/>
    <p:sldId id="424" r:id="rId11"/>
    <p:sldId id="427" r:id="rId12"/>
    <p:sldId id="407" r:id="rId13"/>
    <p:sldId id="411" r:id="rId14"/>
    <p:sldId id="412" r:id="rId15"/>
    <p:sldId id="429" r:id="rId16"/>
    <p:sldId id="413" r:id="rId17"/>
    <p:sldId id="410" r:id="rId18"/>
    <p:sldId id="430" r:id="rId19"/>
    <p:sldId id="414" r:id="rId20"/>
    <p:sldId id="431" r:id="rId21"/>
    <p:sldId id="417" r:id="rId22"/>
    <p:sldId id="419" r:id="rId23"/>
    <p:sldId id="418" r:id="rId24"/>
    <p:sldId id="432" r:id="rId25"/>
    <p:sldId id="433" r:id="rId26"/>
    <p:sldId id="421" r:id="rId27"/>
    <p:sldId id="301" r:id="rId28"/>
    <p:sldId id="434" r:id="rId29"/>
    <p:sldId id="435" r:id="rId30"/>
    <p:sldId id="436" r:id="rId31"/>
    <p:sldId id="437" r:id="rId32"/>
    <p:sldId id="438" r:id="rId33"/>
    <p:sldId id="439" r:id="rId34"/>
    <p:sldId id="469" r:id="rId35"/>
    <p:sldId id="440" r:id="rId36"/>
    <p:sldId id="441" r:id="rId37"/>
    <p:sldId id="442" r:id="rId38"/>
    <p:sldId id="443" r:id="rId39"/>
    <p:sldId id="444" r:id="rId40"/>
    <p:sldId id="462" r:id="rId41"/>
    <p:sldId id="445" r:id="rId42"/>
    <p:sldId id="446" r:id="rId43"/>
    <p:sldId id="471" r:id="rId44"/>
    <p:sldId id="463" r:id="rId45"/>
    <p:sldId id="447" r:id="rId46"/>
    <p:sldId id="448" r:id="rId47"/>
    <p:sldId id="464" r:id="rId48"/>
    <p:sldId id="465" r:id="rId49"/>
    <p:sldId id="449" r:id="rId50"/>
    <p:sldId id="467" r:id="rId51"/>
    <p:sldId id="466" r:id="rId52"/>
    <p:sldId id="450" r:id="rId53"/>
    <p:sldId id="451" r:id="rId54"/>
    <p:sldId id="452" r:id="rId55"/>
    <p:sldId id="453" r:id="rId56"/>
    <p:sldId id="472" r:id="rId57"/>
    <p:sldId id="454" r:id="rId58"/>
    <p:sldId id="455" r:id="rId59"/>
    <p:sldId id="456" r:id="rId60"/>
    <p:sldId id="457" r:id="rId61"/>
    <p:sldId id="458" r:id="rId62"/>
    <p:sldId id="459" r:id="rId63"/>
    <p:sldId id="460" r:id="rId64"/>
    <p:sldId id="461" r:id="rId65"/>
    <p:sldId id="47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E77503-7945-4544-A1D5-0C0DAF94C01C}" type="doc">
      <dgm:prSet loTypeId="urn:microsoft.com/office/officeart/2005/8/layout/vList2" loCatId="list" qsTypeId="urn:microsoft.com/office/officeart/2005/8/quickstyle/simple1" qsCatId="simple" csTypeId="urn:microsoft.com/office/officeart/2018/5/colors/Iconchunking_neutralbg_colorful5" csCatId="colorful" phldr="1"/>
      <dgm:spPr/>
      <dgm:t>
        <a:bodyPr/>
        <a:lstStyle/>
        <a:p>
          <a:endParaRPr lang="en-US"/>
        </a:p>
      </dgm:t>
    </dgm:pt>
    <dgm:pt modelId="{673FE85E-851B-4B15-967C-60705032628B}">
      <dgm:prSet/>
      <dgm:spPr/>
      <dgm:t>
        <a:bodyPr/>
        <a:lstStyle/>
        <a:p>
          <a:r>
            <a:rPr lang="en-US" dirty="0">
              <a:solidFill>
                <a:schemeClr val="bg2">
                  <a:lumMod val="90000"/>
                </a:schemeClr>
              </a:solidFill>
            </a:rPr>
            <a:t>Phylogeny</a:t>
          </a:r>
        </a:p>
      </dgm:t>
    </dgm:pt>
    <dgm:pt modelId="{396F75FF-7CA0-467D-A0E2-16A70A783C2F}" type="parTrans" cxnId="{2722206F-D39E-4FC2-BB2F-66F718D90262}">
      <dgm:prSet/>
      <dgm:spPr/>
      <dgm:t>
        <a:bodyPr/>
        <a:lstStyle/>
        <a:p>
          <a:endParaRPr lang="en-US"/>
        </a:p>
      </dgm:t>
    </dgm:pt>
    <dgm:pt modelId="{2187F06D-8278-411F-94E7-2928E17861CA}" type="sibTrans" cxnId="{2722206F-D39E-4FC2-BB2F-66F718D90262}">
      <dgm:prSet/>
      <dgm:spPr/>
      <dgm:t>
        <a:bodyPr/>
        <a:lstStyle/>
        <a:p>
          <a:endParaRPr lang="en-US"/>
        </a:p>
      </dgm:t>
    </dgm:pt>
    <dgm:pt modelId="{282EF519-AE6F-4A0B-88DC-EF7E79B3A37B}">
      <dgm:prSet/>
      <dgm:spPr/>
      <dgm:t>
        <a:bodyPr/>
        <a:lstStyle/>
        <a:p>
          <a:r>
            <a:rPr lang="en-US" dirty="0">
              <a:solidFill>
                <a:schemeClr val="bg2">
                  <a:lumMod val="90000"/>
                </a:schemeClr>
              </a:solidFill>
            </a:rPr>
            <a:t>Quick Start</a:t>
          </a:r>
        </a:p>
      </dgm:t>
    </dgm:pt>
    <dgm:pt modelId="{A8382540-8DFA-459C-A056-5B661D3AF595}" type="parTrans" cxnId="{A4C60FA6-3AD7-4BFA-819F-F686E5690BB2}">
      <dgm:prSet/>
      <dgm:spPr/>
      <dgm:t>
        <a:bodyPr/>
        <a:lstStyle/>
        <a:p>
          <a:endParaRPr lang="en-US"/>
        </a:p>
      </dgm:t>
    </dgm:pt>
    <dgm:pt modelId="{C53EE241-136E-4E2E-B9EE-A1FED0E559F3}" type="sibTrans" cxnId="{A4C60FA6-3AD7-4BFA-819F-F686E5690BB2}">
      <dgm:prSet/>
      <dgm:spPr/>
      <dgm:t>
        <a:bodyPr/>
        <a:lstStyle/>
        <a:p>
          <a:endParaRPr lang="en-US"/>
        </a:p>
      </dgm:t>
    </dgm:pt>
    <dgm:pt modelId="{C1982121-E2AE-4B19-9592-A96D66E99E90}">
      <dgm:prSet/>
      <dgm:spPr/>
      <dgm:t>
        <a:bodyPr/>
        <a:lstStyle/>
        <a:p>
          <a:r>
            <a:rPr lang="en-US" dirty="0">
              <a:solidFill>
                <a:schemeClr val="bg2">
                  <a:lumMod val="90000"/>
                </a:schemeClr>
              </a:solidFill>
            </a:rPr>
            <a:t>Component</a:t>
          </a:r>
        </a:p>
      </dgm:t>
    </dgm:pt>
    <dgm:pt modelId="{28C67CF6-9C7C-4BE7-979C-54073D13065B}" type="parTrans" cxnId="{96D1FEE2-1FB4-42C5-9AE3-4B83165CD750}">
      <dgm:prSet/>
      <dgm:spPr/>
      <dgm:t>
        <a:bodyPr/>
        <a:lstStyle/>
        <a:p>
          <a:endParaRPr lang="en-US"/>
        </a:p>
      </dgm:t>
    </dgm:pt>
    <dgm:pt modelId="{5AFA006D-0DEA-4644-A1DD-2F82F3A15506}" type="sibTrans" cxnId="{96D1FEE2-1FB4-42C5-9AE3-4B83165CD750}">
      <dgm:prSet/>
      <dgm:spPr/>
      <dgm:t>
        <a:bodyPr/>
        <a:lstStyle/>
        <a:p>
          <a:endParaRPr lang="en-US"/>
        </a:p>
      </dgm:t>
    </dgm:pt>
    <dgm:pt modelId="{C12A29FA-CC1D-4C7B-8145-F5E466534DBA}">
      <dgm:prSet/>
      <dgm:spPr/>
      <dgm:t>
        <a:bodyPr/>
        <a:lstStyle/>
        <a:p>
          <a:r>
            <a:rPr lang="en-US" dirty="0">
              <a:solidFill>
                <a:schemeClr val="bg2">
                  <a:lumMod val="90000"/>
                </a:schemeClr>
              </a:solidFill>
            </a:rPr>
            <a:t>Form</a:t>
          </a:r>
        </a:p>
      </dgm:t>
    </dgm:pt>
    <dgm:pt modelId="{F5A83A3E-807F-454F-83C5-FD3428D9669F}" type="parTrans" cxnId="{53941A8F-211B-4755-9E13-A1ED88E8660F}">
      <dgm:prSet/>
      <dgm:spPr/>
      <dgm:t>
        <a:bodyPr/>
        <a:lstStyle/>
        <a:p>
          <a:endParaRPr lang="en-US"/>
        </a:p>
      </dgm:t>
    </dgm:pt>
    <dgm:pt modelId="{064B3E9A-336D-4235-BE97-6711360C5D04}" type="sibTrans" cxnId="{53941A8F-211B-4755-9E13-A1ED88E8660F}">
      <dgm:prSet/>
      <dgm:spPr/>
      <dgm:t>
        <a:bodyPr/>
        <a:lstStyle/>
        <a:p>
          <a:endParaRPr lang="en-US"/>
        </a:p>
      </dgm:t>
    </dgm:pt>
    <dgm:pt modelId="{905F7FE5-4183-4EBE-B5C7-54A357E982CE}">
      <dgm:prSet/>
      <dgm:spPr/>
      <dgm:t>
        <a:bodyPr/>
        <a:lstStyle/>
        <a:p>
          <a:r>
            <a:rPr lang="en-US" dirty="0">
              <a:solidFill>
                <a:schemeClr val="bg2">
                  <a:lumMod val="90000"/>
                </a:schemeClr>
              </a:solidFill>
            </a:rPr>
            <a:t>Event &amp; Class</a:t>
          </a:r>
        </a:p>
      </dgm:t>
    </dgm:pt>
    <dgm:pt modelId="{AB0390D8-AF9C-4D0A-A3E9-BC3A23A7B9F4}" type="parTrans" cxnId="{B3FA793E-6FE1-49E3-97C8-F81B08743B92}">
      <dgm:prSet/>
      <dgm:spPr/>
      <dgm:t>
        <a:bodyPr/>
        <a:lstStyle/>
        <a:p>
          <a:endParaRPr lang="en-US"/>
        </a:p>
      </dgm:t>
    </dgm:pt>
    <dgm:pt modelId="{82D9CD32-2720-45DC-8727-E9BCAF865FB7}" type="sibTrans" cxnId="{B3FA793E-6FE1-49E3-97C8-F81B08743B92}">
      <dgm:prSet/>
      <dgm:spPr/>
      <dgm:t>
        <a:bodyPr/>
        <a:lstStyle/>
        <a:p>
          <a:endParaRPr lang="en-US"/>
        </a:p>
      </dgm:t>
    </dgm:pt>
    <dgm:pt modelId="{C3342C08-8B96-47B9-A72F-30D271EC93AA}">
      <dgm:prSet/>
      <dgm:spPr/>
      <dgm:t>
        <a:bodyPr/>
        <a:lstStyle/>
        <a:p>
          <a:r>
            <a:rPr lang="en-US" dirty="0">
              <a:solidFill>
                <a:schemeClr val="bg1">
                  <a:lumMod val="85000"/>
                </a:schemeClr>
              </a:solidFill>
            </a:rPr>
            <a:t>Tree</a:t>
          </a:r>
        </a:p>
      </dgm:t>
    </dgm:pt>
    <dgm:pt modelId="{DDC77AC0-7D69-40A2-B17C-7D29596E96C5}" type="parTrans" cxnId="{25192234-0231-4E43-AFDC-B0ACA8683E8B}">
      <dgm:prSet/>
      <dgm:spPr/>
      <dgm:t>
        <a:bodyPr/>
        <a:lstStyle/>
        <a:p>
          <a:endParaRPr lang="en-US"/>
        </a:p>
      </dgm:t>
    </dgm:pt>
    <dgm:pt modelId="{3C56518A-00FF-4086-B58A-600C335B47EC}" type="sibTrans" cxnId="{25192234-0231-4E43-AFDC-B0ACA8683E8B}">
      <dgm:prSet/>
      <dgm:spPr/>
      <dgm:t>
        <a:bodyPr/>
        <a:lstStyle/>
        <a:p>
          <a:endParaRPr lang="en-US"/>
        </a:p>
      </dgm:t>
    </dgm:pt>
    <dgm:pt modelId="{88DAD017-626F-4DA0-88D8-7CA1EE97D0EC}">
      <dgm:prSet/>
      <dgm:spPr/>
      <dgm:t>
        <a:bodyPr/>
        <a:lstStyle/>
        <a:p>
          <a:r>
            <a:rPr lang="en-US" dirty="0" err="1">
              <a:solidFill>
                <a:schemeClr val="bg1"/>
              </a:solidFill>
            </a:rPr>
            <a:t>Menu&amp;Toolbar</a:t>
          </a:r>
          <a:endParaRPr lang="en-US" dirty="0">
            <a:solidFill>
              <a:schemeClr val="bg1"/>
            </a:solidFill>
          </a:endParaRPr>
        </a:p>
      </dgm:t>
    </dgm:pt>
    <dgm:pt modelId="{FA8F6246-AFE3-407B-ACC8-6261E4D01825}" type="parTrans" cxnId="{DA5ACD60-2891-40A5-8D90-764C66E2414F}">
      <dgm:prSet/>
      <dgm:spPr/>
      <dgm:t>
        <a:bodyPr/>
        <a:lstStyle/>
        <a:p>
          <a:endParaRPr lang="en-US"/>
        </a:p>
      </dgm:t>
    </dgm:pt>
    <dgm:pt modelId="{F0256C03-ADE1-4CB7-8839-A3B3BC4C4404}" type="sibTrans" cxnId="{DA5ACD60-2891-40A5-8D90-764C66E2414F}">
      <dgm:prSet/>
      <dgm:spPr/>
      <dgm:t>
        <a:bodyPr/>
        <a:lstStyle/>
        <a:p>
          <a:endParaRPr lang="en-US"/>
        </a:p>
      </dgm:t>
    </dgm:pt>
    <dgm:pt modelId="{924CBFCB-BEF5-49F8-ADEE-6871DA0645FA}">
      <dgm:prSet/>
      <dgm:spPr/>
      <dgm:t>
        <a:bodyPr/>
        <a:lstStyle/>
        <a:p>
          <a:r>
            <a:rPr lang="en-US" dirty="0" err="1">
              <a:solidFill>
                <a:schemeClr val="bg1"/>
              </a:solidFill>
            </a:rPr>
            <a:t>Util</a:t>
          </a:r>
          <a:endParaRPr lang="en-US" dirty="0">
            <a:solidFill>
              <a:schemeClr val="bg1"/>
            </a:solidFill>
          </a:endParaRPr>
        </a:p>
      </dgm:t>
    </dgm:pt>
    <dgm:pt modelId="{0B879BD3-78AC-4104-9B7F-53EC4C6BE4D9}" type="parTrans" cxnId="{7C088807-3F69-4A6F-B348-D9AFB59D486E}">
      <dgm:prSet/>
      <dgm:spPr/>
      <dgm:t>
        <a:bodyPr/>
        <a:lstStyle/>
        <a:p>
          <a:endParaRPr lang="en-US"/>
        </a:p>
      </dgm:t>
    </dgm:pt>
    <dgm:pt modelId="{0390AB0F-462D-4D58-8C0E-4AE93260F3C0}" type="sibTrans" cxnId="{7C088807-3F69-4A6F-B348-D9AFB59D486E}">
      <dgm:prSet/>
      <dgm:spPr/>
      <dgm:t>
        <a:bodyPr/>
        <a:lstStyle/>
        <a:p>
          <a:endParaRPr lang="en-US"/>
        </a:p>
      </dgm:t>
    </dgm:pt>
    <dgm:pt modelId="{47E52CF0-E3DD-4D62-BD85-4A8C8FDC0FD1}">
      <dgm:prSet/>
      <dgm:spPr/>
      <dgm:t>
        <a:bodyPr/>
        <a:lstStyle/>
        <a:p>
          <a:r>
            <a:rPr lang="en-US" dirty="0">
              <a:solidFill>
                <a:schemeClr val="bg2">
                  <a:lumMod val="90000"/>
                </a:schemeClr>
              </a:solidFill>
            </a:rPr>
            <a:t>Grid</a:t>
          </a:r>
        </a:p>
      </dgm:t>
    </dgm:pt>
    <dgm:pt modelId="{36604292-9973-4FA9-9D20-626DED68FFCD}" type="parTrans" cxnId="{EA86D7E0-DAB6-4ACA-B58A-F7E0C58A8805}">
      <dgm:prSet/>
      <dgm:spPr/>
      <dgm:t>
        <a:bodyPr/>
        <a:lstStyle/>
        <a:p>
          <a:endParaRPr lang="en-US"/>
        </a:p>
      </dgm:t>
    </dgm:pt>
    <dgm:pt modelId="{4CD6FC02-DB98-4CE5-BB31-711B3C963C2C}" type="sibTrans" cxnId="{EA86D7E0-DAB6-4ACA-B58A-F7E0C58A8805}">
      <dgm:prSet/>
      <dgm:spPr/>
      <dgm:t>
        <a:bodyPr/>
        <a:lstStyle/>
        <a:p>
          <a:endParaRPr lang="en-US"/>
        </a:p>
      </dgm:t>
    </dgm:pt>
    <dgm:pt modelId="{B6253D65-DE67-41BA-AE46-4349D31C7FB8}">
      <dgm:prSet/>
      <dgm:spPr/>
      <dgm:t>
        <a:bodyPr/>
        <a:lstStyle/>
        <a:p>
          <a:r>
            <a:rPr lang="en-US" dirty="0">
              <a:solidFill>
                <a:schemeClr val="bg1">
                  <a:lumMod val="85000"/>
                </a:schemeClr>
              </a:solidFill>
            </a:rPr>
            <a:t>Layout</a:t>
          </a:r>
        </a:p>
      </dgm:t>
    </dgm:pt>
    <dgm:pt modelId="{45F5A80B-C6D1-4FD0-B56C-DAA354F7502D}" type="parTrans" cxnId="{1E9434B1-9996-4046-8583-D9A7AD5DB87D}">
      <dgm:prSet/>
      <dgm:spPr/>
      <dgm:t>
        <a:bodyPr/>
        <a:lstStyle/>
        <a:p>
          <a:endParaRPr lang="en-US"/>
        </a:p>
      </dgm:t>
    </dgm:pt>
    <dgm:pt modelId="{3B2D5B1A-7821-47E3-8A1C-AEC9FB8E2688}" type="sibTrans" cxnId="{1E9434B1-9996-4046-8583-D9A7AD5DB87D}">
      <dgm:prSet/>
      <dgm:spPr/>
      <dgm:t>
        <a:bodyPr/>
        <a:lstStyle/>
        <a:p>
          <a:endParaRPr lang="en-US"/>
        </a:p>
      </dgm:t>
    </dgm:pt>
    <dgm:pt modelId="{F23D5AAF-4C52-4C31-9FA9-040A98DBC2E7}" type="pres">
      <dgm:prSet presAssocID="{19E77503-7945-4544-A1D5-0C0DAF94C01C}" presName="linear" presStyleCnt="0">
        <dgm:presLayoutVars>
          <dgm:animLvl val="lvl"/>
          <dgm:resizeHandles val="exact"/>
        </dgm:presLayoutVars>
      </dgm:prSet>
      <dgm:spPr/>
    </dgm:pt>
    <dgm:pt modelId="{A5D40663-E39A-4E27-A090-35A2DA4DD855}" type="pres">
      <dgm:prSet presAssocID="{673FE85E-851B-4B15-967C-60705032628B}" presName="parentText" presStyleLbl="node1" presStyleIdx="0" presStyleCnt="10">
        <dgm:presLayoutVars>
          <dgm:chMax val="0"/>
          <dgm:bulletEnabled val="1"/>
        </dgm:presLayoutVars>
      </dgm:prSet>
      <dgm:spPr/>
    </dgm:pt>
    <dgm:pt modelId="{71AF307F-70DB-436C-9818-12D37B97B19E}" type="pres">
      <dgm:prSet presAssocID="{2187F06D-8278-411F-94E7-2928E17861CA}" presName="spacer" presStyleCnt="0"/>
      <dgm:spPr/>
    </dgm:pt>
    <dgm:pt modelId="{F2639773-BE52-44D1-B4BA-FC544BBA40BA}" type="pres">
      <dgm:prSet presAssocID="{282EF519-AE6F-4A0B-88DC-EF7E79B3A37B}" presName="parentText" presStyleLbl="node1" presStyleIdx="1" presStyleCnt="10">
        <dgm:presLayoutVars>
          <dgm:chMax val="0"/>
          <dgm:bulletEnabled val="1"/>
        </dgm:presLayoutVars>
      </dgm:prSet>
      <dgm:spPr/>
    </dgm:pt>
    <dgm:pt modelId="{0B2DDA1C-E119-45FB-8DFB-0EB0E3BD02E3}" type="pres">
      <dgm:prSet presAssocID="{C53EE241-136E-4E2E-B9EE-A1FED0E559F3}" presName="spacer" presStyleCnt="0"/>
      <dgm:spPr/>
    </dgm:pt>
    <dgm:pt modelId="{672767FB-EDF9-4276-B2DA-4577754648B9}" type="pres">
      <dgm:prSet presAssocID="{905F7FE5-4183-4EBE-B5C7-54A357E982CE}" presName="parentText" presStyleLbl="node1" presStyleIdx="2" presStyleCnt="10">
        <dgm:presLayoutVars>
          <dgm:chMax val="0"/>
          <dgm:bulletEnabled val="1"/>
        </dgm:presLayoutVars>
      </dgm:prSet>
      <dgm:spPr/>
    </dgm:pt>
    <dgm:pt modelId="{62991F77-E472-4BAA-9868-719839AC8BD0}" type="pres">
      <dgm:prSet presAssocID="{82D9CD32-2720-45DC-8727-E9BCAF865FB7}" presName="spacer" presStyleCnt="0"/>
      <dgm:spPr/>
    </dgm:pt>
    <dgm:pt modelId="{E8EB5E56-BB87-4BC9-9583-15AFDA47E1BE}" type="pres">
      <dgm:prSet presAssocID="{C1982121-E2AE-4B19-9592-A96D66E99E90}" presName="parentText" presStyleLbl="node1" presStyleIdx="3" presStyleCnt="10">
        <dgm:presLayoutVars>
          <dgm:chMax val="0"/>
          <dgm:bulletEnabled val="1"/>
        </dgm:presLayoutVars>
      </dgm:prSet>
      <dgm:spPr/>
    </dgm:pt>
    <dgm:pt modelId="{B301757D-18C0-4737-B75F-3CE2E7FD60C7}" type="pres">
      <dgm:prSet presAssocID="{5AFA006D-0DEA-4644-A1DD-2F82F3A15506}" presName="spacer" presStyleCnt="0"/>
      <dgm:spPr/>
    </dgm:pt>
    <dgm:pt modelId="{512A6313-D87E-460D-8A7C-3117CFF9C8D5}" type="pres">
      <dgm:prSet presAssocID="{C12A29FA-CC1D-4C7B-8145-F5E466534DBA}" presName="parentText" presStyleLbl="node1" presStyleIdx="4" presStyleCnt="10">
        <dgm:presLayoutVars>
          <dgm:chMax val="0"/>
          <dgm:bulletEnabled val="1"/>
        </dgm:presLayoutVars>
      </dgm:prSet>
      <dgm:spPr/>
    </dgm:pt>
    <dgm:pt modelId="{76AD732B-0E05-46AD-B929-202D2468AF63}" type="pres">
      <dgm:prSet presAssocID="{064B3E9A-336D-4235-BE97-6711360C5D04}" presName="spacer" presStyleCnt="0"/>
      <dgm:spPr/>
    </dgm:pt>
    <dgm:pt modelId="{1558592F-A8B4-4E76-A1DD-698223778630}" type="pres">
      <dgm:prSet presAssocID="{B6253D65-DE67-41BA-AE46-4349D31C7FB8}" presName="parentText" presStyleLbl="node1" presStyleIdx="5" presStyleCnt="10">
        <dgm:presLayoutVars>
          <dgm:chMax val="0"/>
          <dgm:bulletEnabled val="1"/>
        </dgm:presLayoutVars>
      </dgm:prSet>
      <dgm:spPr/>
    </dgm:pt>
    <dgm:pt modelId="{AC361C57-C8F4-498B-A33E-44DED86AB807}" type="pres">
      <dgm:prSet presAssocID="{3B2D5B1A-7821-47E3-8A1C-AEC9FB8E2688}" presName="spacer" presStyleCnt="0"/>
      <dgm:spPr/>
    </dgm:pt>
    <dgm:pt modelId="{E368A037-1CB7-4CD1-AC2B-15A108539EB5}" type="pres">
      <dgm:prSet presAssocID="{C3342C08-8B96-47B9-A72F-30D271EC93AA}" presName="parentText" presStyleLbl="node1" presStyleIdx="6" presStyleCnt="10">
        <dgm:presLayoutVars>
          <dgm:chMax val="0"/>
          <dgm:bulletEnabled val="1"/>
        </dgm:presLayoutVars>
      </dgm:prSet>
      <dgm:spPr/>
    </dgm:pt>
    <dgm:pt modelId="{CAC18F62-068F-4992-8E90-788D3C11C58B}" type="pres">
      <dgm:prSet presAssocID="{3C56518A-00FF-4086-B58A-600C335B47EC}" presName="spacer" presStyleCnt="0"/>
      <dgm:spPr/>
    </dgm:pt>
    <dgm:pt modelId="{5497C05E-ECF6-4697-8B59-4E35F8580819}" type="pres">
      <dgm:prSet presAssocID="{88DAD017-626F-4DA0-88D8-7CA1EE97D0EC}" presName="parentText" presStyleLbl="node1" presStyleIdx="7" presStyleCnt="10">
        <dgm:presLayoutVars>
          <dgm:chMax val="0"/>
          <dgm:bulletEnabled val="1"/>
        </dgm:presLayoutVars>
      </dgm:prSet>
      <dgm:spPr/>
    </dgm:pt>
    <dgm:pt modelId="{78B0A095-9CFA-44FF-9F5E-1DA48E5325AD}" type="pres">
      <dgm:prSet presAssocID="{F0256C03-ADE1-4CB7-8839-A3B3BC4C4404}" presName="spacer" presStyleCnt="0"/>
      <dgm:spPr/>
    </dgm:pt>
    <dgm:pt modelId="{049F9BB5-C18E-4353-8548-FFCAB7BF00DF}" type="pres">
      <dgm:prSet presAssocID="{924CBFCB-BEF5-49F8-ADEE-6871DA0645FA}" presName="parentText" presStyleLbl="node1" presStyleIdx="8" presStyleCnt="10">
        <dgm:presLayoutVars>
          <dgm:chMax val="0"/>
          <dgm:bulletEnabled val="1"/>
        </dgm:presLayoutVars>
      </dgm:prSet>
      <dgm:spPr/>
    </dgm:pt>
    <dgm:pt modelId="{3BD2CDF6-BAEB-44E4-A364-CC42AF95CAC5}" type="pres">
      <dgm:prSet presAssocID="{0390AB0F-462D-4D58-8C0E-4AE93260F3C0}" presName="spacer" presStyleCnt="0"/>
      <dgm:spPr/>
    </dgm:pt>
    <dgm:pt modelId="{D3F82C09-A6BD-4B08-80D2-16C1D88609A2}" type="pres">
      <dgm:prSet presAssocID="{47E52CF0-E3DD-4D62-BD85-4A8C8FDC0FD1}" presName="parentText" presStyleLbl="node1" presStyleIdx="9" presStyleCnt="10">
        <dgm:presLayoutVars>
          <dgm:chMax val="0"/>
          <dgm:bulletEnabled val="1"/>
        </dgm:presLayoutVars>
      </dgm:prSet>
      <dgm:spPr/>
    </dgm:pt>
  </dgm:ptLst>
  <dgm:cxnLst>
    <dgm:cxn modelId="{7C088807-3F69-4A6F-B348-D9AFB59D486E}" srcId="{19E77503-7945-4544-A1D5-0C0DAF94C01C}" destId="{924CBFCB-BEF5-49F8-ADEE-6871DA0645FA}" srcOrd="8" destOrd="0" parTransId="{0B879BD3-78AC-4104-9B7F-53EC4C6BE4D9}" sibTransId="{0390AB0F-462D-4D58-8C0E-4AE93260F3C0}"/>
    <dgm:cxn modelId="{E963BD1D-82C6-476F-BAF9-FD108772188B}" type="presOf" srcId="{88DAD017-626F-4DA0-88D8-7CA1EE97D0EC}" destId="{5497C05E-ECF6-4697-8B59-4E35F8580819}" srcOrd="0" destOrd="0" presId="urn:microsoft.com/office/officeart/2005/8/layout/vList2"/>
    <dgm:cxn modelId="{D073611E-A510-46F1-B9FA-652AF41687E0}" type="presOf" srcId="{673FE85E-851B-4B15-967C-60705032628B}" destId="{A5D40663-E39A-4E27-A090-35A2DA4DD855}" srcOrd="0" destOrd="0" presId="urn:microsoft.com/office/officeart/2005/8/layout/vList2"/>
    <dgm:cxn modelId="{65CF6E22-7A5B-4790-87C1-3F83A14412CC}" type="presOf" srcId="{19E77503-7945-4544-A1D5-0C0DAF94C01C}" destId="{F23D5AAF-4C52-4C31-9FA9-040A98DBC2E7}" srcOrd="0" destOrd="0" presId="urn:microsoft.com/office/officeart/2005/8/layout/vList2"/>
    <dgm:cxn modelId="{25192234-0231-4E43-AFDC-B0ACA8683E8B}" srcId="{19E77503-7945-4544-A1D5-0C0DAF94C01C}" destId="{C3342C08-8B96-47B9-A72F-30D271EC93AA}" srcOrd="6" destOrd="0" parTransId="{DDC77AC0-7D69-40A2-B17C-7D29596E96C5}" sibTransId="{3C56518A-00FF-4086-B58A-600C335B47EC}"/>
    <dgm:cxn modelId="{F5958A3D-DB46-4E82-BFD0-E37548A5C799}" type="presOf" srcId="{C1982121-E2AE-4B19-9592-A96D66E99E90}" destId="{E8EB5E56-BB87-4BC9-9583-15AFDA47E1BE}" srcOrd="0" destOrd="0" presId="urn:microsoft.com/office/officeart/2005/8/layout/vList2"/>
    <dgm:cxn modelId="{B3FA793E-6FE1-49E3-97C8-F81B08743B92}" srcId="{19E77503-7945-4544-A1D5-0C0DAF94C01C}" destId="{905F7FE5-4183-4EBE-B5C7-54A357E982CE}" srcOrd="2" destOrd="0" parTransId="{AB0390D8-AF9C-4D0A-A3E9-BC3A23A7B9F4}" sibTransId="{82D9CD32-2720-45DC-8727-E9BCAF865FB7}"/>
    <dgm:cxn modelId="{19FB1860-E619-4241-913C-B0822E98B499}" type="presOf" srcId="{924CBFCB-BEF5-49F8-ADEE-6871DA0645FA}" destId="{049F9BB5-C18E-4353-8548-FFCAB7BF00DF}" srcOrd="0" destOrd="0" presId="urn:microsoft.com/office/officeart/2005/8/layout/vList2"/>
    <dgm:cxn modelId="{DA5ACD60-2891-40A5-8D90-764C66E2414F}" srcId="{19E77503-7945-4544-A1D5-0C0DAF94C01C}" destId="{88DAD017-626F-4DA0-88D8-7CA1EE97D0EC}" srcOrd="7" destOrd="0" parTransId="{FA8F6246-AFE3-407B-ACC8-6261E4D01825}" sibTransId="{F0256C03-ADE1-4CB7-8839-A3B3BC4C4404}"/>
    <dgm:cxn modelId="{DA77F34C-BE3E-4BB7-B1C8-EBEB88B824A0}" type="presOf" srcId="{C12A29FA-CC1D-4C7B-8145-F5E466534DBA}" destId="{512A6313-D87E-460D-8A7C-3117CFF9C8D5}" srcOrd="0" destOrd="0" presId="urn:microsoft.com/office/officeart/2005/8/layout/vList2"/>
    <dgm:cxn modelId="{2722206F-D39E-4FC2-BB2F-66F718D90262}" srcId="{19E77503-7945-4544-A1D5-0C0DAF94C01C}" destId="{673FE85E-851B-4B15-967C-60705032628B}" srcOrd="0" destOrd="0" parTransId="{396F75FF-7CA0-467D-A0E2-16A70A783C2F}" sibTransId="{2187F06D-8278-411F-94E7-2928E17861CA}"/>
    <dgm:cxn modelId="{4A74FD50-77A4-4FF4-830A-3B20019D75D0}" type="presOf" srcId="{B6253D65-DE67-41BA-AE46-4349D31C7FB8}" destId="{1558592F-A8B4-4E76-A1DD-698223778630}" srcOrd="0" destOrd="0" presId="urn:microsoft.com/office/officeart/2005/8/layout/vList2"/>
    <dgm:cxn modelId="{53941A8F-211B-4755-9E13-A1ED88E8660F}" srcId="{19E77503-7945-4544-A1D5-0C0DAF94C01C}" destId="{C12A29FA-CC1D-4C7B-8145-F5E466534DBA}" srcOrd="4" destOrd="0" parTransId="{F5A83A3E-807F-454F-83C5-FD3428D9669F}" sibTransId="{064B3E9A-336D-4235-BE97-6711360C5D04}"/>
    <dgm:cxn modelId="{A4C60FA6-3AD7-4BFA-819F-F686E5690BB2}" srcId="{19E77503-7945-4544-A1D5-0C0DAF94C01C}" destId="{282EF519-AE6F-4A0B-88DC-EF7E79B3A37B}" srcOrd="1" destOrd="0" parTransId="{A8382540-8DFA-459C-A056-5B661D3AF595}" sibTransId="{C53EE241-136E-4E2E-B9EE-A1FED0E559F3}"/>
    <dgm:cxn modelId="{69A3D9AB-7F84-469B-A76E-39FDBF63905F}" type="presOf" srcId="{905F7FE5-4183-4EBE-B5C7-54A357E982CE}" destId="{672767FB-EDF9-4276-B2DA-4577754648B9}" srcOrd="0" destOrd="0" presId="urn:microsoft.com/office/officeart/2005/8/layout/vList2"/>
    <dgm:cxn modelId="{1E9434B1-9996-4046-8583-D9A7AD5DB87D}" srcId="{19E77503-7945-4544-A1D5-0C0DAF94C01C}" destId="{B6253D65-DE67-41BA-AE46-4349D31C7FB8}" srcOrd="5" destOrd="0" parTransId="{45F5A80B-C6D1-4FD0-B56C-DAA354F7502D}" sibTransId="{3B2D5B1A-7821-47E3-8A1C-AEC9FB8E2688}"/>
    <dgm:cxn modelId="{F22E0FBB-801B-47F9-AE35-23037F531CA0}" type="presOf" srcId="{282EF519-AE6F-4A0B-88DC-EF7E79B3A37B}" destId="{F2639773-BE52-44D1-B4BA-FC544BBA40BA}" srcOrd="0" destOrd="0" presId="urn:microsoft.com/office/officeart/2005/8/layout/vList2"/>
    <dgm:cxn modelId="{0E8FF8C5-2A24-477D-ACA6-D8D1102A37ED}" type="presOf" srcId="{47E52CF0-E3DD-4D62-BD85-4A8C8FDC0FD1}" destId="{D3F82C09-A6BD-4B08-80D2-16C1D88609A2}" srcOrd="0" destOrd="0" presId="urn:microsoft.com/office/officeart/2005/8/layout/vList2"/>
    <dgm:cxn modelId="{EA86D7E0-DAB6-4ACA-B58A-F7E0C58A8805}" srcId="{19E77503-7945-4544-A1D5-0C0DAF94C01C}" destId="{47E52CF0-E3DD-4D62-BD85-4A8C8FDC0FD1}" srcOrd="9" destOrd="0" parTransId="{36604292-9973-4FA9-9D20-626DED68FFCD}" sibTransId="{4CD6FC02-DB98-4CE5-BB31-711B3C963C2C}"/>
    <dgm:cxn modelId="{96D1FEE2-1FB4-42C5-9AE3-4B83165CD750}" srcId="{19E77503-7945-4544-A1D5-0C0DAF94C01C}" destId="{C1982121-E2AE-4B19-9592-A96D66E99E90}" srcOrd="3" destOrd="0" parTransId="{28C67CF6-9C7C-4BE7-979C-54073D13065B}" sibTransId="{5AFA006D-0DEA-4644-A1DD-2F82F3A15506}"/>
    <dgm:cxn modelId="{863E9BFE-6EC3-4D64-AEC2-B85B3A0E057B}" type="presOf" srcId="{C3342C08-8B96-47B9-A72F-30D271EC93AA}" destId="{E368A037-1CB7-4CD1-AC2B-15A108539EB5}" srcOrd="0" destOrd="0" presId="urn:microsoft.com/office/officeart/2005/8/layout/vList2"/>
    <dgm:cxn modelId="{EC456386-A5C4-4E00-9A1E-07A504A9EC54}" type="presParOf" srcId="{F23D5AAF-4C52-4C31-9FA9-040A98DBC2E7}" destId="{A5D40663-E39A-4E27-A090-35A2DA4DD855}" srcOrd="0" destOrd="0" presId="urn:microsoft.com/office/officeart/2005/8/layout/vList2"/>
    <dgm:cxn modelId="{901D3C50-2C9B-4697-BEAE-B399F6E2FA57}" type="presParOf" srcId="{F23D5AAF-4C52-4C31-9FA9-040A98DBC2E7}" destId="{71AF307F-70DB-436C-9818-12D37B97B19E}" srcOrd="1" destOrd="0" presId="urn:microsoft.com/office/officeart/2005/8/layout/vList2"/>
    <dgm:cxn modelId="{76E63EC1-788B-44DB-805D-3BBC2849D027}" type="presParOf" srcId="{F23D5AAF-4C52-4C31-9FA9-040A98DBC2E7}" destId="{F2639773-BE52-44D1-B4BA-FC544BBA40BA}" srcOrd="2" destOrd="0" presId="urn:microsoft.com/office/officeart/2005/8/layout/vList2"/>
    <dgm:cxn modelId="{C5A65CFF-AD4B-4A9F-A8CF-E8C62C2A9F9E}" type="presParOf" srcId="{F23D5AAF-4C52-4C31-9FA9-040A98DBC2E7}" destId="{0B2DDA1C-E119-45FB-8DFB-0EB0E3BD02E3}" srcOrd="3" destOrd="0" presId="urn:microsoft.com/office/officeart/2005/8/layout/vList2"/>
    <dgm:cxn modelId="{62652FF8-7F34-4846-ACB8-57A88E346081}" type="presParOf" srcId="{F23D5AAF-4C52-4C31-9FA9-040A98DBC2E7}" destId="{672767FB-EDF9-4276-B2DA-4577754648B9}" srcOrd="4" destOrd="0" presId="urn:microsoft.com/office/officeart/2005/8/layout/vList2"/>
    <dgm:cxn modelId="{AC194ACB-9400-4C03-8384-DA29E60414D2}" type="presParOf" srcId="{F23D5AAF-4C52-4C31-9FA9-040A98DBC2E7}" destId="{62991F77-E472-4BAA-9868-719839AC8BD0}" srcOrd="5" destOrd="0" presId="urn:microsoft.com/office/officeart/2005/8/layout/vList2"/>
    <dgm:cxn modelId="{3ED9766F-92D6-42C8-8388-E5239A0A4FE1}" type="presParOf" srcId="{F23D5AAF-4C52-4C31-9FA9-040A98DBC2E7}" destId="{E8EB5E56-BB87-4BC9-9583-15AFDA47E1BE}" srcOrd="6" destOrd="0" presId="urn:microsoft.com/office/officeart/2005/8/layout/vList2"/>
    <dgm:cxn modelId="{7864AAB6-24E4-4710-A5E7-A1ED03C9961B}" type="presParOf" srcId="{F23D5AAF-4C52-4C31-9FA9-040A98DBC2E7}" destId="{B301757D-18C0-4737-B75F-3CE2E7FD60C7}" srcOrd="7" destOrd="0" presId="urn:microsoft.com/office/officeart/2005/8/layout/vList2"/>
    <dgm:cxn modelId="{550DBA6B-B6FA-4399-84B6-999D440A17FB}" type="presParOf" srcId="{F23D5AAF-4C52-4C31-9FA9-040A98DBC2E7}" destId="{512A6313-D87E-460D-8A7C-3117CFF9C8D5}" srcOrd="8" destOrd="0" presId="urn:microsoft.com/office/officeart/2005/8/layout/vList2"/>
    <dgm:cxn modelId="{C4BCC6C3-5C07-42EC-AB0A-7FDF2B6F6334}" type="presParOf" srcId="{F23D5AAF-4C52-4C31-9FA9-040A98DBC2E7}" destId="{76AD732B-0E05-46AD-B929-202D2468AF63}" srcOrd="9" destOrd="0" presId="urn:microsoft.com/office/officeart/2005/8/layout/vList2"/>
    <dgm:cxn modelId="{687E6C8B-898C-44B7-97F5-210E4D70D9B9}" type="presParOf" srcId="{F23D5AAF-4C52-4C31-9FA9-040A98DBC2E7}" destId="{1558592F-A8B4-4E76-A1DD-698223778630}" srcOrd="10" destOrd="0" presId="urn:microsoft.com/office/officeart/2005/8/layout/vList2"/>
    <dgm:cxn modelId="{B914E85B-DEBC-48D6-8C6B-261CBCC76688}" type="presParOf" srcId="{F23D5AAF-4C52-4C31-9FA9-040A98DBC2E7}" destId="{AC361C57-C8F4-498B-A33E-44DED86AB807}" srcOrd="11" destOrd="0" presId="urn:microsoft.com/office/officeart/2005/8/layout/vList2"/>
    <dgm:cxn modelId="{5E4FD46A-16A4-44FB-B7AE-2288DAF9F3D2}" type="presParOf" srcId="{F23D5AAF-4C52-4C31-9FA9-040A98DBC2E7}" destId="{E368A037-1CB7-4CD1-AC2B-15A108539EB5}" srcOrd="12" destOrd="0" presId="urn:microsoft.com/office/officeart/2005/8/layout/vList2"/>
    <dgm:cxn modelId="{181847D8-3968-41CE-A9EB-A4817855F06C}" type="presParOf" srcId="{F23D5AAF-4C52-4C31-9FA9-040A98DBC2E7}" destId="{CAC18F62-068F-4992-8E90-788D3C11C58B}" srcOrd="13" destOrd="0" presId="urn:microsoft.com/office/officeart/2005/8/layout/vList2"/>
    <dgm:cxn modelId="{CCEF2A6B-3D35-4683-A3C8-CDD0D6583C77}" type="presParOf" srcId="{F23D5AAF-4C52-4C31-9FA9-040A98DBC2E7}" destId="{5497C05E-ECF6-4697-8B59-4E35F8580819}" srcOrd="14" destOrd="0" presId="urn:microsoft.com/office/officeart/2005/8/layout/vList2"/>
    <dgm:cxn modelId="{EC7C6C93-E3C5-4ECD-B834-BF29EBDDF478}" type="presParOf" srcId="{F23D5AAF-4C52-4C31-9FA9-040A98DBC2E7}" destId="{78B0A095-9CFA-44FF-9F5E-1DA48E5325AD}" srcOrd="15" destOrd="0" presId="urn:microsoft.com/office/officeart/2005/8/layout/vList2"/>
    <dgm:cxn modelId="{8818374A-E47B-4780-8B82-9FAB24A0D4F2}" type="presParOf" srcId="{F23D5AAF-4C52-4C31-9FA9-040A98DBC2E7}" destId="{049F9BB5-C18E-4353-8548-FFCAB7BF00DF}" srcOrd="16" destOrd="0" presId="urn:microsoft.com/office/officeart/2005/8/layout/vList2"/>
    <dgm:cxn modelId="{72D5EC6B-4D9C-4E03-8F63-AA5A6474C08C}" type="presParOf" srcId="{F23D5AAF-4C52-4C31-9FA9-040A98DBC2E7}" destId="{3BD2CDF6-BAEB-44E4-A364-CC42AF95CAC5}" srcOrd="17" destOrd="0" presId="urn:microsoft.com/office/officeart/2005/8/layout/vList2"/>
    <dgm:cxn modelId="{864D6E72-BFA0-4E2A-92E3-501BBA1EDA86}" type="presParOf" srcId="{F23D5AAF-4C52-4C31-9FA9-040A98DBC2E7}" destId="{D3F82C09-A6BD-4B08-80D2-16C1D88609A2}"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40663-E39A-4E27-A090-35A2DA4DD855}">
      <dsp:nvSpPr>
        <dsp:cNvPr id="0" name=""/>
        <dsp:cNvSpPr/>
      </dsp:nvSpPr>
      <dsp:spPr>
        <a:xfrm>
          <a:off x="0" y="19242"/>
          <a:ext cx="6513603" cy="527670"/>
        </a:xfrm>
        <a:prstGeom prst="round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Phylogeny</a:t>
          </a:r>
        </a:p>
      </dsp:txBody>
      <dsp:txXfrm>
        <a:off x="25759" y="45001"/>
        <a:ext cx="6462085" cy="476152"/>
      </dsp:txXfrm>
    </dsp:sp>
    <dsp:sp modelId="{F2639773-BE52-44D1-B4BA-FC544BBA40BA}">
      <dsp:nvSpPr>
        <dsp:cNvPr id="0" name=""/>
        <dsp:cNvSpPr/>
      </dsp:nvSpPr>
      <dsp:spPr>
        <a:xfrm>
          <a:off x="0" y="610272"/>
          <a:ext cx="6513603" cy="527670"/>
        </a:xfrm>
        <a:prstGeom prst="roundRect">
          <a:avLst/>
        </a:prstGeom>
        <a:solidFill>
          <a:schemeClr val="accent5">
            <a:hueOff val="-750949"/>
            <a:satOff val="-1935"/>
            <a:lumOff val="-1307"/>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Quick Start</a:t>
          </a:r>
        </a:p>
      </dsp:txBody>
      <dsp:txXfrm>
        <a:off x="25759" y="636031"/>
        <a:ext cx="6462085" cy="476152"/>
      </dsp:txXfrm>
    </dsp:sp>
    <dsp:sp modelId="{672767FB-EDF9-4276-B2DA-4577754648B9}">
      <dsp:nvSpPr>
        <dsp:cNvPr id="0" name=""/>
        <dsp:cNvSpPr/>
      </dsp:nvSpPr>
      <dsp:spPr>
        <a:xfrm>
          <a:off x="0" y="1201303"/>
          <a:ext cx="6513603" cy="527670"/>
        </a:xfrm>
        <a:prstGeom prst="roundRect">
          <a:avLst/>
        </a:prstGeom>
        <a:solidFill>
          <a:schemeClr val="accent5">
            <a:hueOff val="-1501898"/>
            <a:satOff val="-3871"/>
            <a:lumOff val="-2614"/>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Event &amp; Class</a:t>
          </a:r>
        </a:p>
      </dsp:txBody>
      <dsp:txXfrm>
        <a:off x="25759" y="1227062"/>
        <a:ext cx="6462085" cy="476152"/>
      </dsp:txXfrm>
    </dsp:sp>
    <dsp:sp modelId="{E8EB5E56-BB87-4BC9-9583-15AFDA47E1BE}">
      <dsp:nvSpPr>
        <dsp:cNvPr id="0" name=""/>
        <dsp:cNvSpPr/>
      </dsp:nvSpPr>
      <dsp:spPr>
        <a:xfrm>
          <a:off x="0" y="1792333"/>
          <a:ext cx="6513603" cy="527670"/>
        </a:xfrm>
        <a:prstGeom prst="roundRect">
          <a:avLst/>
        </a:prstGeom>
        <a:solidFill>
          <a:schemeClr val="accent5">
            <a:hueOff val="-2252848"/>
            <a:satOff val="-5806"/>
            <a:lumOff val="-3922"/>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Component</a:t>
          </a:r>
        </a:p>
      </dsp:txBody>
      <dsp:txXfrm>
        <a:off x="25759" y="1818092"/>
        <a:ext cx="6462085" cy="476152"/>
      </dsp:txXfrm>
    </dsp:sp>
    <dsp:sp modelId="{512A6313-D87E-460D-8A7C-3117CFF9C8D5}">
      <dsp:nvSpPr>
        <dsp:cNvPr id="0" name=""/>
        <dsp:cNvSpPr/>
      </dsp:nvSpPr>
      <dsp:spPr>
        <a:xfrm>
          <a:off x="0" y="2383363"/>
          <a:ext cx="6513603" cy="527670"/>
        </a:xfrm>
        <a:prstGeom prst="roundRect">
          <a:avLst/>
        </a:prstGeom>
        <a:solidFill>
          <a:schemeClr val="accent5">
            <a:hueOff val="-3003797"/>
            <a:satOff val="-7742"/>
            <a:lumOff val="-5229"/>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Form</a:t>
          </a:r>
        </a:p>
      </dsp:txBody>
      <dsp:txXfrm>
        <a:off x="25759" y="2409122"/>
        <a:ext cx="6462085" cy="476152"/>
      </dsp:txXfrm>
    </dsp:sp>
    <dsp:sp modelId="{1558592F-A8B4-4E76-A1DD-698223778630}">
      <dsp:nvSpPr>
        <dsp:cNvPr id="0" name=""/>
        <dsp:cNvSpPr/>
      </dsp:nvSpPr>
      <dsp:spPr>
        <a:xfrm>
          <a:off x="0" y="2974393"/>
          <a:ext cx="6513603" cy="527670"/>
        </a:xfrm>
        <a:prstGeom prst="roundRect">
          <a:avLst/>
        </a:prstGeom>
        <a:solidFill>
          <a:schemeClr val="accent5">
            <a:hueOff val="-3754746"/>
            <a:satOff val="-9677"/>
            <a:lumOff val="-6536"/>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lumMod val="85000"/>
                </a:schemeClr>
              </a:solidFill>
            </a:rPr>
            <a:t>Layout</a:t>
          </a:r>
        </a:p>
      </dsp:txBody>
      <dsp:txXfrm>
        <a:off x="25759" y="3000152"/>
        <a:ext cx="6462085" cy="476152"/>
      </dsp:txXfrm>
    </dsp:sp>
    <dsp:sp modelId="{E368A037-1CB7-4CD1-AC2B-15A108539EB5}">
      <dsp:nvSpPr>
        <dsp:cNvPr id="0" name=""/>
        <dsp:cNvSpPr/>
      </dsp:nvSpPr>
      <dsp:spPr>
        <a:xfrm>
          <a:off x="0" y="3565423"/>
          <a:ext cx="6513603" cy="527670"/>
        </a:xfrm>
        <a:prstGeom prst="roundRect">
          <a:avLst/>
        </a:prstGeom>
        <a:solidFill>
          <a:schemeClr val="accent5">
            <a:hueOff val="-4505695"/>
            <a:satOff val="-11613"/>
            <a:lumOff val="-7843"/>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lumMod val="85000"/>
                </a:schemeClr>
              </a:solidFill>
            </a:rPr>
            <a:t>Tree</a:t>
          </a:r>
        </a:p>
      </dsp:txBody>
      <dsp:txXfrm>
        <a:off x="25759" y="3591182"/>
        <a:ext cx="6462085" cy="476152"/>
      </dsp:txXfrm>
    </dsp:sp>
    <dsp:sp modelId="{5497C05E-ECF6-4697-8B59-4E35F8580819}">
      <dsp:nvSpPr>
        <dsp:cNvPr id="0" name=""/>
        <dsp:cNvSpPr/>
      </dsp:nvSpPr>
      <dsp:spPr>
        <a:xfrm>
          <a:off x="0" y="4156453"/>
          <a:ext cx="6513603" cy="527670"/>
        </a:xfrm>
        <a:prstGeom prst="roundRect">
          <a:avLst/>
        </a:prstGeom>
        <a:solidFill>
          <a:schemeClr val="accent5">
            <a:hueOff val="-5256644"/>
            <a:satOff val="-13548"/>
            <a:lumOff val="-9151"/>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solidFill>
                <a:schemeClr val="bg1"/>
              </a:solidFill>
            </a:rPr>
            <a:t>Menu&amp;Toolbar</a:t>
          </a:r>
          <a:endParaRPr lang="en-US" sz="2200" kern="1200" dirty="0">
            <a:solidFill>
              <a:schemeClr val="bg1"/>
            </a:solidFill>
          </a:endParaRPr>
        </a:p>
      </dsp:txBody>
      <dsp:txXfrm>
        <a:off x="25759" y="4182212"/>
        <a:ext cx="6462085" cy="476152"/>
      </dsp:txXfrm>
    </dsp:sp>
    <dsp:sp modelId="{049F9BB5-C18E-4353-8548-FFCAB7BF00DF}">
      <dsp:nvSpPr>
        <dsp:cNvPr id="0" name=""/>
        <dsp:cNvSpPr/>
      </dsp:nvSpPr>
      <dsp:spPr>
        <a:xfrm>
          <a:off x="0" y="4747483"/>
          <a:ext cx="6513603" cy="527670"/>
        </a:xfrm>
        <a:prstGeom prst="roundRect">
          <a:avLst/>
        </a:prstGeom>
        <a:solidFill>
          <a:schemeClr val="accent5">
            <a:hueOff val="-6007594"/>
            <a:satOff val="-15484"/>
            <a:lumOff val="-10458"/>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solidFill>
                <a:schemeClr val="bg1"/>
              </a:solidFill>
            </a:rPr>
            <a:t>Util</a:t>
          </a:r>
          <a:endParaRPr lang="en-US" sz="2200" kern="1200" dirty="0">
            <a:solidFill>
              <a:schemeClr val="bg1"/>
            </a:solidFill>
          </a:endParaRPr>
        </a:p>
      </dsp:txBody>
      <dsp:txXfrm>
        <a:off x="25759" y="4773242"/>
        <a:ext cx="6462085" cy="476152"/>
      </dsp:txXfrm>
    </dsp:sp>
    <dsp:sp modelId="{D3F82C09-A6BD-4B08-80D2-16C1D88609A2}">
      <dsp:nvSpPr>
        <dsp:cNvPr id="0" name=""/>
        <dsp:cNvSpPr/>
      </dsp:nvSpPr>
      <dsp:spPr>
        <a:xfrm>
          <a:off x="0" y="5338513"/>
          <a:ext cx="6513603" cy="527670"/>
        </a:xfrm>
        <a:prstGeom prst="round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Grid</a:t>
          </a:r>
        </a:p>
      </dsp:txBody>
      <dsp:txXfrm>
        <a:off x="25759" y="5364272"/>
        <a:ext cx="6462085"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41A0-C054-4F1E-8E1C-630BA4256177}"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67FA-51C5-4A31-9EB1-F19F0709D81D}" type="slidenum">
              <a:rPr lang="en-US" smtClean="0"/>
              <a:t>‹#›</a:t>
            </a:fld>
            <a:endParaRPr lang="en-US"/>
          </a:p>
        </p:txBody>
      </p:sp>
    </p:spTree>
    <p:extLst>
      <p:ext uri="{BB962C8B-B14F-4D97-AF65-F5344CB8AC3E}">
        <p14:creationId xmlns:p14="http://schemas.microsoft.com/office/powerpoint/2010/main" val="1416030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D94-A1C2-4A0E-A802-DD6B09E8A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1931F-3AF9-4615-89D8-51E5CA0E6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4EBA5-06DF-43D5-9950-578F1C5B1D29}"/>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2B42F361-E6FA-41A9-87DB-0E254A6B7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E3DAA-A30F-4857-90FF-45328CFBDA97}"/>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2546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9E2-D8F9-4990-B401-1760AB2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463B6E-9125-4E7B-B1FF-5600585D5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15ADA-CE7C-4DA0-B2CB-34EB0AA8D197}"/>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88B744AD-6B45-4BA9-87B3-BE7B196EF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5EF0E-EBB3-4A4F-A34A-600461AB8C3A}"/>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421316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C472F-63A2-495B-A654-4A60F276BE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6B938-47A9-45FC-B7B4-1F7034C02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2D10E-8D98-4D6A-96FB-D6775E3364EE}"/>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78186B5A-49A4-4D92-A6F2-F776CBA04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D6D58-0D0B-4C73-85BE-A462B854ED25}"/>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423048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7987-5774-4F05-88DD-E1D83F0F4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869DE-D0AE-497A-B72A-020E89357A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65424-932F-4ACB-8977-ACAEBE705433}"/>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308EE37A-3A63-4E95-AC6A-F028DB1CA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CF2B9-8A0C-4E8B-8CF4-159B3CA07EDB}"/>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79665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6844-C9AE-4B96-9ABA-68E0E1423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93609-F989-49F7-94AC-CC63A8A9F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87D4C-D4AE-426B-81DA-02CD0E663A9F}"/>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33D70A76-11E7-40D8-9922-5C7BDCDD5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C591A-E3F5-4B58-82DC-8C4EBED11618}"/>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43281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39A3-9782-4695-B7D7-E668FC143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BEDDD-673D-4EFC-B387-BC31F3DAA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ED818-4A7C-4D24-BADF-5EDADE562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25EFA-FF7B-42FB-84F2-48C7014E13F7}"/>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6" name="Footer Placeholder 5">
            <a:extLst>
              <a:ext uri="{FF2B5EF4-FFF2-40B4-BE49-F238E27FC236}">
                <a16:creationId xmlns:a16="http://schemas.microsoft.com/office/drawing/2014/main" id="{D70BD35C-C95D-48CD-8BF2-8CB0E6ED7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817D5-0C6A-4DF3-9F66-6A81A0F0A0AD}"/>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81570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10D6-8912-4705-95CF-7317F111F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AF07C-BABC-465C-B98D-140667B2D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0362D-5AD7-4622-BA97-368F2F1F4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D32AE-1590-464C-A457-2CE9F8895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52113-1B65-4D25-B969-A3683365E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C6E41-654C-42A0-87BF-CB1296B34438}"/>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8" name="Footer Placeholder 7">
            <a:extLst>
              <a:ext uri="{FF2B5EF4-FFF2-40B4-BE49-F238E27FC236}">
                <a16:creationId xmlns:a16="http://schemas.microsoft.com/office/drawing/2014/main" id="{04E625EE-2142-4346-AFD9-61F2F910A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4856D-42E4-4EB3-8974-756B71F0812F}"/>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70141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9969-2AE3-4265-9B26-375EC66F7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4751D-7589-4A9F-A9BE-C2C6DAF9963E}"/>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4" name="Footer Placeholder 3">
            <a:extLst>
              <a:ext uri="{FF2B5EF4-FFF2-40B4-BE49-F238E27FC236}">
                <a16:creationId xmlns:a16="http://schemas.microsoft.com/office/drawing/2014/main" id="{78C97493-9DA2-431F-9917-E7FC07390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62EF0-1D0B-4E5B-B1E1-9E4C44F21EE3}"/>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24427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5192E-8249-4811-B1A9-3C6A48383A9F}"/>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3" name="Footer Placeholder 2">
            <a:extLst>
              <a:ext uri="{FF2B5EF4-FFF2-40B4-BE49-F238E27FC236}">
                <a16:creationId xmlns:a16="http://schemas.microsoft.com/office/drawing/2014/main" id="{47AB63E7-244E-4468-95BE-82F423CF1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61D8A3-DB2D-43B5-A011-1F7207605E4C}"/>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99482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1618-E25A-4A03-A8E9-CA16BB3F2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E0B24-3232-4917-8381-BC87C99A2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19968-0B54-45E2-9E95-CBEC9B842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A0B23-CB08-4C2A-A05F-18E47E9ED4DC}"/>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6" name="Footer Placeholder 5">
            <a:extLst>
              <a:ext uri="{FF2B5EF4-FFF2-40B4-BE49-F238E27FC236}">
                <a16:creationId xmlns:a16="http://schemas.microsoft.com/office/drawing/2014/main" id="{EA0ACF57-210B-4339-B4AA-F8415AFEA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CBD6F-99E5-4C25-A989-546C7C394E52}"/>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36467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A21-F508-485D-AB81-FB0FD3C8C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5AE203-7ABA-4A2E-A4D1-D53A8752E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0F8893-E10A-4BE4-AB9F-1D9FD61B0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7AE4F-DA2F-491F-956E-08ABDD1C738E}"/>
              </a:ext>
            </a:extLst>
          </p:cNvPr>
          <p:cNvSpPr>
            <a:spLocks noGrp="1"/>
          </p:cNvSpPr>
          <p:nvPr>
            <p:ph type="dt" sz="half" idx="10"/>
          </p:nvPr>
        </p:nvSpPr>
        <p:spPr/>
        <p:txBody>
          <a:bodyPr/>
          <a:lstStyle/>
          <a:p>
            <a:fld id="{3036497A-2DF1-46C0-8F6E-82EE8618699F}" type="datetimeFigureOut">
              <a:rPr lang="en-US" smtClean="0"/>
              <a:t>8/12/2019</a:t>
            </a:fld>
            <a:endParaRPr lang="en-US"/>
          </a:p>
        </p:txBody>
      </p:sp>
      <p:sp>
        <p:nvSpPr>
          <p:cNvPr id="6" name="Footer Placeholder 5">
            <a:extLst>
              <a:ext uri="{FF2B5EF4-FFF2-40B4-BE49-F238E27FC236}">
                <a16:creationId xmlns:a16="http://schemas.microsoft.com/office/drawing/2014/main" id="{EA033AD5-4F89-4D5B-A93E-950C315D0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EE50A-5EEF-49E6-84C3-5CABDD170867}"/>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5111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3F16A-2872-458F-A841-78C2D3B5D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62DAE6-4D69-4EA5-BA7A-D50A98A2F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4F5A-C4CB-4E20-9114-0AF29115E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6497A-2DF1-46C0-8F6E-82EE8618699F}" type="datetimeFigureOut">
              <a:rPr lang="en-US" smtClean="0"/>
              <a:t>8/12/2019</a:t>
            </a:fld>
            <a:endParaRPr lang="en-US"/>
          </a:p>
        </p:txBody>
      </p:sp>
      <p:sp>
        <p:nvSpPr>
          <p:cNvPr id="5" name="Footer Placeholder 4">
            <a:extLst>
              <a:ext uri="{FF2B5EF4-FFF2-40B4-BE49-F238E27FC236}">
                <a16:creationId xmlns:a16="http://schemas.microsoft.com/office/drawing/2014/main" id="{49719DD8-6221-4EA5-93F6-D8DB42729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1DDA3-C795-4259-9DE5-0856559E8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F270C-1887-4095-8E48-A333E844E6AB}" type="slidenum">
              <a:rPr lang="en-US" smtClean="0"/>
              <a:t>‹#›</a:t>
            </a:fld>
            <a:endParaRPr lang="en-US"/>
          </a:p>
        </p:txBody>
      </p:sp>
    </p:spTree>
    <p:extLst>
      <p:ext uri="{BB962C8B-B14F-4D97-AF65-F5344CB8AC3E}">
        <p14:creationId xmlns:p14="http://schemas.microsoft.com/office/powerpoint/2010/main" val="99338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7C7663-7B19-4B80-AC58-657F83949D86}"/>
              </a:ext>
            </a:extLst>
          </p:cNvPr>
          <p:cNvSpPr>
            <a:spLocks noGrp="1"/>
          </p:cNvSpPr>
          <p:nvPr>
            <p:ph type="ctrTitle"/>
          </p:nvPr>
        </p:nvSpPr>
        <p:spPr>
          <a:xfrm>
            <a:off x="838199" y="4525347"/>
            <a:ext cx="6801321" cy="1737360"/>
          </a:xfrm>
        </p:spPr>
        <p:txBody>
          <a:bodyPr anchor="ctr">
            <a:normAutofit/>
          </a:bodyPr>
          <a:lstStyle/>
          <a:p>
            <a:pPr algn="r"/>
            <a:r>
              <a:rPr lang="en-US"/>
              <a:t>ExtJS 3</a:t>
            </a:r>
          </a:p>
        </p:txBody>
      </p:sp>
      <p:sp>
        <p:nvSpPr>
          <p:cNvPr id="3" name="Subtitle 2">
            <a:extLst>
              <a:ext uri="{FF2B5EF4-FFF2-40B4-BE49-F238E27FC236}">
                <a16:creationId xmlns:a16="http://schemas.microsoft.com/office/drawing/2014/main" id="{226F1717-A8F8-4DD2-901C-A2AB1E9296B5}"/>
              </a:ext>
            </a:extLst>
          </p:cNvPr>
          <p:cNvSpPr>
            <a:spLocks noGrp="1"/>
          </p:cNvSpPr>
          <p:nvPr>
            <p:ph type="subTitle" idx="1"/>
          </p:nvPr>
        </p:nvSpPr>
        <p:spPr>
          <a:xfrm>
            <a:off x="7961258" y="4525347"/>
            <a:ext cx="3258675" cy="1737360"/>
          </a:xfrm>
        </p:spPr>
        <p:txBody>
          <a:bodyPr anchor="ctr">
            <a:normAutofit/>
          </a:bodyPr>
          <a:lstStyle/>
          <a:p>
            <a:pPr algn="l"/>
            <a:r>
              <a:rPr lang="en-US" dirty="0"/>
              <a:t>For 2019 ITA(Day4)</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8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2FD81-3D9E-4B93-B789-C79C9D61B0DA}"/>
              </a:ext>
            </a:extLst>
          </p:cNvPr>
          <p:cNvSpPr>
            <a:spLocks noGrp="1"/>
          </p:cNvSpPr>
          <p:nvPr>
            <p:ph type="title"/>
          </p:nvPr>
        </p:nvSpPr>
        <p:spPr>
          <a:xfrm>
            <a:off x="838200" y="631825"/>
            <a:ext cx="10515600" cy="1325563"/>
          </a:xfrm>
        </p:spPr>
        <p:txBody>
          <a:bodyPr>
            <a:normAutofit/>
          </a:bodyPr>
          <a:lstStyle/>
          <a:p>
            <a:r>
              <a:rPr lang="en-US" dirty="0" err="1"/>
              <a:t>Ext.Toolbar.Fill</a:t>
            </a:r>
            <a:endParaRPr lang="en-US" dirty="0"/>
          </a:p>
        </p:txBody>
      </p:sp>
      <p:sp>
        <p:nvSpPr>
          <p:cNvPr id="3" name="Content Placeholder 2">
            <a:extLst>
              <a:ext uri="{FF2B5EF4-FFF2-40B4-BE49-F238E27FC236}">
                <a16:creationId xmlns:a16="http://schemas.microsoft.com/office/drawing/2014/main" id="{8413E6B4-8606-40D0-BF0A-43F3AA7073DC}"/>
              </a:ext>
            </a:extLst>
          </p:cNvPr>
          <p:cNvSpPr>
            <a:spLocks noGrp="1"/>
          </p:cNvSpPr>
          <p:nvPr>
            <p:ph idx="1"/>
          </p:nvPr>
        </p:nvSpPr>
        <p:spPr>
          <a:xfrm>
            <a:off x="838200" y="2057400"/>
            <a:ext cx="10515600" cy="3871762"/>
          </a:xfrm>
        </p:spPr>
        <p:txBody>
          <a:bodyPr>
            <a:normAutofit/>
          </a:bodyPr>
          <a:lstStyle/>
          <a:p>
            <a:pPr marL="0" indent="0">
              <a:buNone/>
            </a:pPr>
            <a:r>
              <a:rPr lang="en-US" sz="2000" dirty="0"/>
              <a:t>A non-rendering placeholder item which instructs the Toolbar's Layout to begin using the right-justified button container, it is extended from Spacer class:</a:t>
            </a:r>
          </a:p>
          <a:p>
            <a:pPr marL="0" indent="0">
              <a:buNone/>
            </a:pPr>
            <a:endParaRPr lang="en-US" sz="2000" dirty="0"/>
          </a:p>
          <a:p>
            <a:pPr marL="0" indent="0">
              <a:buNone/>
            </a:pPr>
            <a:r>
              <a:rPr lang="en-US" sz="2000" dirty="0"/>
              <a:t>new </a:t>
            </a:r>
            <a:r>
              <a:rPr lang="en-US" sz="2000" dirty="0" err="1"/>
              <a:t>Ext.Panel</a:t>
            </a:r>
            <a:r>
              <a:rPr lang="en-US" sz="2000" dirty="0"/>
              <a:t>({</a:t>
            </a:r>
          </a:p>
          <a:p>
            <a:pPr marL="0" indent="0">
              <a:buNone/>
            </a:pPr>
            <a:r>
              <a:rPr lang="en-US" sz="2000" dirty="0"/>
              <a:t>    </a:t>
            </a:r>
            <a:r>
              <a:rPr lang="en-US" sz="2000" dirty="0" err="1"/>
              <a:t>tbar</a:t>
            </a:r>
            <a:r>
              <a:rPr lang="en-US" sz="2000" dirty="0"/>
              <a:t> : [</a:t>
            </a:r>
          </a:p>
          <a:p>
            <a:pPr marL="0" indent="0">
              <a:buNone/>
            </a:pPr>
            <a:r>
              <a:rPr lang="en-US" sz="2000" dirty="0"/>
              <a:t>        'Item 1',</a:t>
            </a:r>
          </a:p>
          <a:p>
            <a:pPr marL="0" indent="0">
              <a:buNone/>
            </a:pPr>
            <a:r>
              <a:rPr lang="en-US" sz="2000" dirty="0"/>
              <a:t>        </a:t>
            </a:r>
            <a:r>
              <a:rPr lang="en-US" sz="2000" b="1" dirty="0"/>
              <a:t>{</a:t>
            </a:r>
            <a:r>
              <a:rPr lang="en-US" sz="2000" b="1" dirty="0" err="1"/>
              <a:t>xtype</a:t>
            </a:r>
            <a:r>
              <a:rPr lang="en-US" sz="2000" b="1" dirty="0"/>
              <a:t>: '</a:t>
            </a:r>
            <a:r>
              <a:rPr lang="en-US" sz="2000" b="1" dirty="0" err="1"/>
              <a:t>tbfill</a:t>
            </a:r>
            <a:r>
              <a:rPr lang="en-US" sz="2000" b="1" dirty="0"/>
              <a:t>'}, // or '-&gt;'</a:t>
            </a:r>
          </a:p>
          <a:p>
            <a:pPr marL="0" indent="0">
              <a:buNone/>
            </a:pPr>
            <a:r>
              <a:rPr lang="en-US" sz="2000" dirty="0"/>
              <a:t>        'Item 2'</a:t>
            </a:r>
          </a:p>
          <a:p>
            <a:pPr marL="0" indent="0">
              <a:buNone/>
            </a:pPr>
            <a:r>
              <a:rPr lang="en-US" sz="2000" dirty="0"/>
              <a:t>    ]</a:t>
            </a:r>
          </a:p>
          <a:p>
            <a:pPr marL="0" indent="0">
              <a:buNone/>
            </a:pPr>
            <a:r>
              <a:rPr lang="en-US" sz="2000" dirty="0"/>
              <a:t>});</a:t>
            </a:r>
          </a:p>
        </p:txBody>
      </p:sp>
      <p:pic>
        <p:nvPicPr>
          <p:cNvPr id="7" name="Picture 6">
            <a:extLst>
              <a:ext uri="{FF2B5EF4-FFF2-40B4-BE49-F238E27FC236}">
                <a16:creationId xmlns:a16="http://schemas.microsoft.com/office/drawing/2014/main" id="{EB3CC0D6-B7A5-4977-B348-50D90CA6604D}"/>
              </a:ext>
            </a:extLst>
          </p:cNvPr>
          <p:cNvPicPr>
            <a:picLocks noChangeAspect="1"/>
          </p:cNvPicPr>
          <p:nvPr/>
        </p:nvPicPr>
        <p:blipFill>
          <a:blip r:embed="rId2"/>
          <a:stretch>
            <a:fillRect/>
          </a:stretch>
        </p:blipFill>
        <p:spPr>
          <a:xfrm>
            <a:off x="4872464" y="3058187"/>
            <a:ext cx="5820587" cy="943107"/>
          </a:xfrm>
          <a:prstGeom prst="rect">
            <a:avLst/>
          </a:prstGeom>
        </p:spPr>
      </p:pic>
      <p:sp>
        <p:nvSpPr>
          <p:cNvPr id="9" name="Arrow: Right 8">
            <a:extLst>
              <a:ext uri="{FF2B5EF4-FFF2-40B4-BE49-F238E27FC236}">
                <a16:creationId xmlns:a16="http://schemas.microsoft.com/office/drawing/2014/main" id="{29B12642-002C-4060-8E26-A5AED250E073}"/>
              </a:ext>
            </a:extLst>
          </p:cNvPr>
          <p:cNvSpPr/>
          <p:nvPr/>
        </p:nvSpPr>
        <p:spPr>
          <a:xfrm>
            <a:off x="8065842" y="5637547"/>
            <a:ext cx="2627209"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ToolbarFill.html</a:t>
            </a:r>
          </a:p>
        </p:txBody>
      </p:sp>
    </p:spTree>
    <p:extLst>
      <p:ext uri="{BB962C8B-B14F-4D97-AF65-F5344CB8AC3E}">
        <p14:creationId xmlns:p14="http://schemas.microsoft.com/office/powerpoint/2010/main" val="401286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CA933-ECA6-4DE4-A0F1-0E992E09A598}"/>
              </a:ext>
            </a:extLst>
          </p:cNvPr>
          <p:cNvSpPr>
            <a:spLocks noGrp="1"/>
          </p:cNvSpPr>
          <p:nvPr>
            <p:ph type="title"/>
          </p:nvPr>
        </p:nvSpPr>
        <p:spPr>
          <a:xfrm>
            <a:off x="838200" y="631825"/>
            <a:ext cx="10515600" cy="1325563"/>
          </a:xfrm>
        </p:spPr>
        <p:txBody>
          <a:bodyPr>
            <a:normAutofit/>
          </a:bodyPr>
          <a:lstStyle/>
          <a:p>
            <a:r>
              <a:rPr lang="en-US" dirty="0" err="1"/>
              <a:t>Ext.Toolbar.TextItem</a:t>
            </a:r>
            <a:endParaRPr lang="en-US" dirty="0"/>
          </a:p>
        </p:txBody>
      </p:sp>
      <p:sp>
        <p:nvSpPr>
          <p:cNvPr id="3" name="Content Placeholder 2">
            <a:extLst>
              <a:ext uri="{FF2B5EF4-FFF2-40B4-BE49-F238E27FC236}">
                <a16:creationId xmlns:a16="http://schemas.microsoft.com/office/drawing/2014/main" id="{809D2FF3-9671-473F-AD61-1A93E26239CC}"/>
              </a:ext>
            </a:extLst>
          </p:cNvPr>
          <p:cNvSpPr>
            <a:spLocks noGrp="1"/>
          </p:cNvSpPr>
          <p:nvPr>
            <p:ph idx="1"/>
          </p:nvPr>
        </p:nvSpPr>
        <p:spPr>
          <a:xfrm>
            <a:off x="838200" y="2057400"/>
            <a:ext cx="10515600" cy="3871762"/>
          </a:xfrm>
        </p:spPr>
        <p:txBody>
          <a:bodyPr>
            <a:normAutofit/>
          </a:bodyPr>
          <a:lstStyle/>
          <a:p>
            <a:pPr marL="0" indent="0">
              <a:buNone/>
            </a:pPr>
            <a:r>
              <a:rPr lang="en-US" sz="2400" dirty="0"/>
              <a:t>A simple class that renders text directly into a toolbar (with </a:t>
            </a:r>
            <a:r>
              <a:rPr lang="en-US" sz="2400" dirty="0" err="1"/>
              <a:t>css</a:t>
            </a:r>
            <a:r>
              <a:rPr lang="en-US" sz="2400" dirty="0"/>
              <a:t> class:'</a:t>
            </a:r>
            <a:r>
              <a:rPr lang="en-US" sz="2400" dirty="0" err="1"/>
              <a:t>xtb</a:t>
            </a:r>
            <a:r>
              <a:rPr lang="en-US" sz="2400" dirty="0"/>
              <a:t>-text’:</a:t>
            </a:r>
          </a:p>
          <a:p>
            <a:pPr marL="0" indent="0">
              <a:buNone/>
            </a:pPr>
            <a:endParaRPr lang="en-US" sz="2400" dirty="0"/>
          </a:p>
          <a:p>
            <a:pPr marL="0" indent="0">
              <a:buNone/>
            </a:pPr>
            <a:r>
              <a:rPr lang="en-US" sz="2400" dirty="0"/>
              <a:t>new </a:t>
            </a:r>
            <a:r>
              <a:rPr lang="en-US" sz="2400" dirty="0" err="1"/>
              <a:t>Ext.Panel</a:t>
            </a:r>
            <a:r>
              <a:rPr lang="en-US" sz="2400" dirty="0"/>
              <a:t>({</a:t>
            </a:r>
          </a:p>
          <a:p>
            <a:pPr marL="0" indent="0">
              <a:buNone/>
            </a:pPr>
            <a:r>
              <a:rPr lang="en-US" sz="2400" dirty="0"/>
              <a:t>    </a:t>
            </a:r>
            <a:r>
              <a:rPr lang="en-US" sz="2400" dirty="0" err="1"/>
              <a:t>tbar</a:t>
            </a:r>
            <a:r>
              <a:rPr lang="en-US" sz="2400" dirty="0"/>
              <a:t> : [</a:t>
            </a:r>
          </a:p>
          <a:p>
            <a:pPr marL="0" indent="0">
              <a:buNone/>
            </a:pPr>
            <a:r>
              <a:rPr lang="en-US" sz="2400" dirty="0"/>
              <a:t>        {</a:t>
            </a:r>
            <a:r>
              <a:rPr lang="en-US" sz="2400" dirty="0" err="1"/>
              <a:t>xtype</a:t>
            </a:r>
            <a:r>
              <a:rPr lang="en-US" sz="2400" dirty="0"/>
              <a:t>: '</a:t>
            </a:r>
            <a:r>
              <a:rPr lang="en-US" sz="2400" dirty="0" err="1"/>
              <a:t>tbtext</a:t>
            </a:r>
            <a:r>
              <a:rPr lang="en-US" sz="2400" dirty="0"/>
              <a:t>', text: 'Item 1'} // or simply 'Item 1'</a:t>
            </a:r>
          </a:p>
          <a:p>
            <a:pPr marL="0" indent="0">
              <a:buNone/>
            </a:pPr>
            <a:r>
              <a:rPr lang="en-US" sz="2400" dirty="0"/>
              <a:t>    ]</a:t>
            </a:r>
          </a:p>
          <a:p>
            <a:pPr marL="0" indent="0">
              <a:buNone/>
            </a:pPr>
            <a:r>
              <a:rPr lang="en-US" sz="2400" dirty="0"/>
              <a:t>});</a:t>
            </a:r>
          </a:p>
        </p:txBody>
      </p:sp>
      <p:sp>
        <p:nvSpPr>
          <p:cNvPr id="9" name="Arrow: Right 8">
            <a:extLst>
              <a:ext uri="{FF2B5EF4-FFF2-40B4-BE49-F238E27FC236}">
                <a16:creationId xmlns:a16="http://schemas.microsoft.com/office/drawing/2014/main" id="{B67D2F64-5BAA-4213-B654-A20ACE99D81B}"/>
              </a:ext>
            </a:extLst>
          </p:cNvPr>
          <p:cNvSpPr/>
          <p:nvPr/>
        </p:nvSpPr>
        <p:spPr>
          <a:xfrm>
            <a:off x="8108612" y="5612355"/>
            <a:ext cx="2627209"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ToolbarTextItem.html</a:t>
            </a:r>
          </a:p>
        </p:txBody>
      </p:sp>
      <p:pic>
        <p:nvPicPr>
          <p:cNvPr id="10" name="Picture 9">
            <a:extLst>
              <a:ext uri="{FF2B5EF4-FFF2-40B4-BE49-F238E27FC236}">
                <a16:creationId xmlns:a16="http://schemas.microsoft.com/office/drawing/2014/main" id="{EEA50B66-DD9A-4031-8B41-601341BF6D32}"/>
              </a:ext>
            </a:extLst>
          </p:cNvPr>
          <p:cNvPicPr>
            <a:picLocks noChangeAspect="1"/>
          </p:cNvPicPr>
          <p:nvPr/>
        </p:nvPicPr>
        <p:blipFill>
          <a:blip r:embed="rId2"/>
          <a:stretch>
            <a:fillRect/>
          </a:stretch>
        </p:blipFill>
        <p:spPr>
          <a:xfrm>
            <a:off x="8437428" y="2943871"/>
            <a:ext cx="2152950" cy="1057423"/>
          </a:xfrm>
          <a:prstGeom prst="rect">
            <a:avLst/>
          </a:prstGeom>
        </p:spPr>
      </p:pic>
    </p:spTree>
    <p:extLst>
      <p:ext uri="{BB962C8B-B14F-4D97-AF65-F5344CB8AC3E}">
        <p14:creationId xmlns:p14="http://schemas.microsoft.com/office/powerpoint/2010/main" val="209241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Try to create a toolbar that contains spacer, fill and separator.</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00716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6EA36-D685-4436-BF98-A6F5E9AB06F3}"/>
              </a:ext>
            </a:extLst>
          </p:cNvPr>
          <p:cNvSpPr>
            <a:spLocks noGrp="1"/>
          </p:cNvSpPr>
          <p:nvPr>
            <p:ph type="title"/>
          </p:nvPr>
        </p:nvSpPr>
        <p:spPr>
          <a:xfrm>
            <a:off x="838200" y="631825"/>
            <a:ext cx="10515600" cy="1325563"/>
          </a:xfrm>
        </p:spPr>
        <p:txBody>
          <a:bodyPr>
            <a:normAutofit/>
          </a:bodyPr>
          <a:lstStyle/>
          <a:p>
            <a:r>
              <a:rPr lang="en-US" dirty="0" err="1"/>
              <a:t>Ext.menu.Menu</a:t>
            </a:r>
            <a:endParaRPr lang="en-US" dirty="0"/>
          </a:p>
        </p:txBody>
      </p:sp>
      <p:sp>
        <p:nvSpPr>
          <p:cNvPr id="3" name="Content Placeholder 2">
            <a:extLst>
              <a:ext uri="{FF2B5EF4-FFF2-40B4-BE49-F238E27FC236}">
                <a16:creationId xmlns:a16="http://schemas.microsoft.com/office/drawing/2014/main" id="{1F6B76CE-EC4A-4958-AC3D-18777E620571}"/>
              </a:ext>
            </a:extLst>
          </p:cNvPr>
          <p:cNvSpPr>
            <a:spLocks noGrp="1"/>
          </p:cNvSpPr>
          <p:nvPr>
            <p:ph idx="1"/>
          </p:nvPr>
        </p:nvSpPr>
        <p:spPr>
          <a:xfrm>
            <a:off x="838200" y="2057400"/>
            <a:ext cx="10515600" cy="3871762"/>
          </a:xfrm>
        </p:spPr>
        <p:txBody>
          <a:bodyPr>
            <a:normAutofit/>
          </a:bodyPr>
          <a:lstStyle/>
          <a:p>
            <a:pPr marL="0" indent="0">
              <a:buNone/>
            </a:pPr>
            <a:r>
              <a:rPr lang="en-US" sz="2400"/>
              <a:t>Those button in toolbar is Menu.</a:t>
            </a:r>
          </a:p>
          <a:p>
            <a:pPr marL="0" indent="0">
              <a:buNone/>
            </a:pPr>
            <a:endParaRPr lang="en-US" sz="2400"/>
          </a:p>
          <a:p>
            <a:pPr marL="0" indent="0">
              <a:buNone/>
            </a:pPr>
            <a:r>
              <a:rPr lang="en-US" sz="2400"/>
              <a:t> var menu = new Ext.menu.Menu({</a:t>
            </a:r>
          </a:p>
          <a:p>
            <a:pPr marL="0" indent="0">
              <a:buNone/>
            </a:pPr>
            <a:r>
              <a:rPr lang="en-US" sz="2400"/>
              <a:t>	items: [</a:t>
            </a:r>
          </a:p>
          <a:p>
            <a:pPr marL="0" indent="0">
              <a:buNone/>
            </a:pPr>
            <a:r>
              <a:rPr lang="en-US" sz="2400"/>
              <a:t>		{text: ‘save’}, {text: ‘save as…’}</a:t>
            </a:r>
          </a:p>
          <a:p>
            <a:pPr marL="0" indent="0">
              <a:buNone/>
            </a:pPr>
            <a:r>
              <a:rPr lang="en-US" sz="2400"/>
              <a:t>	]</a:t>
            </a:r>
          </a:p>
          <a:p>
            <a:pPr marL="0" indent="0">
              <a:buNone/>
            </a:pPr>
            <a:r>
              <a:rPr lang="en-US" sz="2400"/>
              <a:t> });</a:t>
            </a:r>
          </a:p>
        </p:txBody>
      </p:sp>
      <p:pic>
        <p:nvPicPr>
          <p:cNvPr id="7" name="Picture 6">
            <a:extLst>
              <a:ext uri="{FF2B5EF4-FFF2-40B4-BE49-F238E27FC236}">
                <a16:creationId xmlns:a16="http://schemas.microsoft.com/office/drawing/2014/main" id="{60183208-1A82-4891-89E7-305FB61BEE30}"/>
              </a:ext>
            </a:extLst>
          </p:cNvPr>
          <p:cNvPicPr>
            <a:picLocks noChangeAspect="1"/>
          </p:cNvPicPr>
          <p:nvPr/>
        </p:nvPicPr>
        <p:blipFill>
          <a:blip r:embed="rId2"/>
          <a:stretch>
            <a:fillRect/>
          </a:stretch>
        </p:blipFill>
        <p:spPr>
          <a:xfrm>
            <a:off x="7923394" y="2866946"/>
            <a:ext cx="2257740" cy="1124107"/>
          </a:xfrm>
          <a:prstGeom prst="rect">
            <a:avLst/>
          </a:prstGeom>
        </p:spPr>
      </p:pic>
      <p:sp>
        <p:nvSpPr>
          <p:cNvPr id="9" name="Arrow: Right 8">
            <a:extLst>
              <a:ext uri="{FF2B5EF4-FFF2-40B4-BE49-F238E27FC236}">
                <a16:creationId xmlns:a16="http://schemas.microsoft.com/office/drawing/2014/main" id="{1361CBE4-8A7A-4CBE-934D-27EAED21D9EC}"/>
              </a:ext>
            </a:extLst>
          </p:cNvPr>
          <p:cNvSpPr/>
          <p:nvPr/>
        </p:nvSpPr>
        <p:spPr>
          <a:xfrm>
            <a:off x="8695803" y="5637547"/>
            <a:ext cx="1944210"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Menu.html</a:t>
            </a:r>
          </a:p>
        </p:txBody>
      </p:sp>
    </p:spTree>
    <p:extLst>
      <p:ext uri="{BB962C8B-B14F-4D97-AF65-F5344CB8AC3E}">
        <p14:creationId xmlns:p14="http://schemas.microsoft.com/office/powerpoint/2010/main" val="316743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11DB7-156E-4166-BE6D-FAA2C0C337CF}"/>
              </a:ext>
            </a:extLst>
          </p:cNvPr>
          <p:cNvSpPr>
            <a:spLocks noGrp="1"/>
          </p:cNvSpPr>
          <p:nvPr>
            <p:ph type="title"/>
          </p:nvPr>
        </p:nvSpPr>
        <p:spPr>
          <a:xfrm>
            <a:off x="838200" y="631825"/>
            <a:ext cx="10515600" cy="1325563"/>
          </a:xfrm>
        </p:spPr>
        <p:txBody>
          <a:bodyPr>
            <a:normAutofit/>
          </a:bodyPr>
          <a:lstStyle/>
          <a:p>
            <a:r>
              <a:rPr lang="en-US" dirty="0" err="1"/>
              <a:t>Ext.menu.Item</a:t>
            </a:r>
            <a:endParaRPr lang="en-US" dirty="0"/>
          </a:p>
        </p:txBody>
      </p:sp>
      <p:sp>
        <p:nvSpPr>
          <p:cNvPr id="3" name="Content Placeholder 2">
            <a:extLst>
              <a:ext uri="{FF2B5EF4-FFF2-40B4-BE49-F238E27FC236}">
                <a16:creationId xmlns:a16="http://schemas.microsoft.com/office/drawing/2014/main" id="{D88DD200-61F2-4545-B881-D25AA7B93BE3}"/>
              </a:ext>
            </a:extLst>
          </p:cNvPr>
          <p:cNvSpPr>
            <a:spLocks noGrp="1"/>
          </p:cNvSpPr>
          <p:nvPr>
            <p:ph idx="1"/>
          </p:nvPr>
        </p:nvSpPr>
        <p:spPr>
          <a:xfrm>
            <a:off x="838200" y="2057400"/>
            <a:ext cx="10515600" cy="3871762"/>
          </a:xfrm>
        </p:spPr>
        <p:txBody>
          <a:bodyPr>
            <a:normAutofit/>
          </a:bodyPr>
          <a:lstStyle/>
          <a:p>
            <a:pPr marL="0" indent="0">
              <a:buNone/>
            </a:pPr>
            <a:r>
              <a:rPr lang="en-US" sz="2400"/>
              <a:t>A base class for all menu items that require menu-related functionality (like sub-menus) and are not static display items. Item extends the base functionality of </a:t>
            </a:r>
            <a:r>
              <a:rPr lang="en-US" sz="2400" b="1"/>
              <a:t>Ext.menu.BaseItem </a:t>
            </a:r>
            <a:r>
              <a:rPr lang="en-US" sz="2400"/>
              <a:t>by adding menu-specific activation and click handling.</a:t>
            </a:r>
          </a:p>
        </p:txBody>
      </p:sp>
      <p:sp>
        <p:nvSpPr>
          <p:cNvPr id="7" name="Arrow: Right 6">
            <a:extLst>
              <a:ext uri="{FF2B5EF4-FFF2-40B4-BE49-F238E27FC236}">
                <a16:creationId xmlns:a16="http://schemas.microsoft.com/office/drawing/2014/main" id="{875B8D26-A78C-484F-B1ED-5D003CDBFFC8}"/>
              </a:ext>
            </a:extLst>
          </p:cNvPr>
          <p:cNvSpPr/>
          <p:nvPr/>
        </p:nvSpPr>
        <p:spPr>
          <a:xfrm>
            <a:off x="8521022" y="5523360"/>
            <a:ext cx="1944210"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MenuItem.html</a:t>
            </a:r>
          </a:p>
        </p:txBody>
      </p:sp>
      <p:pic>
        <p:nvPicPr>
          <p:cNvPr id="9" name="Picture 8">
            <a:extLst>
              <a:ext uri="{FF2B5EF4-FFF2-40B4-BE49-F238E27FC236}">
                <a16:creationId xmlns:a16="http://schemas.microsoft.com/office/drawing/2014/main" id="{888235CC-C568-41C7-A39B-CAE1FD469329}"/>
              </a:ext>
            </a:extLst>
          </p:cNvPr>
          <p:cNvPicPr>
            <a:picLocks noChangeAspect="1"/>
          </p:cNvPicPr>
          <p:nvPr/>
        </p:nvPicPr>
        <p:blipFill>
          <a:blip r:embed="rId2"/>
          <a:stretch>
            <a:fillRect/>
          </a:stretch>
        </p:blipFill>
        <p:spPr>
          <a:xfrm>
            <a:off x="3664688" y="4133635"/>
            <a:ext cx="1790950" cy="1076475"/>
          </a:xfrm>
          <a:prstGeom prst="rect">
            <a:avLst/>
          </a:prstGeom>
        </p:spPr>
      </p:pic>
    </p:spTree>
    <p:extLst>
      <p:ext uri="{BB962C8B-B14F-4D97-AF65-F5344CB8AC3E}">
        <p14:creationId xmlns:p14="http://schemas.microsoft.com/office/powerpoint/2010/main" val="225338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Try to create a toolbar that contains menu item.</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02954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F3DA-8691-4844-AC96-39C996C405A5}"/>
              </a:ext>
            </a:extLst>
          </p:cNvPr>
          <p:cNvSpPr>
            <a:spLocks noGrp="1"/>
          </p:cNvSpPr>
          <p:nvPr>
            <p:ph type="title"/>
          </p:nvPr>
        </p:nvSpPr>
        <p:spPr/>
        <p:txBody>
          <a:bodyPr/>
          <a:lstStyle/>
          <a:p>
            <a:r>
              <a:rPr lang="en-US" dirty="0" err="1"/>
              <a:t>Ext.menu.BaseItem</a:t>
            </a:r>
            <a:endParaRPr lang="en-US" dirty="0"/>
          </a:p>
        </p:txBody>
      </p:sp>
      <p:sp>
        <p:nvSpPr>
          <p:cNvPr id="3" name="Content Placeholder 2">
            <a:extLst>
              <a:ext uri="{FF2B5EF4-FFF2-40B4-BE49-F238E27FC236}">
                <a16:creationId xmlns:a16="http://schemas.microsoft.com/office/drawing/2014/main" id="{BA38754C-E8B8-4C57-A0CA-BBB830ECB52E}"/>
              </a:ext>
            </a:extLst>
          </p:cNvPr>
          <p:cNvSpPr>
            <a:spLocks noGrp="1"/>
          </p:cNvSpPr>
          <p:nvPr>
            <p:ph idx="1"/>
          </p:nvPr>
        </p:nvSpPr>
        <p:spPr/>
        <p:txBody>
          <a:bodyPr/>
          <a:lstStyle/>
          <a:p>
            <a:r>
              <a:rPr lang="en-US" dirty="0"/>
              <a:t>The base class for all items that render into menus. It provides default </a:t>
            </a:r>
            <a:r>
              <a:rPr lang="en-US" b="1" dirty="0">
                <a:solidFill>
                  <a:srgbClr val="FF0000"/>
                </a:solidFill>
              </a:rPr>
              <a:t>rendering</a:t>
            </a:r>
            <a:r>
              <a:rPr lang="en-US" dirty="0"/>
              <a:t>, </a:t>
            </a:r>
            <a:r>
              <a:rPr lang="en-US" b="1" dirty="0">
                <a:solidFill>
                  <a:srgbClr val="FF0000"/>
                </a:solidFill>
              </a:rPr>
              <a:t>activated state management </a:t>
            </a:r>
            <a:r>
              <a:rPr lang="en-US" dirty="0"/>
              <a:t>and base configuration options shared by all menu components.</a:t>
            </a:r>
          </a:p>
        </p:txBody>
      </p:sp>
      <p:pic>
        <p:nvPicPr>
          <p:cNvPr id="4" name="Picture 3">
            <a:extLst>
              <a:ext uri="{FF2B5EF4-FFF2-40B4-BE49-F238E27FC236}">
                <a16:creationId xmlns:a16="http://schemas.microsoft.com/office/drawing/2014/main" id="{BBD8ED11-9468-4464-A5CC-2A497F45713B}"/>
              </a:ext>
            </a:extLst>
          </p:cNvPr>
          <p:cNvPicPr>
            <a:picLocks noChangeAspect="1"/>
          </p:cNvPicPr>
          <p:nvPr/>
        </p:nvPicPr>
        <p:blipFill>
          <a:blip r:embed="rId2"/>
          <a:stretch>
            <a:fillRect/>
          </a:stretch>
        </p:blipFill>
        <p:spPr>
          <a:xfrm>
            <a:off x="1542822" y="3457852"/>
            <a:ext cx="8573696" cy="1905266"/>
          </a:xfrm>
          <a:prstGeom prst="rect">
            <a:avLst/>
          </a:prstGeom>
        </p:spPr>
      </p:pic>
    </p:spTree>
    <p:extLst>
      <p:ext uri="{BB962C8B-B14F-4D97-AF65-F5344CB8AC3E}">
        <p14:creationId xmlns:p14="http://schemas.microsoft.com/office/powerpoint/2010/main" val="156541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A6D64-A9B4-4A95-865B-621B68DA32A0}"/>
              </a:ext>
            </a:extLst>
          </p:cNvPr>
          <p:cNvSpPr>
            <a:spLocks noGrp="1"/>
          </p:cNvSpPr>
          <p:nvPr>
            <p:ph type="title"/>
          </p:nvPr>
        </p:nvSpPr>
        <p:spPr>
          <a:xfrm>
            <a:off x="838200" y="631825"/>
            <a:ext cx="10515600" cy="1325563"/>
          </a:xfrm>
        </p:spPr>
        <p:txBody>
          <a:bodyPr>
            <a:normAutofit/>
          </a:bodyPr>
          <a:lstStyle/>
          <a:p>
            <a:r>
              <a:rPr lang="en-US" dirty="0" err="1"/>
              <a:t>Ext.menu.Separator</a:t>
            </a:r>
            <a:endParaRPr lang="en-US" dirty="0"/>
          </a:p>
        </p:txBody>
      </p:sp>
      <p:sp>
        <p:nvSpPr>
          <p:cNvPr id="3" name="Content Placeholder 2">
            <a:extLst>
              <a:ext uri="{FF2B5EF4-FFF2-40B4-BE49-F238E27FC236}">
                <a16:creationId xmlns:a16="http://schemas.microsoft.com/office/drawing/2014/main" id="{D9A3DFBA-2053-4D3D-90C1-9E2FCB9263FE}"/>
              </a:ext>
            </a:extLst>
          </p:cNvPr>
          <p:cNvSpPr>
            <a:spLocks noGrp="1"/>
          </p:cNvSpPr>
          <p:nvPr>
            <p:ph idx="1"/>
          </p:nvPr>
        </p:nvSpPr>
        <p:spPr>
          <a:xfrm>
            <a:off x="838200" y="2057400"/>
            <a:ext cx="10515600" cy="3871762"/>
          </a:xfrm>
        </p:spPr>
        <p:txBody>
          <a:bodyPr>
            <a:normAutofit/>
          </a:bodyPr>
          <a:lstStyle/>
          <a:p>
            <a:pPr marL="0" indent="0">
              <a:buNone/>
            </a:pPr>
            <a:r>
              <a:rPr lang="en-US" sz="2400"/>
              <a:t>There have 3 ways to implement the separator for menu item list:</a:t>
            </a:r>
          </a:p>
          <a:p>
            <a:pPr lvl="1">
              <a:buFont typeface="Wingdings" panose="05000000000000000000" pitchFamily="2" charset="2"/>
              <a:buChar char="q"/>
            </a:pPr>
            <a:r>
              <a:rPr lang="en-US" dirty="0"/>
              <a:t>Add “-” by menu.</a:t>
            </a:r>
          </a:p>
          <a:p>
            <a:pPr lvl="1">
              <a:buFont typeface="Wingdings" panose="05000000000000000000" pitchFamily="2" charset="2"/>
              <a:buChar char="q"/>
            </a:pPr>
            <a:r>
              <a:rPr lang="en-US" dirty="0"/>
              <a:t>Add “separator” by menu.</a:t>
            </a:r>
          </a:p>
          <a:p>
            <a:pPr lvl="1">
              <a:buFont typeface="Wingdings" panose="05000000000000000000" pitchFamily="2" charset="2"/>
              <a:buChar char="q"/>
            </a:pPr>
            <a:r>
              <a:rPr lang="en-US" dirty="0"/>
              <a:t>Add </a:t>
            </a:r>
            <a:r>
              <a:rPr lang="en-US"/>
              <a:t>Ext.menu.Separator</a:t>
            </a:r>
            <a:r>
              <a:rPr lang="en-US" dirty="0"/>
              <a:t> by menu.</a:t>
            </a:r>
          </a:p>
        </p:txBody>
      </p:sp>
      <p:pic>
        <p:nvPicPr>
          <p:cNvPr id="7" name="Picture 6">
            <a:extLst>
              <a:ext uri="{FF2B5EF4-FFF2-40B4-BE49-F238E27FC236}">
                <a16:creationId xmlns:a16="http://schemas.microsoft.com/office/drawing/2014/main" id="{002395A4-AF73-4302-B174-25FFC72F159F}"/>
              </a:ext>
            </a:extLst>
          </p:cNvPr>
          <p:cNvPicPr>
            <a:picLocks noChangeAspect="1"/>
          </p:cNvPicPr>
          <p:nvPr/>
        </p:nvPicPr>
        <p:blipFill>
          <a:blip r:embed="rId2"/>
          <a:stretch>
            <a:fillRect/>
          </a:stretch>
        </p:blipFill>
        <p:spPr>
          <a:xfrm>
            <a:off x="7202954" y="3429000"/>
            <a:ext cx="1829055" cy="1343212"/>
          </a:xfrm>
          <a:prstGeom prst="rect">
            <a:avLst/>
          </a:prstGeom>
        </p:spPr>
      </p:pic>
      <p:sp>
        <p:nvSpPr>
          <p:cNvPr id="9" name="Arrow: Right 8">
            <a:extLst>
              <a:ext uri="{FF2B5EF4-FFF2-40B4-BE49-F238E27FC236}">
                <a16:creationId xmlns:a16="http://schemas.microsoft.com/office/drawing/2014/main" id="{44587B0C-1252-484F-A6EB-2F727A6F504C}"/>
              </a:ext>
            </a:extLst>
          </p:cNvPr>
          <p:cNvSpPr/>
          <p:nvPr/>
        </p:nvSpPr>
        <p:spPr>
          <a:xfrm>
            <a:off x="8239957" y="571236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MenuSeparator.html</a:t>
            </a:r>
          </a:p>
        </p:txBody>
      </p:sp>
    </p:spTree>
    <p:extLst>
      <p:ext uri="{BB962C8B-B14F-4D97-AF65-F5344CB8AC3E}">
        <p14:creationId xmlns:p14="http://schemas.microsoft.com/office/powerpoint/2010/main" val="362977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Use 3 types separator in menu.</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3237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5A218-02F9-4C38-B3B3-AC47710AA25C}"/>
              </a:ext>
            </a:extLst>
          </p:cNvPr>
          <p:cNvSpPr>
            <a:spLocks noGrp="1"/>
          </p:cNvSpPr>
          <p:nvPr>
            <p:ph type="title"/>
          </p:nvPr>
        </p:nvSpPr>
        <p:spPr>
          <a:xfrm>
            <a:off x="838200" y="631825"/>
            <a:ext cx="10515600" cy="1325563"/>
          </a:xfrm>
        </p:spPr>
        <p:txBody>
          <a:bodyPr>
            <a:normAutofit/>
          </a:bodyPr>
          <a:lstStyle/>
          <a:p>
            <a:r>
              <a:rPr lang="en-US" dirty="0" err="1"/>
              <a:t>Ext.menu.CheckItem</a:t>
            </a:r>
            <a:endParaRPr lang="en-US" dirty="0"/>
          </a:p>
        </p:txBody>
      </p:sp>
      <p:sp>
        <p:nvSpPr>
          <p:cNvPr id="3" name="Content Placeholder 2">
            <a:extLst>
              <a:ext uri="{FF2B5EF4-FFF2-40B4-BE49-F238E27FC236}">
                <a16:creationId xmlns:a16="http://schemas.microsoft.com/office/drawing/2014/main" id="{77AA02DC-B3DB-4F94-A5DD-412A9FC10F99}"/>
              </a:ext>
            </a:extLst>
          </p:cNvPr>
          <p:cNvSpPr>
            <a:spLocks noGrp="1"/>
          </p:cNvSpPr>
          <p:nvPr>
            <p:ph idx="1"/>
          </p:nvPr>
        </p:nvSpPr>
        <p:spPr>
          <a:xfrm>
            <a:off x="838200" y="2057400"/>
            <a:ext cx="10515600" cy="3871762"/>
          </a:xfrm>
        </p:spPr>
        <p:txBody>
          <a:bodyPr>
            <a:normAutofit/>
          </a:bodyPr>
          <a:lstStyle/>
          <a:p>
            <a:r>
              <a:rPr lang="en-US" sz="2400"/>
              <a:t>This component is a special menu item that contains the checkbox component.</a:t>
            </a:r>
          </a:p>
        </p:txBody>
      </p:sp>
      <p:pic>
        <p:nvPicPr>
          <p:cNvPr id="7" name="Picture 6">
            <a:extLst>
              <a:ext uri="{FF2B5EF4-FFF2-40B4-BE49-F238E27FC236}">
                <a16:creationId xmlns:a16="http://schemas.microsoft.com/office/drawing/2014/main" id="{9B4EBC21-51B1-40A8-8B70-EA1D82620079}"/>
              </a:ext>
            </a:extLst>
          </p:cNvPr>
          <p:cNvPicPr>
            <a:picLocks noChangeAspect="1"/>
          </p:cNvPicPr>
          <p:nvPr/>
        </p:nvPicPr>
        <p:blipFill>
          <a:blip r:embed="rId2"/>
          <a:stretch>
            <a:fillRect/>
          </a:stretch>
        </p:blipFill>
        <p:spPr>
          <a:xfrm>
            <a:off x="4264108" y="3429000"/>
            <a:ext cx="1676634" cy="1095528"/>
          </a:xfrm>
          <a:prstGeom prst="rect">
            <a:avLst/>
          </a:prstGeom>
        </p:spPr>
      </p:pic>
      <p:sp>
        <p:nvSpPr>
          <p:cNvPr id="9" name="Arrow: Right 8">
            <a:extLst>
              <a:ext uri="{FF2B5EF4-FFF2-40B4-BE49-F238E27FC236}">
                <a16:creationId xmlns:a16="http://schemas.microsoft.com/office/drawing/2014/main" id="{25D24AC8-A7D1-4002-B977-3E0EF5626F1F}"/>
              </a:ext>
            </a:extLst>
          </p:cNvPr>
          <p:cNvSpPr/>
          <p:nvPr/>
        </p:nvSpPr>
        <p:spPr>
          <a:xfrm>
            <a:off x="8256233" y="5765952"/>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MenuCheckItem.html</a:t>
            </a:r>
          </a:p>
        </p:txBody>
      </p:sp>
    </p:spTree>
    <p:extLst>
      <p:ext uri="{BB962C8B-B14F-4D97-AF65-F5344CB8AC3E}">
        <p14:creationId xmlns:p14="http://schemas.microsoft.com/office/powerpoint/2010/main" val="40648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FB13A-8675-46F8-8F03-9C5B4E3E7FC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Agenda</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032EC3BE-05A3-4F8B-B5A6-59258D359BD3}"/>
              </a:ext>
            </a:extLst>
          </p:cNvPr>
          <p:cNvGraphicFramePr>
            <a:graphicFrameLocks noGrp="1"/>
          </p:cNvGraphicFramePr>
          <p:nvPr>
            <p:ph idx="1"/>
            <p:extLst>
              <p:ext uri="{D42A27DB-BD31-4B8C-83A1-F6EECF244321}">
                <p14:modId xmlns:p14="http://schemas.microsoft.com/office/powerpoint/2010/main" val="21777914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01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Use ‘</a:t>
            </a:r>
            <a:r>
              <a:rPr lang="en-US" sz="2000" dirty="0" err="1"/>
              <a:t>checkHandler</a:t>
            </a:r>
            <a:r>
              <a:rPr lang="en-US" sz="2000" dirty="0"/>
              <a:t>’ to alert current checked item and check status.</a:t>
            </a:r>
          </a:p>
          <a:p>
            <a:r>
              <a:rPr lang="en-US" sz="2000" dirty="0"/>
              <a:t>Use ‘group’ property implement radio check.</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051936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191A-32FD-411E-9FF8-B8AB11E3799F}"/>
              </a:ext>
            </a:extLst>
          </p:cNvPr>
          <p:cNvSpPr>
            <a:spLocks noGrp="1"/>
          </p:cNvSpPr>
          <p:nvPr>
            <p:ph type="title"/>
          </p:nvPr>
        </p:nvSpPr>
        <p:spPr>
          <a:xfrm>
            <a:off x="838200" y="631825"/>
            <a:ext cx="10515600" cy="1325563"/>
          </a:xfrm>
        </p:spPr>
        <p:txBody>
          <a:bodyPr>
            <a:normAutofit/>
          </a:bodyPr>
          <a:lstStyle/>
          <a:p>
            <a:r>
              <a:rPr lang="en-US" dirty="0" err="1"/>
              <a:t>Ext.menu.TextItem</a:t>
            </a:r>
            <a:endParaRPr lang="en-US" dirty="0"/>
          </a:p>
        </p:txBody>
      </p:sp>
      <p:sp>
        <p:nvSpPr>
          <p:cNvPr id="3" name="Content Placeholder 2">
            <a:extLst>
              <a:ext uri="{FF2B5EF4-FFF2-40B4-BE49-F238E27FC236}">
                <a16:creationId xmlns:a16="http://schemas.microsoft.com/office/drawing/2014/main" id="{5DE2B369-F28E-4D28-A2D2-894734507E9F}"/>
              </a:ext>
            </a:extLst>
          </p:cNvPr>
          <p:cNvSpPr>
            <a:spLocks noGrp="1"/>
          </p:cNvSpPr>
          <p:nvPr>
            <p:ph idx="1"/>
          </p:nvPr>
        </p:nvSpPr>
        <p:spPr>
          <a:xfrm>
            <a:off x="838200" y="2057400"/>
            <a:ext cx="10515600" cy="3871762"/>
          </a:xfrm>
        </p:spPr>
        <p:txBody>
          <a:bodyPr>
            <a:normAutofit/>
          </a:bodyPr>
          <a:lstStyle/>
          <a:p>
            <a:pPr marL="0" indent="0">
              <a:buNone/>
            </a:pPr>
            <a:r>
              <a:rPr lang="en-US" sz="2400"/>
              <a:t>Adds a static text string to a menu, usually used as either a heading or group separator.</a:t>
            </a:r>
          </a:p>
        </p:txBody>
      </p:sp>
      <p:pic>
        <p:nvPicPr>
          <p:cNvPr id="7" name="Picture 6">
            <a:extLst>
              <a:ext uri="{FF2B5EF4-FFF2-40B4-BE49-F238E27FC236}">
                <a16:creationId xmlns:a16="http://schemas.microsoft.com/office/drawing/2014/main" id="{5196D125-F21C-4FF2-ABDB-C2F8EBFA7D7C}"/>
              </a:ext>
            </a:extLst>
          </p:cNvPr>
          <p:cNvPicPr>
            <a:picLocks noChangeAspect="1"/>
          </p:cNvPicPr>
          <p:nvPr/>
        </p:nvPicPr>
        <p:blipFill>
          <a:blip r:embed="rId2"/>
          <a:stretch>
            <a:fillRect/>
          </a:stretch>
        </p:blipFill>
        <p:spPr>
          <a:xfrm>
            <a:off x="4617067" y="3364087"/>
            <a:ext cx="1819529" cy="1038370"/>
          </a:xfrm>
          <a:prstGeom prst="rect">
            <a:avLst/>
          </a:prstGeom>
        </p:spPr>
      </p:pic>
      <p:sp>
        <p:nvSpPr>
          <p:cNvPr id="9" name="Arrow: Right 8">
            <a:extLst>
              <a:ext uri="{FF2B5EF4-FFF2-40B4-BE49-F238E27FC236}">
                <a16:creationId xmlns:a16="http://schemas.microsoft.com/office/drawing/2014/main" id="{6FB0F4DE-BA83-439F-923F-8841A61F4CB7}"/>
              </a:ext>
            </a:extLst>
          </p:cNvPr>
          <p:cNvSpPr/>
          <p:nvPr/>
        </p:nvSpPr>
        <p:spPr>
          <a:xfrm>
            <a:off x="7687065" y="5592562"/>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MenuTextItem.html</a:t>
            </a:r>
          </a:p>
        </p:txBody>
      </p:sp>
    </p:spTree>
    <p:extLst>
      <p:ext uri="{BB962C8B-B14F-4D97-AF65-F5344CB8AC3E}">
        <p14:creationId xmlns:p14="http://schemas.microsoft.com/office/powerpoint/2010/main" val="125997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68DC8-BE49-42F5-91F0-45974BBFE2BA}"/>
              </a:ext>
            </a:extLst>
          </p:cNvPr>
          <p:cNvSpPr>
            <a:spLocks noGrp="1"/>
          </p:cNvSpPr>
          <p:nvPr>
            <p:ph type="title"/>
          </p:nvPr>
        </p:nvSpPr>
        <p:spPr>
          <a:xfrm>
            <a:off x="838200" y="631825"/>
            <a:ext cx="10515600" cy="1325563"/>
          </a:xfrm>
        </p:spPr>
        <p:txBody>
          <a:bodyPr>
            <a:normAutofit/>
          </a:bodyPr>
          <a:lstStyle/>
          <a:p>
            <a:r>
              <a:rPr lang="en-US" dirty="0" err="1"/>
              <a:t>Ext.menu.DateMenu</a:t>
            </a:r>
            <a:endParaRPr lang="en-US" dirty="0"/>
          </a:p>
        </p:txBody>
      </p:sp>
      <p:sp>
        <p:nvSpPr>
          <p:cNvPr id="3" name="Content Placeholder 2">
            <a:extLst>
              <a:ext uri="{FF2B5EF4-FFF2-40B4-BE49-F238E27FC236}">
                <a16:creationId xmlns:a16="http://schemas.microsoft.com/office/drawing/2014/main" id="{8636897E-826C-40EC-9874-90AC17150CAF}"/>
              </a:ext>
            </a:extLst>
          </p:cNvPr>
          <p:cNvSpPr>
            <a:spLocks noGrp="1"/>
          </p:cNvSpPr>
          <p:nvPr>
            <p:ph idx="1"/>
          </p:nvPr>
        </p:nvSpPr>
        <p:spPr>
          <a:xfrm>
            <a:off x="838200" y="2057400"/>
            <a:ext cx="10515600" cy="3871762"/>
          </a:xfrm>
        </p:spPr>
        <p:txBody>
          <a:bodyPr>
            <a:normAutofit/>
          </a:bodyPr>
          <a:lstStyle/>
          <a:p>
            <a:r>
              <a:rPr lang="en-US" sz="2400"/>
              <a:t>A menu containing an </a:t>
            </a:r>
            <a:r>
              <a:rPr lang="en-US" sz="2400" b="1"/>
              <a:t>Ext.DatePicker</a:t>
            </a:r>
            <a:r>
              <a:rPr lang="en-US" sz="2400"/>
              <a:t> Component. Constructor for this class accepts all the configuration options of Ext.DatePicker.</a:t>
            </a:r>
          </a:p>
        </p:txBody>
      </p:sp>
      <p:pic>
        <p:nvPicPr>
          <p:cNvPr id="7" name="Picture 6">
            <a:extLst>
              <a:ext uri="{FF2B5EF4-FFF2-40B4-BE49-F238E27FC236}">
                <a16:creationId xmlns:a16="http://schemas.microsoft.com/office/drawing/2014/main" id="{9437CAE1-DB78-44BD-9247-243B2137AD33}"/>
              </a:ext>
            </a:extLst>
          </p:cNvPr>
          <p:cNvPicPr>
            <a:picLocks noChangeAspect="1"/>
          </p:cNvPicPr>
          <p:nvPr/>
        </p:nvPicPr>
        <p:blipFill>
          <a:blip r:embed="rId2"/>
          <a:stretch>
            <a:fillRect/>
          </a:stretch>
        </p:blipFill>
        <p:spPr>
          <a:xfrm>
            <a:off x="3609495" y="3249614"/>
            <a:ext cx="2238687" cy="2400635"/>
          </a:xfrm>
          <a:prstGeom prst="rect">
            <a:avLst/>
          </a:prstGeom>
        </p:spPr>
      </p:pic>
      <p:sp>
        <p:nvSpPr>
          <p:cNvPr id="9" name="Arrow: Right 8">
            <a:extLst>
              <a:ext uri="{FF2B5EF4-FFF2-40B4-BE49-F238E27FC236}">
                <a16:creationId xmlns:a16="http://schemas.microsoft.com/office/drawing/2014/main" id="{CD66F705-ABB2-4B00-9D36-B525AF0927BD}"/>
              </a:ext>
            </a:extLst>
          </p:cNvPr>
          <p:cNvSpPr/>
          <p:nvPr/>
        </p:nvSpPr>
        <p:spPr>
          <a:xfrm>
            <a:off x="8256233" y="5650249"/>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DateMenu.html</a:t>
            </a:r>
          </a:p>
        </p:txBody>
      </p:sp>
    </p:spTree>
    <p:extLst>
      <p:ext uri="{BB962C8B-B14F-4D97-AF65-F5344CB8AC3E}">
        <p14:creationId xmlns:p14="http://schemas.microsoft.com/office/powerpoint/2010/main" val="348912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847C4-3C01-4379-81D1-94EF4AE73F99}"/>
              </a:ext>
            </a:extLst>
          </p:cNvPr>
          <p:cNvSpPr>
            <a:spLocks noGrp="1"/>
          </p:cNvSpPr>
          <p:nvPr>
            <p:ph type="title"/>
          </p:nvPr>
        </p:nvSpPr>
        <p:spPr>
          <a:xfrm>
            <a:off x="838200" y="631825"/>
            <a:ext cx="10515600" cy="1325563"/>
          </a:xfrm>
        </p:spPr>
        <p:txBody>
          <a:bodyPr>
            <a:normAutofit/>
          </a:bodyPr>
          <a:lstStyle/>
          <a:p>
            <a:r>
              <a:rPr lang="en-US" dirty="0" err="1"/>
              <a:t>Ext.menu.ColorMenu</a:t>
            </a:r>
            <a:endParaRPr lang="en-US" dirty="0"/>
          </a:p>
        </p:txBody>
      </p:sp>
      <p:sp>
        <p:nvSpPr>
          <p:cNvPr id="3" name="Content Placeholder 2">
            <a:extLst>
              <a:ext uri="{FF2B5EF4-FFF2-40B4-BE49-F238E27FC236}">
                <a16:creationId xmlns:a16="http://schemas.microsoft.com/office/drawing/2014/main" id="{547CD946-0401-48FD-AB0E-6F6AC7789911}"/>
              </a:ext>
            </a:extLst>
          </p:cNvPr>
          <p:cNvSpPr>
            <a:spLocks noGrp="1"/>
          </p:cNvSpPr>
          <p:nvPr>
            <p:ph idx="1"/>
          </p:nvPr>
        </p:nvSpPr>
        <p:spPr>
          <a:xfrm>
            <a:off x="838200" y="2057400"/>
            <a:ext cx="10515600" cy="3871762"/>
          </a:xfrm>
        </p:spPr>
        <p:txBody>
          <a:bodyPr>
            <a:normAutofit/>
          </a:bodyPr>
          <a:lstStyle/>
          <a:p>
            <a:r>
              <a:rPr lang="en-US" sz="2400"/>
              <a:t>A menu containing an </a:t>
            </a:r>
            <a:r>
              <a:rPr lang="en-US" sz="2400" b="1"/>
              <a:t>Ext.ColorPalette</a:t>
            </a:r>
            <a:r>
              <a:rPr lang="en-US" sz="2400"/>
              <a:t> Component. Constructor for this class accepts all the configuration options of Ext.ColorPalette.</a:t>
            </a:r>
          </a:p>
        </p:txBody>
      </p:sp>
      <p:pic>
        <p:nvPicPr>
          <p:cNvPr id="7" name="Picture 6">
            <a:extLst>
              <a:ext uri="{FF2B5EF4-FFF2-40B4-BE49-F238E27FC236}">
                <a16:creationId xmlns:a16="http://schemas.microsoft.com/office/drawing/2014/main" id="{D55246B4-27DA-46FC-A459-A1D65E1F75F0}"/>
              </a:ext>
            </a:extLst>
          </p:cNvPr>
          <p:cNvPicPr>
            <a:picLocks noChangeAspect="1"/>
          </p:cNvPicPr>
          <p:nvPr/>
        </p:nvPicPr>
        <p:blipFill>
          <a:blip r:embed="rId2"/>
          <a:stretch>
            <a:fillRect/>
          </a:stretch>
        </p:blipFill>
        <p:spPr>
          <a:xfrm>
            <a:off x="4407777" y="3550949"/>
            <a:ext cx="2038635" cy="1343212"/>
          </a:xfrm>
          <a:prstGeom prst="rect">
            <a:avLst/>
          </a:prstGeom>
        </p:spPr>
      </p:pic>
      <p:sp>
        <p:nvSpPr>
          <p:cNvPr id="9" name="Arrow: Right 8">
            <a:extLst>
              <a:ext uri="{FF2B5EF4-FFF2-40B4-BE49-F238E27FC236}">
                <a16:creationId xmlns:a16="http://schemas.microsoft.com/office/drawing/2014/main" id="{A6DA7B03-E00C-4C4B-9D03-F9F03BC594B2}"/>
              </a:ext>
            </a:extLst>
          </p:cNvPr>
          <p:cNvSpPr/>
          <p:nvPr/>
        </p:nvSpPr>
        <p:spPr>
          <a:xfrm>
            <a:off x="7827025" y="5747295"/>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ColorMenu.html</a:t>
            </a:r>
          </a:p>
        </p:txBody>
      </p:sp>
    </p:spTree>
    <p:extLst>
      <p:ext uri="{BB962C8B-B14F-4D97-AF65-F5344CB8AC3E}">
        <p14:creationId xmlns:p14="http://schemas.microsoft.com/office/powerpoint/2010/main" val="375614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Try to use date menu and color menu to alert out selected value.</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0221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3BF24-4707-4FC6-B55C-1C8D66B4C942}"/>
              </a:ext>
            </a:extLst>
          </p:cNvPr>
          <p:cNvSpPr>
            <a:spLocks noGrp="1"/>
          </p:cNvSpPr>
          <p:nvPr>
            <p:ph type="title"/>
          </p:nvPr>
        </p:nvSpPr>
        <p:spPr>
          <a:xfrm>
            <a:off x="838200" y="631825"/>
            <a:ext cx="10515600" cy="1325563"/>
          </a:xfrm>
        </p:spPr>
        <p:txBody>
          <a:bodyPr>
            <a:normAutofit/>
          </a:bodyPr>
          <a:lstStyle/>
          <a:p>
            <a:r>
              <a:rPr lang="en-US" dirty="0"/>
              <a:t>Context Menu</a:t>
            </a:r>
          </a:p>
        </p:txBody>
      </p:sp>
      <p:sp>
        <p:nvSpPr>
          <p:cNvPr id="3" name="Content Placeholder 2">
            <a:extLst>
              <a:ext uri="{FF2B5EF4-FFF2-40B4-BE49-F238E27FC236}">
                <a16:creationId xmlns:a16="http://schemas.microsoft.com/office/drawing/2014/main" id="{15897A74-6201-4D93-A2AE-6BE685B5020B}"/>
              </a:ext>
            </a:extLst>
          </p:cNvPr>
          <p:cNvSpPr>
            <a:spLocks noGrp="1"/>
          </p:cNvSpPr>
          <p:nvPr>
            <p:ph idx="1"/>
          </p:nvPr>
        </p:nvSpPr>
        <p:spPr>
          <a:xfrm>
            <a:off x="838200" y="2057400"/>
            <a:ext cx="10515600" cy="3871762"/>
          </a:xfrm>
        </p:spPr>
        <p:txBody>
          <a:bodyPr>
            <a:normAutofit/>
          </a:bodyPr>
          <a:lstStyle/>
          <a:p>
            <a:r>
              <a:rPr lang="en-US" sz="2400"/>
              <a:t>We can customize browser context menu by binding ‘contextmenu’ event:</a:t>
            </a:r>
          </a:p>
          <a:p>
            <a:pPr marL="0" indent="0">
              <a:buNone/>
            </a:pPr>
            <a:endParaRPr lang="en-US" sz="2400"/>
          </a:p>
          <a:p>
            <a:pPr marL="0" indent="0">
              <a:buNone/>
            </a:pPr>
            <a:r>
              <a:rPr lang="en-US" sz="2400"/>
              <a:t>Ext.get(document).on(‘contextmenu’, function(e){</a:t>
            </a:r>
          </a:p>
          <a:p>
            <a:pPr marL="0" indent="0">
              <a:buNone/>
            </a:pPr>
            <a:r>
              <a:rPr lang="en-US" sz="2400"/>
              <a:t>	e.preventDefault();</a:t>
            </a:r>
          </a:p>
          <a:p>
            <a:pPr marL="0" indent="0">
              <a:buNone/>
            </a:pPr>
            <a:r>
              <a:rPr lang="en-US" sz="2400"/>
              <a:t>	contextmenu.showAt(e.getXY());</a:t>
            </a:r>
          </a:p>
          <a:p>
            <a:pPr marL="0" indent="0">
              <a:buNone/>
            </a:pPr>
            <a:r>
              <a:rPr lang="en-US" sz="2400"/>
              <a:t>});</a:t>
            </a:r>
          </a:p>
        </p:txBody>
      </p:sp>
      <p:pic>
        <p:nvPicPr>
          <p:cNvPr id="7" name="Picture 6">
            <a:extLst>
              <a:ext uri="{FF2B5EF4-FFF2-40B4-BE49-F238E27FC236}">
                <a16:creationId xmlns:a16="http://schemas.microsoft.com/office/drawing/2014/main" id="{7EAB636B-0AB3-48AB-B76B-7B6060E5B924}"/>
              </a:ext>
            </a:extLst>
          </p:cNvPr>
          <p:cNvPicPr>
            <a:picLocks noChangeAspect="1"/>
          </p:cNvPicPr>
          <p:nvPr/>
        </p:nvPicPr>
        <p:blipFill>
          <a:blip r:embed="rId2"/>
          <a:stretch>
            <a:fillRect/>
          </a:stretch>
        </p:blipFill>
        <p:spPr>
          <a:xfrm>
            <a:off x="7807592" y="3339687"/>
            <a:ext cx="2295845" cy="1295581"/>
          </a:xfrm>
          <a:prstGeom prst="rect">
            <a:avLst/>
          </a:prstGeom>
        </p:spPr>
      </p:pic>
      <p:sp>
        <p:nvSpPr>
          <p:cNvPr id="9" name="Arrow: Right 8">
            <a:extLst>
              <a:ext uri="{FF2B5EF4-FFF2-40B4-BE49-F238E27FC236}">
                <a16:creationId xmlns:a16="http://schemas.microsoft.com/office/drawing/2014/main" id="{E3A98795-BD1B-41B6-BA4A-C02051976ED3}"/>
              </a:ext>
            </a:extLst>
          </p:cNvPr>
          <p:cNvSpPr/>
          <p:nvPr/>
        </p:nvSpPr>
        <p:spPr>
          <a:xfrm>
            <a:off x="8541224" y="547670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ContextMenu.html</a:t>
            </a:r>
          </a:p>
        </p:txBody>
      </p:sp>
    </p:spTree>
    <p:extLst>
      <p:ext uri="{BB962C8B-B14F-4D97-AF65-F5344CB8AC3E}">
        <p14:creationId xmlns:p14="http://schemas.microsoft.com/office/powerpoint/2010/main" val="2747897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05812-4797-489A-BA16-480A5C6F3E8F}"/>
              </a:ext>
            </a:extLst>
          </p:cNvPr>
          <p:cNvSpPr>
            <a:spLocks noGrp="1"/>
          </p:cNvSpPr>
          <p:nvPr>
            <p:ph type="title"/>
          </p:nvPr>
        </p:nvSpPr>
        <p:spPr>
          <a:xfrm>
            <a:off x="838200" y="631825"/>
            <a:ext cx="10515600" cy="1325563"/>
          </a:xfrm>
        </p:spPr>
        <p:txBody>
          <a:bodyPr>
            <a:normAutofit/>
          </a:bodyPr>
          <a:lstStyle/>
          <a:p>
            <a:r>
              <a:rPr lang="en-US" dirty="0" err="1"/>
              <a:t>Ext.menu.MenuMgr</a:t>
            </a:r>
            <a:endParaRPr lang="en-US" dirty="0"/>
          </a:p>
        </p:txBody>
      </p:sp>
      <p:sp>
        <p:nvSpPr>
          <p:cNvPr id="3" name="Content Placeholder 2">
            <a:extLst>
              <a:ext uri="{FF2B5EF4-FFF2-40B4-BE49-F238E27FC236}">
                <a16:creationId xmlns:a16="http://schemas.microsoft.com/office/drawing/2014/main" id="{7FEBEAD1-E506-4745-8D7D-BF7D09FA370A}"/>
              </a:ext>
            </a:extLst>
          </p:cNvPr>
          <p:cNvSpPr>
            <a:spLocks noGrp="1"/>
          </p:cNvSpPr>
          <p:nvPr>
            <p:ph idx="1"/>
          </p:nvPr>
        </p:nvSpPr>
        <p:spPr>
          <a:xfrm>
            <a:off x="838200" y="2057400"/>
            <a:ext cx="10515600" cy="3871762"/>
          </a:xfrm>
        </p:spPr>
        <p:txBody>
          <a:bodyPr>
            <a:normAutofit/>
          </a:bodyPr>
          <a:lstStyle/>
          <a:p>
            <a:r>
              <a:rPr lang="en-US" sz="2400"/>
              <a:t>Provides a common registry of all menu items on a page so that they can be easily accessed by id.</a:t>
            </a:r>
          </a:p>
          <a:p>
            <a:pPr lvl="1">
              <a:buFont typeface="Wingdings" panose="05000000000000000000" pitchFamily="2" charset="2"/>
              <a:buChar char="q"/>
            </a:pPr>
            <a:r>
              <a:rPr lang="en-US"/>
              <a:t>get: Returns an Ext.menu.Menu object.</a:t>
            </a:r>
          </a:p>
          <a:p>
            <a:pPr lvl="1">
              <a:buFont typeface="Wingdings" panose="05000000000000000000" pitchFamily="2" charset="2"/>
              <a:buChar char="q"/>
            </a:pPr>
            <a:r>
              <a:rPr lang="en-US"/>
              <a:t>hideAll: Hides all menus that are currently visible.</a:t>
            </a:r>
            <a:endParaRPr lang="en-US" dirty="0"/>
          </a:p>
        </p:txBody>
      </p:sp>
    </p:spTree>
    <p:extLst>
      <p:ext uri="{BB962C8B-B14F-4D97-AF65-F5344CB8AC3E}">
        <p14:creationId xmlns:p14="http://schemas.microsoft.com/office/powerpoint/2010/main" val="1684009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90D1C-9FA3-40FE-8FDF-D1DB7DEC09C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Util</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48263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139E8-E81D-417A-B9AC-A6B0F322409C}"/>
              </a:ext>
            </a:extLst>
          </p:cNvPr>
          <p:cNvSpPr>
            <a:spLocks noGrp="1"/>
          </p:cNvSpPr>
          <p:nvPr>
            <p:ph type="title"/>
          </p:nvPr>
        </p:nvSpPr>
        <p:spPr>
          <a:xfrm>
            <a:off x="838200" y="631825"/>
            <a:ext cx="10515600" cy="1325563"/>
          </a:xfrm>
        </p:spPr>
        <p:txBody>
          <a:bodyPr>
            <a:normAutofit/>
          </a:bodyPr>
          <a:lstStyle/>
          <a:p>
            <a:r>
              <a:rPr lang="en-US" dirty="0" err="1"/>
              <a:t>Ext.onReady</a:t>
            </a:r>
            <a:endParaRPr lang="en-US" dirty="0"/>
          </a:p>
        </p:txBody>
      </p:sp>
      <p:sp>
        <p:nvSpPr>
          <p:cNvPr id="3" name="Content Placeholder 2">
            <a:extLst>
              <a:ext uri="{FF2B5EF4-FFF2-40B4-BE49-F238E27FC236}">
                <a16:creationId xmlns:a16="http://schemas.microsoft.com/office/drawing/2014/main" id="{2DA36F0C-3E9E-4B1A-A71F-BE1656C1FC6B}"/>
              </a:ext>
            </a:extLst>
          </p:cNvPr>
          <p:cNvSpPr>
            <a:spLocks noGrp="1"/>
          </p:cNvSpPr>
          <p:nvPr>
            <p:ph idx="1"/>
          </p:nvPr>
        </p:nvSpPr>
        <p:spPr>
          <a:xfrm>
            <a:off x="838200" y="2057400"/>
            <a:ext cx="10515600" cy="3871762"/>
          </a:xfrm>
        </p:spPr>
        <p:txBody>
          <a:bodyPr>
            <a:normAutofit/>
          </a:bodyPr>
          <a:lstStyle/>
          <a:p>
            <a:r>
              <a:rPr lang="en-US" sz="2400"/>
              <a:t>Adds a listener to be notified when the document is ready (before onload and before images are loaded). Shorthand of </a:t>
            </a:r>
            <a:r>
              <a:rPr lang="en-US" sz="2400" b="1"/>
              <a:t>Ext.EventManager.onDocumentReady</a:t>
            </a:r>
            <a:r>
              <a:rPr lang="en-US" sz="2400"/>
              <a:t>.</a:t>
            </a:r>
          </a:p>
        </p:txBody>
      </p:sp>
    </p:spTree>
    <p:extLst>
      <p:ext uri="{BB962C8B-B14F-4D97-AF65-F5344CB8AC3E}">
        <p14:creationId xmlns:p14="http://schemas.microsoft.com/office/powerpoint/2010/main" val="28836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51D95-7566-4D62-BC32-093F4504E219}"/>
              </a:ext>
            </a:extLst>
          </p:cNvPr>
          <p:cNvSpPr>
            <a:spLocks noGrp="1"/>
          </p:cNvSpPr>
          <p:nvPr>
            <p:ph type="title"/>
          </p:nvPr>
        </p:nvSpPr>
        <p:spPr>
          <a:xfrm>
            <a:off x="838200" y="631825"/>
            <a:ext cx="10515600" cy="1325563"/>
          </a:xfrm>
        </p:spPr>
        <p:txBody>
          <a:bodyPr>
            <a:normAutofit/>
          </a:bodyPr>
          <a:lstStyle/>
          <a:p>
            <a:r>
              <a:rPr lang="en-US"/>
              <a:t>Ext.get</a:t>
            </a:r>
            <a:endParaRPr lang="en-US" dirty="0"/>
          </a:p>
        </p:txBody>
      </p:sp>
      <p:sp>
        <p:nvSpPr>
          <p:cNvPr id="12" name="Content Placeholder 2">
            <a:extLst>
              <a:ext uri="{FF2B5EF4-FFF2-40B4-BE49-F238E27FC236}">
                <a16:creationId xmlns:a16="http://schemas.microsoft.com/office/drawing/2014/main" id="{7D78640D-F7D4-4504-B31F-07F169BE7CE0}"/>
              </a:ext>
            </a:extLst>
          </p:cNvPr>
          <p:cNvSpPr>
            <a:spLocks noGrp="1"/>
          </p:cNvSpPr>
          <p:nvPr>
            <p:ph idx="1"/>
          </p:nvPr>
        </p:nvSpPr>
        <p:spPr>
          <a:xfrm>
            <a:off x="838200" y="2057400"/>
            <a:ext cx="10515600" cy="3871762"/>
          </a:xfrm>
        </p:spPr>
        <p:txBody>
          <a:bodyPr>
            <a:normAutofit/>
          </a:bodyPr>
          <a:lstStyle/>
          <a:p>
            <a:pPr marL="0" indent="0">
              <a:buNone/>
            </a:pPr>
            <a:r>
              <a:rPr lang="en-US" sz="2400" dirty="0"/>
              <a:t>Retrieves </a:t>
            </a:r>
            <a:r>
              <a:rPr lang="en-US" sz="2400" b="1" dirty="0" err="1"/>
              <a:t>Ext.Element</a:t>
            </a:r>
            <a:r>
              <a:rPr lang="en-US" sz="2400" dirty="0"/>
              <a:t> objects which encapsulate DOM elements. Shorthand of </a:t>
            </a:r>
            <a:r>
              <a:rPr lang="en-US" sz="2400" b="1" dirty="0" err="1"/>
              <a:t>Ext.Element.get</a:t>
            </a:r>
            <a:r>
              <a:rPr lang="en-US" sz="2400" dirty="0"/>
              <a:t>. </a:t>
            </a:r>
          </a:p>
          <a:p>
            <a:pPr marL="0" indent="0">
              <a:buNone/>
            </a:pPr>
            <a:r>
              <a:rPr lang="en-US" sz="2400" b="1" dirty="0"/>
              <a:t>Note</a:t>
            </a:r>
            <a:r>
              <a:rPr lang="en-US" sz="2400" dirty="0"/>
              <a:t>: It </a:t>
            </a:r>
            <a:r>
              <a:rPr lang="en-US" sz="2400" b="1" dirty="0">
                <a:solidFill>
                  <a:srgbClr val="FF0000"/>
                </a:solidFill>
              </a:rPr>
              <a:t>always return a new Element object </a:t>
            </a:r>
            <a:r>
              <a:rPr lang="en-US" sz="2400" dirty="0"/>
              <a:t>by calling this method, it will cause OOM if call too many times, there have another solution for performance call </a:t>
            </a:r>
            <a:r>
              <a:rPr lang="en-US" sz="2400" b="1" dirty="0" err="1"/>
              <a:t>Ext.fly</a:t>
            </a:r>
            <a:r>
              <a:rPr lang="en-US" sz="2400" dirty="0"/>
              <a:t>.</a:t>
            </a:r>
          </a:p>
        </p:txBody>
      </p:sp>
    </p:spTree>
    <p:extLst>
      <p:ext uri="{BB962C8B-B14F-4D97-AF65-F5344CB8AC3E}">
        <p14:creationId xmlns:p14="http://schemas.microsoft.com/office/powerpoint/2010/main" val="135966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E234B-7DDA-48FE-A9F0-6CD99A47E59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Menu&amp;Toolbar</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43145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7C823-86B7-45C1-9408-38D0D7F143B7}"/>
              </a:ext>
            </a:extLst>
          </p:cNvPr>
          <p:cNvSpPr>
            <a:spLocks noGrp="1"/>
          </p:cNvSpPr>
          <p:nvPr>
            <p:ph type="title"/>
          </p:nvPr>
        </p:nvSpPr>
        <p:spPr>
          <a:xfrm>
            <a:off x="838200" y="631825"/>
            <a:ext cx="10515600" cy="1325563"/>
          </a:xfrm>
        </p:spPr>
        <p:txBody>
          <a:bodyPr vert="horz" lIns="91440" tIns="45720" rIns="91440" bIns="45720" rtlCol="0">
            <a:normAutofit/>
          </a:bodyPr>
          <a:lstStyle/>
          <a:p>
            <a:r>
              <a:rPr lang="en-US" kern="1200">
                <a:latin typeface="+mj-lt"/>
                <a:ea typeface="+mj-ea"/>
                <a:cs typeface="+mj-cs"/>
              </a:rPr>
              <a:t>Ext.getCmp</a:t>
            </a:r>
          </a:p>
        </p:txBody>
      </p:sp>
      <p:sp>
        <p:nvSpPr>
          <p:cNvPr id="3" name="Content Placeholder 2">
            <a:extLst>
              <a:ext uri="{FF2B5EF4-FFF2-40B4-BE49-F238E27FC236}">
                <a16:creationId xmlns:a16="http://schemas.microsoft.com/office/drawing/2014/main" id="{684C0DD1-0053-4EF5-9B25-5BDC454D1438}"/>
              </a:ext>
            </a:extLst>
          </p:cNvPr>
          <p:cNvSpPr>
            <a:spLocks noGrp="1"/>
          </p:cNvSpPr>
          <p:nvPr>
            <p:ph idx="1"/>
          </p:nvPr>
        </p:nvSpPr>
        <p:spPr>
          <a:xfrm>
            <a:off x="838200" y="2057400"/>
            <a:ext cx="10515600" cy="3871762"/>
          </a:xfrm>
        </p:spPr>
        <p:txBody>
          <a:bodyPr vert="horz" lIns="91440" tIns="45720" rIns="91440" bIns="45720" rtlCol="0">
            <a:normAutofit/>
          </a:bodyPr>
          <a:lstStyle/>
          <a:p>
            <a:pPr marL="0" indent="0">
              <a:buNone/>
            </a:pPr>
            <a:r>
              <a:rPr lang="en-US" sz="2400" kern="1200">
                <a:latin typeface="+mn-lt"/>
                <a:ea typeface="+mn-ea"/>
                <a:cs typeface="+mn-cs"/>
              </a:rPr>
              <a:t>This is shorthand reference to </a:t>
            </a:r>
            <a:r>
              <a:rPr lang="en-US" sz="2400" b="1" kern="1200">
                <a:latin typeface="+mn-lt"/>
                <a:ea typeface="+mn-ea"/>
                <a:cs typeface="+mn-cs"/>
              </a:rPr>
              <a:t>Ext.ComponentMgr.get</a:t>
            </a:r>
            <a:r>
              <a:rPr lang="en-US" sz="2400" kern="1200">
                <a:latin typeface="+mn-lt"/>
                <a:ea typeface="+mn-ea"/>
                <a:cs typeface="+mn-cs"/>
              </a:rPr>
              <a:t>. Looks up an existing Component by id.</a:t>
            </a:r>
          </a:p>
        </p:txBody>
      </p:sp>
    </p:spTree>
    <p:extLst>
      <p:ext uri="{BB962C8B-B14F-4D97-AF65-F5344CB8AC3E}">
        <p14:creationId xmlns:p14="http://schemas.microsoft.com/office/powerpoint/2010/main" val="2813910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35BF5-94E9-4F80-AB1D-B732DA8F9C5B}"/>
              </a:ext>
            </a:extLst>
          </p:cNvPr>
          <p:cNvSpPr>
            <a:spLocks noGrp="1"/>
          </p:cNvSpPr>
          <p:nvPr>
            <p:ph type="title"/>
          </p:nvPr>
        </p:nvSpPr>
        <p:spPr>
          <a:xfrm>
            <a:off x="838200" y="631825"/>
            <a:ext cx="10515600" cy="1325563"/>
          </a:xfrm>
        </p:spPr>
        <p:txBody>
          <a:bodyPr>
            <a:normAutofit/>
          </a:bodyPr>
          <a:lstStyle/>
          <a:p>
            <a:r>
              <a:rPr lang="en-US" dirty="0" err="1"/>
              <a:t>Ext.getDom</a:t>
            </a:r>
            <a:endParaRPr lang="en-US" dirty="0"/>
          </a:p>
        </p:txBody>
      </p:sp>
      <p:sp>
        <p:nvSpPr>
          <p:cNvPr id="3" name="Content Placeholder 2">
            <a:extLst>
              <a:ext uri="{FF2B5EF4-FFF2-40B4-BE49-F238E27FC236}">
                <a16:creationId xmlns:a16="http://schemas.microsoft.com/office/drawing/2014/main" id="{9F18D141-5618-4114-A7C6-7F7EBC7B40D8}"/>
              </a:ext>
            </a:extLst>
          </p:cNvPr>
          <p:cNvSpPr>
            <a:spLocks noGrp="1"/>
          </p:cNvSpPr>
          <p:nvPr>
            <p:ph idx="1"/>
          </p:nvPr>
        </p:nvSpPr>
        <p:spPr>
          <a:xfrm>
            <a:off x="838200" y="2057400"/>
            <a:ext cx="10515600" cy="3871762"/>
          </a:xfrm>
        </p:spPr>
        <p:txBody>
          <a:bodyPr>
            <a:normAutofit/>
          </a:bodyPr>
          <a:lstStyle/>
          <a:p>
            <a:pPr marL="0" indent="0">
              <a:buNone/>
            </a:pPr>
            <a:r>
              <a:rPr lang="en-US" sz="2400"/>
              <a:t>Return the dom node for the passed String (id), dom node, or Ext.Element. Same as </a:t>
            </a:r>
            <a:r>
              <a:rPr lang="en-US" sz="2400" b="1"/>
              <a:t>Ext.get().dom</a:t>
            </a:r>
            <a:r>
              <a:rPr lang="en-US" sz="2400"/>
              <a:t>.</a:t>
            </a:r>
          </a:p>
        </p:txBody>
      </p:sp>
    </p:spTree>
    <p:extLst>
      <p:ext uri="{BB962C8B-B14F-4D97-AF65-F5344CB8AC3E}">
        <p14:creationId xmlns:p14="http://schemas.microsoft.com/office/powerpoint/2010/main" val="3551931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1F27E-3535-426C-82B0-CC6154BD6304}"/>
              </a:ext>
            </a:extLst>
          </p:cNvPr>
          <p:cNvSpPr>
            <a:spLocks noGrp="1"/>
          </p:cNvSpPr>
          <p:nvPr>
            <p:ph type="title"/>
          </p:nvPr>
        </p:nvSpPr>
        <p:spPr>
          <a:xfrm>
            <a:off x="838200" y="631825"/>
            <a:ext cx="10515600" cy="1325563"/>
          </a:xfrm>
        </p:spPr>
        <p:txBody>
          <a:bodyPr>
            <a:normAutofit/>
          </a:bodyPr>
          <a:lstStyle/>
          <a:p>
            <a:r>
              <a:rPr lang="en-US" dirty="0" err="1"/>
              <a:t>Ext.getBody</a:t>
            </a:r>
            <a:endParaRPr lang="en-US" dirty="0"/>
          </a:p>
        </p:txBody>
      </p:sp>
      <p:sp>
        <p:nvSpPr>
          <p:cNvPr id="3" name="Content Placeholder 2">
            <a:extLst>
              <a:ext uri="{FF2B5EF4-FFF2-40B4-BE49-F238E27FC236}">
                <a16:creationId xmlns:a16="http://schemas.microsoft.com/office/drawing/2014/main" id="{40029178-FFC8-49B8-A3F4-C60597A7F967}"/>
              </a:ext>
            </a:extLst>
          </p:cNvPr>
          <p:cNvSpPr>
            <a:spLocks noGrp="1"/>
          </p:cNvSpPr>
          <p:nvPr>
            <p:ph idx="1"/>
          </p:nvPr>
        </p:nvSpPr>
        <p:spPr>
          <a:xfrm>
            <a:off x="838200" y="2057400"/>
            <a:ext cx="10515600" cy="3871762"/>
          </a:xfrm>
        </p:spPr>
        <p:txBody>
          <a:bodyPr>
            <a:normAutofit/>
          </a:bodyPr>
          <a:lstStyle/>
          <a:p>
            <a:pPr marL="0" indent="0">
              <a:buNone/>
            </a:pPr>
            <a:r>
              <a:rPr lang="en-US" sz="2400" dirty="0"/>
              <a:t>Returns the current document body as an </a:t>
            </a:r>
            <a:r>
              <a:rPr lang="en-US" sz="2400" dirty="0" err="1"/>
              <a:t>Ext.Element</a:t>
            </a:r>
            <a:r>
              <a:rPr lang="en-US" sz="2400" dirty="0"/>
              <a:t>. This method return the </a:t>
            </a:r>
            <a:r>
              <a:rPr lang="en-US" sz="2400" b="1" dirty="0" err="1"/>
              <a:t>document.body</a:t>
            </a:r>
            <a:r>
              <a:rPr lang="en-US" sz="2400" dirty="0"/>
              <a:t> object which warped by </a:t>
            </a:r>
            <a:r>
              <a:rPr lang="en-US" sz="2400" dirty="0" err="1"/>
              <a:t>Ext.Element</a:t>
            </a:r>
            <a:r>
              <a:rPr lang="en-US" sz="2400" dirty="0"/>
              <a:t>.</a:t>
            </a:r>
          </a:p>
        </p:txBody>
      </p:sp>
    </p:spTree>
    <p:extLst>
      <p:ext uri="{BB962C8B-B14F-4D97-AF65-F5344CB8AC3E}">
        <p14:creationId xmlns:p14="http://schemas.microsoft.com/office/powerpoint/2010/main" val="3308193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373BF-2BCA-4926-B589-27A5AFB7AEFC}"/>
              </a:ext>
            </a:extLst>
          </p:cNvPr>
          <p:cNvSpPr>
            <a:spLocks noGrp="1"/>
          </p:cNvSpPr>
          <p:nvPr>
            <p:ph type="title"/>
          </p:nvPr>
        </p:nvSpPr>
        <p:spPr>
          <a:xfrm>
            <a:off x="838200" y="631825"/>
            <a:ext cx="10515600" cy="1325563"/>
          </a:xfrm>
        </p:spPr>
        <p:txBody>
          <a:bodyPr>
            <a:normAutofit/>
          </a:bodyPr>
          <a:lstStyle/>
          <a:p>
            <a:r>
              <a:rPr lang="en-US" dirty="0" err="1"/>
              <a:t>Ext.getDoc</a:t>
            </a:r>
            <a:endParaRPr lang="en-US" dirty="0"/>
          </a:p>
        </p:txBody>
      </p:sp>
      <p:sp>
        <p:nvSpPr>
          <p:cNvPr id="3" name="Content Placeholder 2">
            <a:extLst>
              <a:ext uri="{FF2B5EF4-FFF2-40B4-BE49-F238E27FC236}">
                <a16:creationId xmlns:a16="http://schemas.microsoft.com/office/drawing/2014/main" id="{78C9BB34-237E-4647-A279-7CE7DB4ABA9D}"/>
              </a:ext>
            </a:extLst>
          </p:cNvPr>
          <p:cNvSpPr>
            <a:spLocks noGrp="1"/>
          </p:cNvSpPr>
          <p:nvPr>
            <p:ph idx="1"/>
          </p:nvPr>
        </p:nvSpPr>
        <p:spPr>
          <a:xfrm>
            <a:off x="838200" y="2057400"/>
            <a:ext cx="10515600" cy="3871762"/>
          </a:xfrm>
        </p:spPr>
        <p:txBody>
          <a:bodyPr>
            <a:normAutofit/>
          </a:bodyPr>
          <a:lstStyle/>
          <a:p>
            <a:pPr marL="0" indent="0">
              <a:buNone/>
            </a:pPr>
            <a:r>
              <a:rPr lang="en-US" sz="2400"/>
              <a:t>Returns the current HTML document object as an Ext.Element. This method return the </a:t>
            </a:r>
            <a:r>
              <a:rPr lang="en-US" sz="2400" b="1"/>
              <a:t>document</a:t>
            </a:r>
            <a:r>
              <a:rPr lang="en-US" sz="2400"/>
              <a:t> object which warped by Ext.Element.</a:t>
            </a:r>
          </a:p>
        </p:txBody>
      </p:sp>
    </p:spTree>
    <p:extLst>
      <p:ext uri="{BB962C8B-B14F-4D97-AF65-F5344CB8AC3E}">
        <p14:creationId xmlns:p14="http://schemas.microsoft.com/office/powerpoint/2010/main" val="1180941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Try to use </a:t>
            </a:r>
            <a:r>
              <a:rPr lang="en-US" sz="2000" dirty="0" err="1"/>
              <a:t>Ext.get</a:t>
            </a:r>
            <a:r>
              <a:rPr lang="en-US" sz="2000" dirty="0"/>
              <a:t>, </a:t>
            </a:r>
            <a:r>
              <a:rPr lang="en-US" sz="2000" dirty="0" err="1"/>
              <a:t>Ext.getCmp</a:t>
            </a:r>
            <a:r>
              <a:rPr lang="en-US" sz="2000" dirty="0"/>
              <a:t>, </a:t>
            </a:r>
            <a:r>
              <a:rPr lang="en-US" sz="2000" dirty="0" err="1"/>
              <a:t>Ext.getDom</a:t>
            </a:r>
            <a:r>
              <a:rPr lang="en-US" sz="2000" dirty="0"/>
              <a:t>, </a:t>
            </a:r>
            <a:r>
              <a:rPr lang="en-US" sz="2000" dirty="0" err="1"/>
              <a:t>Ext.getBody</a:t>
            </a:r>
            <a:r>
              <a:rPr lang="en-US" sz="2000" dirty="0"/>
              <a:t>, </a:t>
            </a:r>
            <a:r>
              <a:rPr lang="en-US" sz="2000" dirty="0" err="1"/>
              <a:t>Ext.getDoc</a:t>
            </a:r>
            <a:r>
              <a:rPr lang="en-US" sz="2000" dirty="0"/>
              <a:t>.</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722261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3FA6-950C-4670-B204-2CEAE534CE37}"/>
              </a:ext>
            </a:extLst>
          </p:cNvPr>
          <p:cNvSpPr>
            <a:spLocks noGrp="1"/>
          </p:cNvSpPr>
          <p:nvPr>
            <p:ph type="title"/>
          </p:nvPr>
        </p:nvSpPr>
        <p:spPr>
          <a:xfrm>
            <a:off x="838200" y="631825"/>
            <a:ext cx="10515600" cy="1325563"/>
          </a:xfrm>
        </p:spPr>
        <p:txBody>
          <a:bodyPr>
            <a:normAutofit/>
          </a:bodyPr>
          <a:lstStyle/>
          <a:p>
            <a:r>
              <a:rPr lang="en-US" dirty="0"/>
              <a:t>Dom Query and Select</a:t>
            </a:r>
          </a:p>
        </p:txBody>
      </p:sp>
      <p:sp>
        <p:nvSpPr>
          <p:cNvPr id="3" name="Content Placeholder 2">
            <a:extLst>
              <a:ext uri="{FF2B5EF4-FFF2-40B4-BE49-F238E27FC236}">
                <a16:creationId xmlns:a16="http://schemas.microsoft.com/office/drawing/2014/main" id="{24016A57-59A7-4854-A472-098C7D7460FA}"/>
              </a:ext>
            </a:extLst>
          </p:cNvPr>
          <p:cNvSpPr>
            <a:spLocks noGrp="1"/>
          </p:cNvSpPr>
          <p:nvPr>
            <p:ph idx="1"/>
          </p:nvPr>
        </p:nvSpPr>
        <p:spPr>
          <a:xfrm>
            <a:off x="838200" y="2057400"/>
            <a:ext cx="10515600" cy="3871762"/>
          </a:xfrm>
        </p:spPr>
        <p:txBody>
          <a:bodyPr>
            <a:normAutofit/>
          </a:bodyPr>
          <a:lstStyle/>
          <a:p>
            <a:r>
              <a:rPr lang="en-US" sz="2400"/>
              <a:t>Ext.query: Selects </a:t>
            </a:r>
            <a:r>
              <a:rPr lang="en-US" sz="2400" b="1"/>
              <a:t>an array </a:t>
            </a:r>
            <a:r>
              <a:rPr lang="en-US" sz="2400"/>
              <a:t>of DOM nodes by </a:t>
            </a:r>
            <a:r>
              <a:rPr lang="en-US" sz="2400" b="1"/>
              <a:t>CSS/XPath selector</a:t>
            </a:r>
            <a:r>
              <a:rPr lang="en-US" sz="2400"/>
              <a:t>. Shorthand of </a:t>
            </a:r>
            <a:r>
              <a:rPr lang="en-US" sz="2400" b="1"/>
              <a:t>Ext.DomQuery.select</a:t>
            </a:r>
            <a:r>
              <a:rPr lang="en-US" sz="2400"/>
              <a:t>.</a:t>
            </a:r>
          </a:p>
          <a:p>
            <a:r>
              <a:rPr lang="en-US" sz="2400"/>
              <a:t>Ext.select: Selects elements based on the passed </a:t>
            </a:r>
            <a:r>
              <a:rPr lang="en-US" sz="2400" b="1"/>
              <a:t>CSS selector</a:t>
            </a:r>
            <a:r>
              <a:rPr lang="en-US" sz="2400"/>
              <a:t> to enable Element methods to be applied to many related elements in one statement through the returned </a:t>
            </a:r>
            <a:r>
              <a:rPr lang="en-US" sz="2400" b="1"/>
              <a:t>CompositeElement</a:t>
            </a:r>
            <a:r>
              <a:rPr lang="en-US" sz="2400"/>
              <a:t> or </a:t>
            </a:r>
            <a:r>
              <a:rPr lang="en-US" sz="2400" b="1"/>
              <a:t>CompositeElementLite</a:t>
            </a:r>
            <a:r>
              <a:rPr lang="en-US" sz="2400"/>
              <a:t> object.</a:t>
            </a:r>
          </a:p>
        </p:txBody>
      </p:sp>
      <p:sp>
        <p:nvSpPr>
          <p:cNvPr id="7" name="Arrow: Right 6">
            <a:extLst>
              <a:ext uri="{FF2B5EF4-FFF2-40B4-BE49-F238E27FC236}">
                <a16:creationId xmlns:a16="http://schemas.microsoft.com/office/drawing/2014/main" id="{382614C4-6EC7-42F2-B772-80753E5F2B39}"/>
              </a:ext>
            </a:extLst>
          </p:cNvPr>
          <p:cNvSpPr/>
          <p:nvPr/>
        </p:nvSpPr>
        <p:spPr>
          <a:xfrm>
            <a:off x="8541224" y="5044959"/>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Ext.select.html</a:t>
            </a:r>
          </a:p>
        </p:txBody>
      </p:sp>
      <p:sp>
        <p:nvSpPr>
          <p:cNvPr id="9" name="Arrow: Right 8">
            <a:extLst>
              <a:ext uri="{FF2B5EF4-FFF2-40B4-BE49-F238E27FC236}">
                <a16:creationId xmlns:a16="http://schemas.microsoft.com/office/drawing/2014/main" id="{0C4AA942-7D57-43E8-82A6-93006D99F46C}"/>
              </a:ext>
            </a:extLst>
          </p:cNvPr>
          <p:cNvSpPr/>
          <p:nvPr/>
        </p:nvSpPr>
        <p:spPr>
          <a:xfrm>
            <a:off x="8550102" y="5696328"/>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Ext.query.html</a:t>
            </a:r>
          </a:p>
        </p:txBody>
      </p:sp>
    </p:spTree>
    <p:extLst>
      <p:ext uri="{BB962C8B-B14F-4D97-AF65-F5344CB8AC3E}">
        <p14:creationId xmlns:p14="http://schemas.microsoft.com/office/powerpoint/2010/main" val="41787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Try to use query and select method with </a:t>
            </a:r>
            <a:r>
              <a:rPr lang="en-US" sz="2000" dirty="0" err="1"/>
              <a:t>css</a:t>
            </a:r>
            <a:r>
              <a:rPr lang="en-US" sz="2000" dirty="0"/>
              <a:t> selector.</a:t>
            </a:r>
          </a:p>
          <a:p>
            <a:r>
              <a:rPr lang="en-US" sz="2000" dirty="0"/>
              <a:t>Try to user </a:t>
            </a:r>
            <a:r>
              <a:rPr lang="en-US" sz="2000" dirty="0" err="1"/>
              <a:t>xpath</a:t>
            </a:r>
            <a:r>
              <a:rPr lang="en-US" sz="2000" dirty="0"/>
              <a:t> selector in query method.</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32345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08246-5A3D-471D-AAD3-CE2481D9DFE7}"/>
              </a:ext>
            </a:extLst>
          </p:cNvPr>
          <p:cNvSpPr>
            <a:spLocks noGrp="1"/>
          </p:cNvSpPr>
          <p:nvPr>
            <p:ph type="title"/>
          </p:nvPr>
        </p:nvSpPr>
        <p:spPr>
          <a:xfrm>
            <a:off x="838200" y="631825"/>
            <a:ext cx="10515600" cy="1325563"/>
          </a:xfrm>
        </p:spPr>
        <p:txBody>
          <a:bodyPr>
            <a:normAutofit/>
          </a:bodyPr>
          <a:lstStyle/>
          <a:p>
            <a:r>
              <a:rPr lang="en-US" dirty="0"/>
              <a:t>Encode and Decode</a:t>
            </a:r>
          </a:p>
        </p:txBody>
      </p:sp>
      <p:sp>
        <p:nvSpPr>
          <p:cNvPr id="3" name="Content Placeholder 2">
            <a:extLst>
              <a:ext uri="{FF2B5EF4-FFF2-40B4-BE49-F238E27FC236}">
                <a16:creationId xmlns:a16="http://schemas.microsoft.com/office/drawing/2014/main" id="{BC72685A-BEBE-4548-A86E-B8F9215846C6}"/>
              </a:ext>
            </a:extLst>
          </p:cNvPr>
          <p:cNvSpPr>
            <a:spLocks noGrp="1"/>
          </p:cNvSpPr>
          <p:nvPr>
            <p:ph idx="1"/>
          </p:nvPr>
        </p:nvSpPr>
        <p:spPr>
          <a:xfrm>
            <a:off x="838200" y="2057400"/>
            <a:ext cx="10515600" cy="3871762"/>
          </a:xfrm>
        </p:spPr>
        <p:txBody>
          <a:bodyPr>
            <a:normAutofit/>
          </a:bodyPr>
          <a:lstStyle/>
          <a:p>
            <a:pPr marL="0" indent="0">
              <a:buNone/>
            </a:pPr>
            <a:r>
              <a:rPr lang="en-US" sz="2400" dirty="0"/>
              <a:t>Modified version of </a:t>
            </a:r>
            <a:r>
              <a:rPr lang="en-US" sz="2400" b="1" dirty="0"/>
              <a:t>Douglas Rockford's</a:t>
            </a:r>
            <a:r>
              <a:rPr lang="en-US" sz="2400" dirty="0"/>
              <a:t> json.js that doesn't mess with the Object prototype </a:t>
            </a:r>
            <a:r>
              <a:rPr lang="en-US" sz="2400" dirty="0">
                <a:hlinkClick r:id="rId2"/>
              </a:rPr>
              <a:t>http://www.json.org</a:t>
            </a:r>
            <a:r>
              <a:rPr lang="en-US" sz="2400" dirty="0"/>
              <a:t> </a:t>
            </a:r>
          </a:p>
          <a:p>
            <a:r>
              <a:rPr lang="en-US" sz="2400" dirty="0" err="1"/>
              <a:t>Ext.encode</a:t>
            </a:r>
            <a:r>
              <a:rPr lang="en-US" sz="2400" dirty="0"/>
              <a:t>: Shorthand for </a:t>
            </a:r>
            <a:r>
              <a:rPr lang="en-US" sz="2400" dirty="0" err="1"/>
              <a:t>Ext.util.JSON.encode</a:t>
            </a:r>
            <a:r>
              <a:rPr lang="en-US" sz="2400" dirty="0"/>
              <a:t>.</a:t>
            </a:r>
          </a:p>
          <a:p>
            <a:r>
              <a:rPr lang="en-US" sz="2400" dirty="0" err="1"/>
              <a:t>Ext.decode</a:t>
            </a:r>
            <a:r>
              <a:rPr lang="en-US" sz="2400" dirty="0"/>
              <a:t>: Shorthand for </a:t>
            </a:r>
            <a:r>
              <a:rPr lang="en-US" sz="2400" dirty="0" err="1"/>
              <a:t>Ext.util.JSON.decode</a:t>
            </a:r>
            <a:r>
              <a:rPr lang="en-US" sz="2400" dirty="0"/>
              <a:t>.</a:t>
            </a:r>
          </a:p>
          <a:p>
            <a:pPr marL="0" indent="0">
              <a:buNone/>
            </a:pPr>
            <a:endParaRPr lang="en-US" sz="2400" dirty="0"/>
          </a:p>
          <a:p>
            <a:pPr marL="0" indent="0">
              <a:buNone/>
            </a:pPr>
            <a:r>
              <a:rPr lang="en-US" sz="2400" dirty="0"/>
              <a:t>Note: HTTP only support ISO-8859-1 encoding, thus need to encode for special character such as Chinese characters.</a:t>
            </a:r>
          </a:p>
        </p:txBody>
      </p:sp>
    </p:spTree>
    <p:extLst>
      <p:ext uri="{BB962C8B-B14F-4D97-AF65-F5344CB8AC3E}">
        <p14:creationId xmlns:p14="http://schemas.microsoft.com/office/powerpoint/2010/main" val="2483814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A1BC-87CD-439E-8BC2-49839C030066}"/>
              </a:ext>
            </a:extLst>
          </p:cNvPr>
          <p:cNvSpPr>
            <a:spLocks noGrp="1"/>
          </p:cNvSpPr>
          <p:nvPr>
            <p:ph type="title"/>
          </p:nvPr>
        </p:nvSpPr>
        <p:spPr>
          <a:xfrm>
            <a:off x="838200" y="631825"/>
            <a:ext cx="10515600" cy="1325563"/>
          </a:xfrm>
        </p:spPr>
        <p:txBody>
          <a:bodyPr>
            <a:normAutofit/>
          </a:bodyPr>
          <a:lstStyle/>
          <a:p>
            <a:r>
              <a:rPr lang="en-US" dirty="0" err="1"/>
              <a:t>Ext.extend</a:t>
            </a:r>
            <a:endParaRPr lang="en-US" dirty="0"/>
          </a:p>
        </p:txBody>
      </p:sp>
      <p:sp>
        <p:nvSpPr>
          <p:cNvPr id="3" name="Content Placeholder 2">
            <a:extLst>
              <a:ext uri="{FF2B5EF4-FFF2-40B4-BE49-F238E27FC236}">
                <a16:creationId xmlns:a16="http://schemas.microsoft.com/office/drawing/2014/main" id="{2512B920-261D-4FC5-B8B0-338F6A0D0481}"/>
              </a:ext>
            </a:extLst>
          </p:cNvPr>
          <p:cNvSpPr>
            <a:spLocks noGrp="1"/>
          </p:cNvSpPr>
          <p:nvPr>
            <p:ph idx="1"/>
          </p:nvPr>
        </p:nvSpPr>
        <p:spPr>
          <a:xfrm>
            <a:off x="838200" y="2057400"/>
            <a:ext cx="10515600" cy="3871762"/>
          </a:xfrm>
        </p:spPr>
        <p:txBody>
          <a:bodyPr>
            <a:normAutofit/>
          </a:bodyPr>
          <a:lstStyle/>
          <a:p>
            <a:pPr marL="0" indent="0">
              <a:buNone/>
            </a:pPr>
            <a:r>
              <a:rPr lang="en-US" sz="2400" dirty="0"/>
              <a:t>Extends one class to create a subclass and optionally overrides members with the passed literal. It is essential that you call the superclass constructor in any provided constructor:</a:t>
            </a:r>
          </a:p>
          <a:p>
            <a:endParaRPr lang="en-US" sz="2400" dirty="0"/>
          </a:p>
          <a:p>
            <a:pPr marL="0" indent="0">
              <a:buNone/>
            </a:pPr>
            <a:r>
              <a:rPr lang="en-US" sz="2400" dirty="0"/>
              <a:t>	</a:t>
            </a:r>
            <a:r>
              <a:rPr lang="en-US" sz="2400" dirty="0" err="1"/>
              <a:t>Subclass.superclass.constructor.call</a:t>
            </a:r>
            <a:r>
              <a:rPr lang="en-US" sz="2400" dirty="0"/>
              <a:t>(this, config);</a:t>
            </a:r>
          </a:p>
        </p:txBody>
      </p:sp>
    </p:spTree>
    <p:extLst>
      <p:ext uri="{BB962C8B-B14F-4D97-AF65-F5344CB8AC3E}">
        <p14:creationId xmlns:p14="http://schemas.microsoft.com/office/powerpoint/2010/main" val="2972890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89848-DDEA-4B01-A163-3FBFA61A86BD}"/>
              </a:ext>
            </a:extLst>
          </p:cNvPr>
          <p:cNvSpPr>
            <a:spLocks noGrp="1"/>
          </p:cNvSpPr>
          <p:nvPr>
            <p:ph type="title"/>
          </p:nvPr>
        </p:nvSpPr>
        <p:spPr>
          <a:xfrm>
            <a:off x="838200" y="631825"/>
            <a:ext cx="10515600" cy="1325563"/>
          </a:xfrm>
        </p:spPr>
        <p:txBody>
          <a:bodyPr>
            <a:normAutofit/>
          </a:bodyPr>
          <a:lstStyle/>
          <a:p>
            <a:r>
              <a:rPr lang="en-US" dirty="0"/>
              <a:t>apply and </a:t>
            </a:r>
            <a:r>
              <a:rPr lang="en-US" dirty="0" err="1"/>
              <a:t>applyIf</a:t>
            </a:r>
            <a:endParaRPr lang="en-US" dirty="0"/>
          </a:p>
        </p:txBody>
      </p:sp>
      <p:sp>
        <p:nvSpPr>
          <p:cNvPr id="3" name="Content Placeholder 2">
            <a:extLst>
              <a:ext uri="{FF2B5EF4-FFF2-40B4-BE49-F238E27FC236}">
                <a16:creationId xmlns:a16="http://schemas.microsoft.com/office/drawing/2014/main" id="{A199945B-D3AF-49FC-BE26-5A1FEB1696E3}"/>
              </a:ext>
            </a:extLst>
          </p:cNvPr>
          <p:cNvSpPr>
            <a:spLocks noGrp="1"/>
          </p:cNvSpPr>
          <p:nvPr>
            <p:ph idx="1"/>
          </p:nvPr>
        </p:nvSpPr>
        <p:spPr>
          <a:xfrm>
            <a:off x="838200" y="2057400"/>
            <a:ext cx="10515600" cy="3871762"/>
          </a:xfrm>
        </p:spPr>
        <p:txBody>
          <a:bodyPr>
            <a:normAutofit/>
          </a:bodyPr>
          <a:lstStyle/>
          <a:p>
            <a:r>
              <a:rPr lang="en-US" sz="2400"/>
              <a:t>Ext.apply: Copies all the properties of config to obj.</a:t>
            </a:r>
          </a:p>
          <a:p>
            <a:r>
              <a:rPr lang="en-US" sz="2400"/>
              <a:t>Ext.applyIf: Copies all the properties of config to obj if they don't already exist.</a:t>
            </a:r>
          </a:p>
        </p:txBody>
      </p:sp>
    </p:spTree>
    <p:extLst>
      <p:ext uri="{BB962C8B-B14F-4D97-AF65-F5344CB8AC3E}">
        <p14:creationId xmlns:p14="http://schemas.microsoft.com/office/powerpoint/2010/main" val="126319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9FC00-5378-44E7-B915-EDA3E753AE7E}"/>
              </a:ext>
            </a:extLst>
          </p:cNvPr>
          <p:cNvSpPr>
            <a:spLocks noGrp="1"/>
          </p:cNvSpPr>
          <p:nvPr>
            <p:ph type="title"/>
          </p:nvPr>
        </p:nvSpPr>
        <p:spPr>
          <a:xfrm>
            <a:off x="838200" y="631825"/>
            <a:ext cx="10515600" cy="1325563"/>
          </a:xfrm>
        </p:spPr>
        <p:txBody>
          <a:bodyPr>
            <a:normAutofit/>
          </a:bodyPr>
          <a:lstStyle/>
          <a:p>
            <a:r>
              <a:rPr lang="en-US"/>
              <a:t>Ext.Toolbar</a:t>
            </a:r>
          </a:p>
        </p:txBody>
      </p:sp>
      <p:sp>
        <p:nvSpPr>
          <p:cNvPr id="3" name="Content Placeholder 2">
            <a:extLst>
              <a:ext uri="{FF2B5EF4-FFF2-40B4-BE49-F238E27FC236}">
                <a16:creationId xmlns:a16="http://schemas.microsoft.com/office/drawing/2014/main" id="{EF36A9E9-8B32-4D12-BD35-67CFA08C3039}"/>
              </a:ext>
            </a:extLst>
          </p:cNvPr>
          <p:cNvSpPr>
            <a:spLocks noGrp="1"/>
          </p:cNvSpPr>
          <p:nvPr>
            <p:ph idx="1"/>
          </p:nvPr>
        </p:nvSpPr>
        <p:spPr>
          <a:xfrm>
            <a:off x="838200" y="2057400"/>
            <a:ext cx="10515600" cy="3871762"/>
          </a:xfrm>
        </p:spPr>
        <p:txBody>
          <a:bodyPr>
            <a:normAutofit/>
          </a:bodyPr>
          <a:lstStyle/>
          <a:p>
            <a:pPr marL="0" indent="0">
              <a:buNone/>
            </a:pPr>
            <a:r>
              <a:rPr lang="en-US" sz="2400"/>
              <a:t>Toolbar is a bar that contains many menu items, normally the menu item is a button.</a:t>
            </a:r>
          </a:p>
        </p:txBody>
      </p:sp>
    </p:spTree>
    <p:extLst>
      <p:ext uri="{BB962C8B-B14F-4D97-AF65-F5344CB8AC3E}">
        <p14:creationId xmlns:p14="http://schemas.microsoft.com/office/powerpoint/2010/main" val="2388063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49810-27AF-4895-AC34-2297851FD04C}"/>
              </a:ext>
            </a:extLst>
          </p:cNvPr>
          <p:cNvSpPr>
            <a:spLocks noGrp="1"/>
          </p:cNvSpPr>
          <p:nvPr>
            <p:ph type="title"/>
          </p:nvPr>
        </p:nvSpPr>
        <p:spPr>
          <a:xfrm>
            <a:off x="1288064" y="1284731"/>
            <a:ext cx="9637776" cy="1430696"/>
          </a:xfrm>
        </p:spPr>
        <p:txBody>
          <a:bodyPr>
            <a:normAutofit/>
          </a:bodyPr>
          <a:lstStyle/>
          <a:p>
            <a:r>
              <a:rPr lang="en-US" dirty="0" err="1"/>
              <a:t>Ext.namespace</a:t>
            </a:r>
            <a:endParaRPr lang="en-US" dirty="0"/>
          </a:p>
        </p:txBody>
      </p:sp>
      <p:sp>
        <p:nvSpPr>
          <p:cNvPr id="3" name="Content Placeholder 2">
            <a:extLst>
              <a:ext uri="{FF2B5EF4-FFF2-40B4-BE49-F238E27FC236}">
                <a16:creationId xmlns:a16="http://schemas.microsoft.com/office/drawing/2014/main" id="{F3BCF720-B2BB-449C-802D-6CB67D15F1E5}"/>
              </a:ext>
            </a:extLst>
          </p:cNvPr>
          <p:cNvSpPr>
            <a:spLocks noGrp="1"/>
          </p:cNvSpPr>
          <p:nvPr>
            <p:ph idx="1"/>
          </p:nvPr>
        </p:nvSpPr>
        <p:spPr>
          <a:xfrm>
            <a:off x="1288064" y="2853879"/>
            <a:ext cx="9637776" cy="2714771"/>
          </a:xfrm>
        </p:spPr>
        <p:txBody>
          <a:bodyPr>
            <a:normAutofit/>
          </a:bodyPr>
          <a:lstStyle/>
          <a:p>
            <a:pPr marL="0" indent="0">
              <a:buNone/>
            </a:pPr>
            <a:r>
              <a:rPr lang="en-US" sz="2000" dirty="0"/>
              <a:t>Creates namespaces to be used for scoping variables and classes so that they are not global. Specifying the last node of a namespace implicitly creates all other nodes, shorthand method </a:t>
            </a:r>
            <a:r>
              <a:rPr lang="en-US" sz="2000" b="1" dirty="0" err="1"/>
              <a:t>Ext.ns</a:t>
            </a:r>
            <a:r>
              <a:rPr lang="en-US" sz="2000" dirty="0"/>
              <a:t>. Usage:</a:t>
            </a:r>
          </a:p>
          <a:p>
            <a:pPr marL="0" indent="0">
              <a:buNone/>
            </a:pPr>
            <a:endParaRPr lang="en-US" sz="2000" dirty="0"/>
          </a:p>
          <a:p>
            <a:pPr marL="0" indent="0">
              <a:buNone/>
            </a:pPr>
            <a:r>
              <a:rPr lang="en-US" sz="2000" dirty="0"/>
              <a:t>	</a:t>
            </a:r>
            <a:r>
              <a:rPr lang="en-US" sz="2000" dirty="0" err="1"/>
              <a:t>Ext.namespace</a:t>
            </a:r>
            <a:r>
              <a:rPr lang="en-US" sz="2000" dirty="0"/>
              <a:t>('Company', '</a:t>
            </a:r>
            <a:r>
              <a:rPr lang="en-US" sz="2000" dirty="0" err="1"/>
              <a:t>Company.data</a:t>
            </a:r>
            <a:r>
              <a:rPr lang="en-US" sz="2000" dirty="0"/>
              <a:t>’);</a:t>
            </a:r>
          </a:p>
          <a:p>
            <a:pPr marL="0" indent="0">
              <a:buNone/>
            </a:pPr>
            <a:r>
              <a:rPr lang="en-US" sz="2000" dirty="0"/>
              <a:t>	</a:t>
            </a:r>
            <a:r>
              <a:rPr lang="en-US" sz="2000" dirty="0" err="1"/>
              <a:t>Ext.namespace</a:t>
            </a:r>
            <a:r>
              <a:rPr lang="en-US" sz="2000" dirty="0"/>
              <a:t>('</a:t>
            </a:r>
            <a:r>
              <a:rPr lang="en-US" sz="2000" dirty="0" err="1"/>
              <a:t>Company.data</a:t>
            </a:r>
            <a:r>
              <a:rPr lang="en-US" sz="2000" dirty="0"/>
              <a:t>');</a:t>
            </a:r>
          </a:p>
        </p:txBody>
      </p:sp>
    </p:spTree>
    <p:extLst>
      <p:ext uri="{BB962C8B-B14F-4D97-AF65-F5344CB8AC3E}">
        <p14:creationId xmlns:p14="http://schemas.microsoft.com/office/powerpoint/2010/main" val="1445972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C9D34-FF7A-4A47-8C7A-114ACA3DFB13}"/>
              </a:ext>
            </a:extLst>
          </p:cNvPr>
          <p:cNvSpPr>
            <a:spLocks noGrp="1"/>
          </p:cNvSpPr>
          <p:nvPr>
            <p:ph type="title"/>
          </p:nvPr>
        </p:nvSpPr>
        <p:spPr>
          <a:xfrm>
            <a:off x="838200" y="631825"/>
            <a:ext cx="10515600" cy="1325563"/>
          </a:xfrm>
        </p:spPr>
        <p:txBody>
          <a:bodyPr>
            <a:normAutofit/>
          </a:bodyPr>
          <a:lstStyle/>
          <a:p>
            <a:r>
              <a:rPr lang="en-US" dirty="0" err="1"/>
              <a:t>Ext.isEmpty</a:t>
            </a:r>
            <a:endParaRPr lang="en-US" dirty="0"/>
          </a:p>
        </p:txBody>
      </p:sp>
      <p:sp>
        <p:nvSpPr>
          <p:cNvPr id="3" name="Content Placeholder 2">
            <a:extLst>
              <a:ext uri="{FF2B5EF4-FFF2-40B4-BE49-F238E27FC236}">
                <a16:creationId xmlns:a16="http://schemas.microsoft.com/office/drawing/2014/main" id="{6D98D8B8-92BE-4EF3-97B4-CCDBF08005D3}"/>
              </a:ext>
            </a:extLst>
          </p:cNvPr>
          <p:cNvSpPr>
            <a:spLocks noGrp="1"/>
          </p:cNvSpPr>
          <p:nvPr>
            <p:ph idx="1"/>
          </p:nvPr>
        </p:nvSpPr>
        <p:spPr>
          <a:xfrm>
            <a:off x="838200" y="2057400"/>
            <a:ext cx="10515600" cy="3871762"/>
          </a:xfrm>
        </p:spPr>
        <p:txBody>
          <a:bodyPr>
            <a:normAutofit/>
          </a:bodyPr>
          <a:lstStyle/>
          <a:p>
            <a:pPr marL="0" indent="0">
              <a:buNone/>
            </a:pPr>
            <a:r>
              <a:rPr lang="en-US" sz="2400"/>
              <a:t>Returns true if the passed value is empty, the value is deemed to be empty if it is:</a:t>
            </a:r>
          </a:p>
          <a:p>
            <a:pPr lvl="1">
              <a:buFont typeface="Wingdings" panose="05000000000000000000" pitchFamily="2" charset="2"/>
              <a:buChar char="q"/>
            </a:pPr>
            <a:r>
              <a:rPr lang="en-US" dirty="0"/>
              <a:t>null</a:t>
            </a:r>
          </a:p>
          <a:p>
            <a:pPr lvl="1">
              <a:buFont typeface="Wingdings" panose="05000000000000000000" pitchFamily="2" charset="2"/>
              <a:buChar char="q"/>
            </a:pPr>
            <a:r>
              <a:rPr lang="en-US" dirty="0"/>
              <a:t>undefined</a:t>
            </a:r>
          </a:p>
          <a:p>
            <a:pPr lvl="1">
              <a:buFont typeface="Wingdings" panose="05000000000000000000" pitchFamily="2" charset="2"/>
              <a:buChar char="q"/>
            </a:pPr>
            <a:r>
              <a:rPr lang="en-US" dirty="0"/>
              <a:t>an empty array</a:t>
            </a:r>
          </a:p>
          <a:p>
            <a:pPr lvl="1">
              <a:buFont typeface="Wingdings" panose="05000000000000000000" pitchFamily="2" charset="2"/>
              <a:buChar char="q"/>
            </a:pPr>
            <a:r>
              <a:rPr lang="en-US" dirty="0"/>
              <a:t>a zero-length string (Unless the </a:t>
            </a:r>
            <a:r>
              <a:rPr lang="en-US"/>
              <a:t>allowBlank</a:t>
            </a:r>
            <a:r>
              <a:rPr lang="en-US" dirty="0"/>
              <a:t> parameter is true)</a:t>
            </a:r>
          </a:p>
        </p:txBody>
      </p:sp>
    </p:spTree>
    <p:extLst>
      <p:ext uri="{BB962C8B-B14F-4D97-AF65-F5344CB8AC3E}">
        <p14:creationId xmlns:p14="http://schemas.microsoft.com/office/powerpoint/2010/main" val="31059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9F509-BFC2-4B42-9F05-A0591CFB44FD}"/>
              </a:ext>
            </a:extLst>
          </p:cNvPr>
          <p:cNvSpPr>
            <a:spLocks noGrp="1"/>
          </p:cNvSpPr>
          <p:nvPr>
            <p:ph type="title"/>
          </p:nvPr>
        </p:nvSpPr>
        <p:spPr>
          <a:xfrm>
            <a:off x="838200" y="631825"/>
            <a:ext cx="10515600" cy="1325563"/>
          </a:xfrm>
        </p:spPr>
        <p:txBody>
          <a:bodyPr>
            <a:normAutofit/>
          </a:bodyPr>
          <a:lstStyle/>
          <a:p>
            <a:r>
              <a:rPr lang="en-US" dirty="0" err="1"/>
              <a:t>Ext.each</a:t>
            </a:r>
            <a:endParaRPr lang="en-US" dirty="0"/>
          </a:p>
        </p:txBody>
      </p:sp>
      <p:sp>
        <p:nvSpPr>
          <p:cNvPr id="3" name="Content Placeholder 2">
            <a:extLst>
              <a:ext uri="{FF2B5EF4-FFF2-40B4-BE49-F238E27FC236}">
                <a16:creationId xmlns:a16="http://schemas.microsoft.com/office/drawing/2014/main" id="{5BEA3CF1-A381-4E2A-9C13-581D016C438F}"/>
              </a:ext>
            </a:extLst>
          </p:cNvPr>
          <p:cNvSpPr>
            <a:spLocks noGrp="1"/>
          </p:cNvSpPr>
          <p:nvPr>
            <p:ph idx="1"/>
          </p:nvPr>
        </p:nvSpPr>
        <p:spPr>
          <a:xfrm>
            <a:off x="838200" y="2057400"/>
            <a:ext cx="10515600" cy="3871762"/>
          </a:xfrm>
        </p:spPr>
        <p:txBody>
          <a:bodyPr>
            <a:normAutofit/>
          </a:bodyPr>
          <a:lstStyle/>
          <a:p>
            <a:pPr marL="0" indent="0">
              <a:buNone/>
            </a:pPr>
            <a:r>
              <a:rPr lang="en-US" sz="2400" dirty="0"/>
              <a:t>Iterates an array calling the supplied function:</a:t>
            </a:r>
          </a:p>
          <a:p>
            <a:endParaRPr lang="en-US" sz="2400" dirty="0"/>
          </a:p>
          <a:p>
            <a:pPr marL="0" indent="0">
              <a:buNone/>
            </a:pPr>
            <a:r>
              <a:rPr lang="en-US" sz="2400" dirty="0"/>
              <a:t> 	</a:t>
            </a:r>
            <a:r>
              <a:rPr lang="en-US" sz="2400" dirty="0" err="1"/>
              <a:t>Ext.each</a:t>
            </a:r>
            <a:r>
              <a:rPr lang="en-US" sz="2400" dirty="0"/>
              <a:t>([1, 2, 3], function(e) {</a:t>
            </a:r>
          </a:p>
          <a:p>
            <a:pPr marL="0" indent="0">
              <a:buNone/>
            </a:pPr>
            <a:r>
              <a:rPr lang="en-US" sz="2400" dirty="0"/>
              <a:t>		console.log(e);</a:t>
            </a:r>
          </a:p>
          <a:p>
            <a:pPr marL="0" indent="0">
              <a:buNone/>
            </a:pPr>
            <a:r>
              <a:rPr lang="en-US" sz="2400" dirty="0"/>
              <a:t> 	});</a:t>
            </a:r>
          </a:p>
        </p:txBody>
      </p:sp>
    </p:spTree>
    <p:extLst>
      <p:ext uri="{BB962C8B-B14F-4D97-AF65-F5344CB8AC3E}">
        <p14:creationId xmlns:p14="http://schemas.microsoft.com/office/powerpoint/2010/main" val="129458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Try to use </a:t>
            </a:r>
            <a:r>
              <a:rPr lang="en-US" sz="2000" dirty="0" err="1"/>
              <a:t>Ext.encode</a:t>
            </a:r>
            <a:r>
              <a:rPr lang="en-US" sz="2000" dirty="0"/>
              <a:t>/</a:t>
            </a:r>
            <a:r>
              <a:rPr lang="en-US" sz="2000" dirty="0" err="1"/>
              <a:t>Ext.deconde</a:t>
            </a:r>
            <a:r>
              <a:rPr lang="en-US" sz="2000" dirty="0"/>
              <a:t>, </a:t>
            </a:r>
            <a:r>
              <a:rPr lang="en-US" sz="2000" dirty="0" err="1"/>
              <a:t>Ext.apply</a:t>
            </a:r>
            <a:r>
              <a:rPr lang="en-US" sz="2000" dirty="0"/>
              <a:t>/</a:t>
            </a:r>
            <a:r>
              <a:rPr lang="en-US" sz="2000" dirty="0" err="1"/>
              <a:t>Ext.applyIf</a:t>
            </a:r>
            <a:r>
              <a:rPr lang="en-US" sz="2000" dirty="0"/>
              <a:t>, </a:t>
            </a:r>
            <a:r>
              <a:rPr lang="en-US" sz="2000" dirty="0" err="1"/>
              <a:t>Ext.ns</a:t>
            </a:r>
            <a:r>
              <a:rPr lang="en-US" sz="2000" dirty="0"/>
              <a:t>, </a:t>
            </a:r>
            <a:r>
              <a:rPr lang="en-US" sz="2000" dirty="0" err="1"/>
              <a:t>Ext.isEmpty</a:t>
            </a:r>
            <a:r>
              <a:rPr lang="en-US" sz="2000" dirty="0"/>
              <a:t>, </a:t>
            </a:r>
            <a:r>
              <a:rPr lang="en-US" sz="2000" dirty="0" err="1"/>
              <a:t>Ext.each</a:t>
            </a:r>
            <a:endParaRPr lang="en-US" sz="2000" dirty="0"/>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637463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AE149-E383-4473-9281-9180C9ADA001}"/>
              </a:ext>
            </a:extLst>
          </p:cNvPr>
          <p:cNvSpPr>
            <a:spLocks noGrp="1"/>
          </p:cNvSpPr>
          <p:nvPr>
            <p:ph type="title"/>
          </p:nvPr>
        </p:nvSpPr>
        <p:spPr>
          <a:xfrm>
            <a:off x="838200" y="631825"/>
            <a:ext cx="10515600" cy="1325563"/>
          </a:xfrm>
        </p:spPr>
        <p:txBody>
          <a:bodyPr>
            <a:normAutofit/>
          </a:bodyPr>
          <a:lstStyle/>
          <a:p>
            <a:r>
              <a:rPr lang="en-US" dirty="0" err="1"/>
              <a:t>Ext.DomQuery</a:t>
            </a:r>
            <a:endParaRPr lang="en-US" dirty="0"/>
          </a:p>
        </p:txBody>
      </p:sp>
      <p:sp>
        <p:nvSpPr>
          <p:cNvPr id="3" name="Content Placeholder 2">
            <a:extLst>
              <a:ext uri="{FF2B5EF4-FFF2-40B4-BE49-F238E27FC236}">
                <a16:creationId xmlns:a16="http://schemas.microsoft.com/office/drawing/2014/main" id="{F61F8030-0FBE-4B12-ABD9-1E3F790219FB}"/>
              </a:ext>
            </a:extLst>
          </p:cNvPr>
          <p:cNvSpPr>
            <a:spLocks noGrp="1"/>
          </p:cNvSpPr>
          <p:nvPr>
            <p:ph idx="1"/>
          </p:nvPr>
        </p:nvSpPr>
        <p:spPr>
          <a:xfrm>
            <a:off x="838200" y="2057400"/>
            <a:ext cx="10515600" cy="3871762"/>
          </a:xfrm>
        </p:spPr>
        <p:txBody>
          <a:bodyPr>
            <a:normAutofit/>
          </a:bodyPr>
          <a:lstStyle/>
          <a:p>
            <a:r>
              <a:rPr lang="en-US" sz="2400"/>
              <a:t>Provides high performance selector/xpath processing by compiling queries into reusable functions.</a:t>
            </a:r>
          </a:p>
        </p:txBody>
      </p:sp>
      <p:sp>
        <p:nvSpPr>
          <p:cNvPr id="6" name="Arrow: Right 5">
            <a:extLst>
              <a:ext uri="{FF2B5EF4-FFF2-40B4-BE49-F238E27FC236}">
                <a16:creationId xmlns:a16="http://schemas.microsoft.com/office/drawing/2014/main" id="{044375F7-FF24-41A2-84EF-A25214B4347F}"/>
              </a:ext>
            </a:extLst>
          </p:cNvPr>
          <p:cNvSpPr/>
          <p:nvPr/>
        </p:nvSpPr>
        <p:spPr>
          <a:xfrm>
            <a:off x="8541224" y="5343541"/>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Ext.DomQuery.html</a:t>
            </a:r>
          </a:p>
        </p:txBody>
      </p:sp>
    </p:spTree>
    <p:extLst>
      <p:ext uri="{BB962C8B-B14F-4D97-AF65-F5344CB8AC3E}">
        <p14:creationId xmlns:p14="http://schemas.microsoft.com/office/powerpoint/2010/main" val="4220364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D5EF2-5E0E-48CD-A852-C7A58BD70118}"/>
              </a:ext>
            </a:extLst>
          </p:cNvPr>
          <p:cNvSpPr>
            <a:spLocks noGrp="1"/>
          </p:cNvSpPr>
          <p:nvPr>
            <p:ph type="title"/>
          </p:nvPr>
        </p:nvSpPr>
        <p:spPr>
          <a:xfrm>
            <a:off x="838200" y="631825"/>
            <a:ext cx="10515600" cy="1325563"/>
          </a:xfrm>
        </p:spPr>
        <p:txBody>
          <a:bodyPr>
            <a:normAutofit/>
          </a:bodyPr>
          <a:lstStyle/>
          <a:p>
            <a:r>
              <a:rPr lang="en-US" dirty="0" err="1"/>
              <a:t>Ext.DomHelper</a:t>
            </a:r>
            <a:endParaRPr lang="en-US" dirty="0"/>
          </a:p>
        </p:txBody>
      </p:sp>
      <p:sp>
        <p:nvSpPr>
          <p:cNvPr id="3" name="Content Placeholder 2">
            <a:extLst>
              <a:ext uri="{FF2B5EF4-FFF2-40B4-BE49-F238E27FC236}">
                <a16:creationId xmlns:a16="http://schemas.microsoft.com/office/drawing/2014/main" id="{88D81BA9-3272-4AB9-94AC-5F95736D7517}"/>
              </a:ext>
            </a:extLst>
          </p:cNvPr>
          <p:cNvSpPr>
            <a:spLocks noGrp="1"/>
          </p:cNvSpPr>
          <p:nvPr>
            <p:ph idx="1"/>
          </p:nvPr>
        </p:nvSpPr>
        <p:spPr>
          <a:xfrm>
            <a:off x="838200" y="2057400"/>
            <a:ext cx="10515600" cy="3871762"/>
          </a:xfrm>
        </p:spPr>
        <p:txBody>
          <a:bodyPr>
            <a:normAutofit/>
          </a:bodyPr>
          <a:lstStyle/>
          <a:p>
            <a:pPr marL="0" indent="0">
              <a:buNone/>
            </a:pPr>
            <a:r>
              <a:rPr lang="en-US" sz="2400" dirty="0"/>
              <a:t>Provides a layer of abstraction from DOM and transparently supports creating elements via DOM or using HTML fragments:</a:t>
            </a:r>
          </a:p>
          <a:p>
            <a:endParaRPr lang="en-US" sz="2400" dirty="0"/>
          </a:p>
          <a:p>
            <a:pPr marL="0" indent="0">
              <a:buNone/>
            </a:pPr>
            <a:r>
              <a:rPr lang="en-US" sz="2400" dirty="0"/>
              <a:t> var list = </a:t>
            </a:r>
            <a:r>
              <a:rPr lang="en-US" sz="2400" dirty="0" err="1"/>
              <a:t>Ext.DomHelper.append</a:t>
            </a:r>
            <a:r>
              <a:rPr lang="en-US" sz="2400" dirty="0"/>
              <a:t>(‘</a:t>
            </a:r>
            <a:r>
              <a:rPr lang="en-US" sz="2400" dirty="0" err="1"/>
              <a:t>testId</a:t>
            </a:r>
            <a:r>
              <a:rPr lang="en-US" sz="2400" dirty="0"/>
              <a:t>’, {</a:t>
            </a:r>
            <a:r>
              <a:rPr lang="en-US" sz="2400" dirty="0" err="1"/>
              <a:t>tag:‘div</a:t>
            </a:r>
            <a:r>
              <a:rPr lang="en-US" sz="2400" dirty="0"/>
              <a:t>’, </a:t>
            </a:r>
            <a:r>
              <a:rPr lang="en-US" sz="2400" dirty="0" err="1"/>
              <a:t>cls</a:t>
            </a:r>
            <a:r>
              <a:rPr lang="en-US" sz="2400" dirty="0"/>
              <a:t>:‘red’});</a:t>
            </a:r>
          </a:p>
          <a:p>
            <a:pPr marL="0" indent="0">
              <a:buNone/>
            </a:pPr>
            <a:r>
              <a:rPr lang="en-US" sz="2400" dirty="0"/>
              <a:t>//add a div element to ‘</a:t>
            </a:r>
            <a:r>
              <a:rPr lang="en-US" sz="2400" dirty="0" err="1"/>
              <a:t>testId</a:t>
            </a:r>
            <a:r>
              <a:rPr lang="en-US" sz="2400" dirty="0"/>
              <a:t>’ element and set the div CSS class to ‘red’.</a:t>
            </a:r>
          </a:p>
        </p:txBody>
      </p:sp>
    </p:spTree>
    <p:extLst>
      <p:ext uri="{BB962C8B-B14F-4D97-AF65-F5344CB8AC3E}">
        <p14:creationId xmlns:p14="http://schemas.microsoft.com/office/powerpoint/2010/main" val="2067107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9B6EC-0196-4CD9-B424-BE882698A721}"/>
              </a:ext>
            </a:extLst>
          </p:cNvPr>
          <p:cNvSpPr>
            <a:spLocks noGrp="1"/>
          </p:cNvSpPr>
          <p:nvPr>
            <p:ph type="title"/>
          </p:nvPr>
        </p:nvSpPr>
        <p:spPr>
          <a:xfrm>
            <a:off x="838200" y="631825"/>
            <a:ext cx="10515600" cy="1325563"/>
          </a:xfrm>
        </p:spPr>
        <p:txBody>
          <a:bodyPr>
            <a:normAutofit/>
          </a:bodyPr>
          <a:lstStyle/>
          <a:p>
            <a:r>
              <a:rPr lang="en-US" dirty="0" err="1"/>
              <a:t>Ext.Template</a:t>
            </a:r>
            <a:endParaRPr lang="en-US" dirty="0"/>
          </a:p>
        </p:txBody>
      </p:sp>
      <p:sp>
        <p:nvSpPr>
          <p:cNvPr id="3" name="Content Placeholder 2">
            <a:extLst>
              <a:ext uri="{FF2B5EF4-FFF2-40B4-BE49-F238E27FC236}">
                <a16:creationId xmlns:a16="http://schemas.microsoft.com/office/drawing/2014/main" id="{E03F705D-AA8F-4EB4-B5D0-5690B670F192}"/>
              </a:ext>
            </a:extLst>
          </p:cNvPr>
          <p:cNvSpPr>
            <a:spLocks noGrp="1"/>
          </p:cNvSpPr>
          <p:nvPr>
            <p:ph idx="1"/>
          </p:nvPr>
        </p:nvSpPr>
        <p:spPr>
          <a:xfrm>
            <a:off x="838200" y="2057400"/>
            <a:ext cx="10515600" cy="3871762"/>
          </a:xfrm>
        </p:spPr>
        <p:txBody>
          <a:bodyPr>
            <a:normAutofit/>
          </a:bodyPr>
          <a:lstStyle/>
          <a:p>
            <a:pPr marL="0" indent="0">
              <a:buNone/>
            </a:pPr>
            <a:r>
              <a:rPr lang="en-US" sz="2200" dirty="0"/>
              <a:t>Represents an HTML fragment template:</a:t>
            </a:r>
          </a:p>
          <a:p>
            <a:endParaRPr lang="en-US" sz="2200" dirty="0"/>
          </a:p>
          <a:p>
            <a:pPr marL="0" indent="0">
              <a:buNone/>
            </a:pPr>
            <a:r>
              <a:rPr lang="en-US" sz="2200" dirty="0"/>
              <a:t> var data = {name: ‘Tom’, age:11};</a:t>
            </a:r>
          </a:p>
          <a:p>
            <a:pPr marL="0" indent="0">
              <a:buNone/>
            </a:pPr>
            <a:r>
              <a:rPr lang="en-US" sz="2200" dirty="0"/>
              <a:t> var </a:t>
            </a:r>
            <a:r>
              <a:rPr lang="en-US" sz="2200" dirty="0" err="1"/>
              <a:t>tpl</a:t>
            </a:r>
            <a:r>
              <a:rPr lang="en-US" sz="2200" dirty="0"/>
              <a:t> = new </a:t>
            </a:r>
            <a:r>
              <a:rPr lang="en-US" sz="2200" dirty="0" err="1"/>
              <a:t>Ext.Template</a:t>
            </a:r>
            <a:r>
              <a:rPr lang="en-US" sz="2200" dirty="0"/>
              <a:t>([</a:t>
            </a:r>
          </a:p>
          <a:p>
            <a:pPr marL="0" indent="0">
              <a:buNone/>
            </a:pPr>
            <a:r>
              <a:rPr lang="en-US" sz="2200" dirty="0"/>
              <a:t>	‘&lt;table&gt;&lt;tr&gt;’,</a:t>
            </a:r>
          </a:p>
          <a:p>
            <a:pPr marL="0" indent="0">
              <a:buNone/>
            </a:pPr>
            <a:r>
              <a:rPr lang="en-US" sz="2200" dirty="0"/>
              <a:t>		‘&lt;td&gt;I am {name}, {age} years old.&lt;/td&gt;’,</a:t>
            </a:r>
          </a:p>
          <a:p>
            <a:pPr marL="0" indent="0">
              <a:buNone/>
            </a:pPr>
            <a:r>
              <a:rPr lang="en-US" sz="2200" dirty="0"/>
              <a:t>	‘&lt;tr&gt;&lt;/table&gt;’</a:t>
            </a:r>
          </a:p>
          <a:p>
            <a:pPr marL="0" indent="0">
              <a:buNone/>
            </a:pPr>
            <a:r>
              <a:rPr lang="en-US" sz="2200" dirty="0"/>
              <a:t> ]);</a:t>
            </a:r>
          </a:p>
          <a:p>
            <a:pPr marL="0" indent="0">
              <a:buNone/>
            </a:pPr>
            <a:r>
              <a:rPr lang="en-US" sz="2200" dirty="0"/>
              <a:t> </a:t>
            </a:r>
            <a:r>
              <a:rPr lang="en-US" sz="2200" dirty="0" err="1"/>
              <a:t>tpl.compile</a:t>
            </a:r>
            <a:r>
              <a:rPr lang="en-US" sz="2200" dirty="0"/>
              <a:t>();</a:t>
            </a:r>
          </a:p>
        </p:txBody>
      </p:sp>
      <p:pic>
        <p:nvPicPr>
          <p:cNvPr id="7" name="Picture 6">
            <a:extLst>
              <a:ext uri="{FF2B5EF4-FFF2-40B4-BE49-F238E27FC236}">
                <a16:creationId xmlns:a16="http://schemas.microsoft.com/office/drawing/2014/main" id="{293C10D2-F42A-497E-A0D3-947E0AD5F5E2}"/>
              </a:ext>
            </a:extLst>
          </p:cNvPr>
          <p:cNvPicPr>
            <a:picLocks noChangeAspect="1"/>
          </p:cNvPicPr>
          <p:nvPr/>
        </p:nvPicPr>
        <p:blipFill>
          <a:blip r:embed="rId2"/>
          <a:stretch>
            <a:fillRect/>
          </a:stretch>
        </p:blipFill>
        <p:spPr>
          <a:xfrm>
            <a:off x="8050294" y="2383774"/>
            <a:ext cx="2572109" cy="1524213"/>
          </a:xfrm>
          <a:prstGeom prst="rect">
            <a:avLst/>
          </a:prstGeom>
        </p:spPr>
      </p:pic>
      <p:sp>
        <p:nvSpPr>
          <p:cNvPr id="9" name="Arrow: Right 8">
            <a:extLst>
              <a:ext uri="{FF2B5EF4-FFF2-40B4-BE49-F238E27FC236}">
                <a16:creationId xmlns:a16="http://schemas.microsoft.com/office/drawing/2014/main" id="{D21A8E8F-62E7-4726-BA04-588C32966927}"/>
              </a:ext>
            </a:extLst>
          </p:cNvPr>
          <p:cNvSpPr/>
          <p:nvPr/>
        </p:nvSpPr>
        <p:spPr>
          <a:xfrm>
            <a:off x="8489753" y="5599948"/>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Template.html</a:t>
            </a:r>
          </a:p>
        </p:txBody>
      </p:sp>
    </p:spTree>
    <p:extLst>
      <p:ext uri="{BB962C8B-B14F-4D97-AF65-F5344CB8AC3E}">
        <p14:creationId xmlns:p14="http://schemas.microsoft.com/office/powerpoint/2010/main" val="1495830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304C2-486D-4452-A7EB-E5932544565B}"/>
              </a:ext>
            </a:extLst>
          </p:cNvPr>
          <p:cNvSpPr>
            <a:spLocks noGrp="1"/>
          </p:cNvSpPr>
          <p:nvPr>
            <p:ph type="title"/>
          </p:nvPr>
        </p:nvSpPr>
        <p:spPr>
          <a:xfrm>
            <a:off x="838200" y="631825"/>
            <a:ext cx="10515600" cy="1325563"/>
          </a:xfrm>
        </p:spPr>
        <p:txBody>
          <a:bodyPr>
            <a:normAutofit/>
          </a:bodyPr>
          <a:lstStyle/>
          <a:p>
            <a:r>
              <a:rPr lang="en-US" dirty="0" err="1"/>
              <a:t>DomHelper</a:t>
            </a:r>
            <a:r>
              <a:rPr lang="en-US" dirty="0"/>
              <a:t> Create Template</a:t>
            </a:r>
          </a:p>
        </p:txBody>
      </p:sp>
      <p:sp>
        <p:nvSpPr>
          <p:cNvPr id="3" name="Content Placeholder 2">
            <a:extLst>
              <a:ext uri="{FF2B5EF4-FFF2-40B4-BE49-F238E27FC236}">
                <a16:creationId xmlns:a16="http://schemas.microsoft.com/office/drawing/2014/main" id="{7D042760-F570-402A-9C99-0F59198B2D25}"/>
              </a:ext>
            </a:extLst>
          </p:cNvPr>
          <p:cNvSpPr>
            <a:spLocks noGrp="1"/>
          </p:cNvSpPr>
          <p:nvPr>
            <p:ph idx="1"/>
          </p:nvPr>
        </p:nvSpPr>
        <p:spPr>
          <a:xfrm>
            <a:off x="838200" y="2057400"/>
            <a:ext cx="10515600" cy="3871762"/>
          </a:xfrm>
        </p:spPr>
        <p:txBody>
          <a:bodyPr>
            <a:normAutofit/>
          </a:bodyPr>
          <a:lstStyle/>
          <a:p>
            <a:pPr marL="0" indent="0">
              <a:buNone/>
            </a:pPr>
            <a:r>
              <a:rPr lang="en-US" sz="2400"/>
              <a:t> var tmpl = Ext.DomHelper.createTemplate({</a:t>
            </a:r>
          </a:p>
          <a:p>
            <a:pPr marL="0" indent="0">
              <a:buNone/>
            </a:pPr>
            <a:r>
              <a:rPr lang="en-US" sz="2400"/>
              <a:t>	tag: 'tr', children:[</a:t>
            </a:r>
          </a:p>
          <a:p>
            <a:pPr marL="0" indent="0">
              <a:buNone/>
            </a:pPr>
            <a:r>
              <a:rPr lang="en-US" sz="2400"/>
              <a:t>		{tag: 'td', html: 'I am {name}, {age} years old.'},</a:t>
            </a:r>
          </a:p>
          <a:p>
            <a:pPr marL="0" indent="0">
              <a:buNone/>
            </a:pPr>
            <a:r>
              <a:rPr lang="en-US" sz="2400"/>
              <a:t>		{tag: 'td', html: '&lt;Button&gt;View&lt;/Button&gt;'}</a:t>
            </a:r>
          </a:p>
          <a:p>
            <a:pPr marL="0" indent="0">
              <a:buNone/>
            </a:pPr>
            <a:r>
              <a:rPr lang="en-US" sz="2400"/>
              <a:t>	]</a:t>
            </a:r>
          </a:p>
          <a:p>
            <a:pPr marL="0" indent="0">
              <a:buNone/>
            </a:pPr>
            <a:r>
              <a:rPr lang="en-US" sz="2400"/>
              <a:t>});</a:t>
            </a:r>
          </a:p>
          <a:p>
            <a:pPr marL="0" indent="0">
              <a:buNone/>
            </a:pPr>
            <a:r>
              <a:rPr lang="en-US" sz="2400"/>
              <a:t>tmpl.append('template', {name:'Tom', age:11});</a:t>
            </a:r>
          </a:p>
        </p:txBody>
      </p:sp>
      <p:pic>
        <p:nvPicPr>
          <p:cNvPr id="7" name="Picture 6">
            <a:extLst>
              <a:ext uri="{FF2B5EF4-FFF2-40B4-BE49-F238E27FC236}">
                <a16:creationId xmlns:a16="http://schemas.microsoft.com/office/drawing/2014/main" id="{BB3555EC-E070-4683-A44D-D345BE047FEC}"/>
              </a:ext>
            </a:extLst>
          </p:cNvPr>
          <p:cNvPicPr>
            <a:picLocks noChangeAspect="1"/>
          </p:cNvPicPr>
          <p:nvPr/>
        </p:nvPicPr>
        <p:blipFill>
          <a:blip r:embed="rId2"/>
          <a:stretch>
            <a:fillRect/>
          </a:stretch>
        </p:blipFill>
        <p:spPr>
          <a:xfrm>
            <a:off x="8533804" y="3516103"/>
            <a:ext cx="2581635" cy="1514686"/>
          </a:xfrm>
          <a:prstGeom prst="rect">
            <a:avLst/>
          </a:prstGeom>
        </p:spPr>
      </p:pic>
      <p:sp>
        <p:nvSpPr>
          <p:cNvPr id="9" name="Arrow: Right 8">
            <a:extLst>
              <a:ext uri="{FF2B5EF4-FFF2-40B4-BE49-F238E27FC236}">
                <a16:creationId xmlns:a16="http://schemas.microsoft.com/office/drawing/2014/main" id="{C4D68EF7-CF1C-4295-BCC6-263FB5E9B617}"/>
              </a:ext>
            </a:extLst>
          </p:cNvPr>
          <p:cNvSpPr/>
          <p:nvPr/>
        </p:nvSpPr>
        <p:spPr>
          <a:xfrm>
            <a:off x="8569216" y="5374071"/>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Template2.html</a:t>
            </a:r>
          </a:p>
        </p:txBody>
      </p:sp>
    </p:spTree>
    <p:extLst>
      <p:ext uri="{BB962C8B-B14F-4D97-AF65-F5344CB8AC3E}">
        <p14:creationId xmlns:p14="http://schemas.microsoft.com/office/powerpoint/2010/main" val="2485154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Try to use Template in Panel.</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234758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E6F2D-19DB-443B-82E4-ECA7647D6185}"/>
              </a:ext>
            </a:extLst>
          </p:cNvPr>
          <p:cNvSpPr>
            <a:spLocks noGrp="1"/>
          </p:cNvSpPr>
          <p:nvPr>
            <p:ph type="title"/>
          </p:nvPr>
        </p:nvSpPr>
        <p:spPr>
          <a:xfrm>
            <a:off x="838200" y="631825"/>
            <a:ext cx="10515600" cy="1325563"/>
          </a:xfrm>
        </p:spPr>
        <p:txBody>
          <a:bodyPr>
            <a:normAutofit/>
          </a:bodyPr>
          <a:lstStyle/>
          <a:p>
            <a:r>
              <a:rPr lang="en-US" dirty="0" err="1"/>
              <a:t>Ext.XTemplate</a:t>
            </a:r>
            <a:endParaRPr lang="en-US" dirty="0"/>
          </a:p>
        </p:txBody>
      </p:sp>
      <p:sp>
        <p:nvSpPr>
          <p:cNvPr id="3" name="Content Placeholder 2">
            <a:extLst>
              <a:ext uri="{FF2B5EF4-FFF2-40B4-BE49-F238E27FC236}">
                <a16:creationId xmlns:a16="http://schemas.microsoft.com/office/drawing/2014/main" id="{18A0DC75-994D-436C-AFF2-BA40FC81117A}"/>
              </a:ext>
            </a:extLst>
          </p:cNvPr>
          <p:cNvSpPr>
            <a:spLocks noGrp="1"/>
          </p:cNvSpPr>
          <p:nvPr>
            <p:ph idx="1"/>
          </p:nvPr>
        </p:nvSpPr>
        <p:spPr>
          <a:xfrm>
            <a:off x="838200" y="2057400"/>
            <a:ext cx="10515600" cy="3871762"/>
          </a:xfrm>
        </p:spPr>
        <p:txBody>
          <a:bodyPr>
            <a:normAutofit/>
          </a:bodyPr>
          <a:lstStyle/>
          <a:p>
            <a:pPr marL="0" indent="0">
              <a:buNone/>
            </a:pPr>
            <a:r>
              <a:rPr lang="en-US" sz="2400"/>
              <a:t>A template class that supports advanced functionality like:</a:t>
            </a:r>
          </a:p>
          <a:p>
            <a:pPr lvl="1">
              <a:buFont typeface="Wingdings" panose="05000000000000000000" pitchFamily="2" charset="2"/>
              <a:buChar char="q"/>
            </a:pPr>
            <a:r>
              <a:rPr lang="en-US" dirty="0"/>
              <a:t>Auto filling arrays using templates and </a:t>
            </a:r>
            <a:r>
              <a:rPr lang="en-US" b="1"/>
              <a:t>sub-templates</a:t>
            </a:r>
          </a:p>
          <a:p>
            <a:pPr lvl="1">
              <a:buFont typeface="Wingdings" panose="05000000000000000000" pitchFamily="2" charset="2"/>
              <a:buChar char="q"/>
            </a:pPr>
            <a:r>
              <a:rPr lang="en-US" b="1"/>
              <a:t>Conditional processing</a:t>
            </a:r>
            <a:r>
              <a:rPr lang="en-US" dirty="0"/>
              <a:t> with basic comparison operators</a:t>
            </a:r>
          </a:p>
          <a:p>
            <a:pPr lvl="1">
              <a:buFont typeface="Wingdings" panose="05000000000000000000" pitchFamily="2" charset="2"/>
              <a:buChar char="q"/>
            </a:pPr>
            <a:r>
              <a:rPr lang="en-US" dirty="0"/>
              <a:t>Basic </a:t>
            </a:r>
            <a:r>
              <a:rPr lang="en-US" b="1"/>
              <a:t>math function</a:t>
            </a:r>
            <a:r>
              <a:rPr lang="en-US" dirty="0"/>
              <a:t> support</a:t>
            </a:r>
          </a:p>
          <a:p>
            <a:pPr lvl="1">
              <a:buFont typeface="Wingdings" panose="05000000000000000000" pitchFamily="2" charset="2"/>
              <a:buChar char="q"/>
            </a:pPr>
            <a:r>
              <a:rPr lang="en-US" dirty="0"/>
              <a:t>Execute arbitrary inline code with special </a:t>
            </a:r>
            <a:r>
              <a:rPr lang="en-US" b="1"/>
              <a:t>built-in template variables</a:t>
            </a:r>
          </a:p>
          <a:p>
            <a:pPr lvl="1">
              <a:buFont typeface="Wingdings" panose="05000000000000000000" pitchFamily="2" charset="2"/>
              <a:buChar char="q"/>
            </a:pPr>
            <a:r>
              <a:rPr lang="en-US" dirty="0"/>
              <a:t>Custom member functions</a:t>
            </a:r>
          </a:p>
          <a:p>
            <a:pPr lvl="1">
              <a:buFont typeface="Wingdings" panose="05000000000000000000" pitchFamily="2" charset="2"/>
              <a:buChar char="q"/>
            </a:pPr>
            <a:r>
              <a:rPr lang="en-US" dirty="0"/>
              <a:t>Many special tags and built-in operators that aren't defined as part of the API, but are supported in the templates that can be created</a:t>
            </a:r>
          </a:p>
        </p:txBody>
      </p:sp>
      <p:pic>
        <p:nvPicPr>
          <p:cNvPr id="7" name="Picture 6">
            <a:extLst>
              <a:ext uri="{FF2B5EF4-FFF2-40B4-BE49-F238E27FC236}">
                <a16:creationId xmlns:a16="http://schemas.microsoft.com/office/drawing/2014/main" id="{605B83F3-D2DC-477A-9BC7-41BC54DA5448}"/>
              </a:ext>
            </a:extLst>
          </p:cNvPr>
          <p:cNvPicPr>
            <a:picLocks noChangeAspect="1"/>
          </p:cNvPicPr>
          <p:nvPr/>
        </p:nvPicPr>
        <p:blipFill>
          <a:blip r:embed="rId2"/>
          <a:stretch>
            <a:fillRect/>
          </a:stretch>
        </p:blipFill>
        <p:spPr>
          <a:xfrm>
            <a:off x="8819796" y="2057400"/>
            <a:ext cx="2534004" cy="1609950"/>
          </a:xfrm>
          <a:prstGeom prst="rect">
            <a:avLst/>
          </a:prstGeom>
        </p:spPr>
      </p:pic>
      <p:sp>
        <p:nvSpPr>
          <p:cNvPr id="9" name="Arrow: Right 8">
            <a:extLst>
              <a:ext uri="{FF2B5EF4-FFF2-40B4-BE49-F238E27FC236}">
                <a16:creationId xmlns:a16="http://schemas.microsoft.com/office/drawing/2014/main" id="{1AFD0C32-E0B0-4799-B091-40BBB084C68D}"/>
              </a:ext>
            </a:extLst>
          </p:cNvPr>
          <p:cNvSpPr/>
          <p:nvPr/>
        </p:nvSpPr>
        <p:spPr>
          <a:xfrm>
            <a:off x="8819796" y="563754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XTemplate.html</a:t>
            </a:r>
          </a:p>
        </p:txBody>
      </p:sp>
    </p:spTree>
    <p:extLst>
      <p:ext uri="{BB962C8B-B14F-4D97-AF65-F5344CB8AC3E}">
        <p14:creationId xmlns:p14="http://schemas.microsoft.com/office/powerpoint/2010/main" val="12798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E8D3D-3445-42D3-9CF1-EB46EFDBF0CF}"/>
              </a:ext>
            </a:extLst>
          </p:cNvPr>
          <p:cNvSpPr>
            <a:spLocks noGrp="1"/>
          </p:cNvSpPr>
          <p:nvPr>
            <p:ph type="title"/>
          </p:nvPr>
        </p:nvSpPr>
        <p:spPr>
          <a:xfrm>
            <a:off x="838200" y="631825"/>
            <a:ext cx="10515600" cy="1325563"/>
          </a:xfrm>
        </p:spPr>
        <p:txBody>
          <a:bodyPr>
            <a:normAutofit/>
          </a:bodyPr>
          <a:lstStyle/>
          <a:p>
            <a:r>
              <a:rPr lang="en-US"/>
              <a:t>Create Simple Toolbar</a:t>
            </a:r>
          </a:p>
        </p:txBody>
      </p:sp>
      <p:sp>
        <p:nvSpPr>
          <p:cNvPr id="3" name="Content Placeholder 2">
            <a:extLst>
              <a:ext uri="{FF2B5EF4-FFF2-40B4-BE49-F238E27FC236}">
                <a16:creationId xmlns:a16="http://schemas.microsoft.com/office/drawing/2014/main" id="{DE120DD4-4BF1-421B-A37F-DC012D74B1B2}"/>
              </a:ext>
            </a:extLst>
          </p:cNvPr>
          <p:cNvSpPr>
            <a:spLocks noGrp="1"/>
          </p:cNvSpPr>
          <p:nvPr>
            <p:ph idx="1"/>
          </p:nvPr>
        </p:nvSpPr>
        <p:spPr>
          <a:xfrm>
            <a:off x="838200" y="2057400"/>
            <a:ext cx="10515600" cy="3871762"/>
          </a:xfrm>
        </p:spPr>
        <p:txBody>
          <a:bodyPr>
            <a:normAutofit/>
          </a:bodyPr>
          <a:lstStyle/>
          <a:p>
            <a:pPr marL="0" indent="0">
              <a:buNone/>
            </a:pPr>
            <a:r>
              <a:rPr lang="en-US" sz="2200" dirty="0"/>
              <a:t>var toolbar = new </a:t>
            </a:r>
            <a:r>
              <a:rPr lang="en-US" sz="2200" dirty="0" err="1"/>
              <a:t>Ext.Toolbar</a:t>
            </a:r>
            <a:r>
              <a:rPr lang="en-US" sz="2200" dirty="0"/>
              <a:t>({</a:t>
            </a:r>
          </a:p>
          <a:p>
            <a:pPr marL="0" indent="0">
              <a:buNone/>
            </a:pPr>
            <a:r>
              <a:rPr lang="en-US" sz="2200" dirty="0"/>
              <a:t>	</a:t>
            </a:r>
            <a:r>
              <a:rPr lang="en-US" sz="2200" dirty="0" err="1"/>
              <a:t>renderTo</a:t>
            </a:r>
            <a:r>
              <a:rPr lang="en-US" sz="2200" dirty="0"/>
              <a:t>: </a:t>
            </a:r>
            <a:r>
              <a:rPr lang="en-US" sz="2200" dirty="0" err="1"/>
              <a:t>document.body</a:t>
            </a:r>
            <a:r>
              <a:rPr lang="en-US" sz="2200" dirty="0"/>
              <a:t>,</a:t>
            </a:r>
          </a:p>
          <a:p>
            <a:pPr marL="0" indent="0">
              <a:buNone/>
            </a:pPr>
            <a:r>
              <a:rPr lang="en-US" sz="2200" dirty="0"/>
              <a:t>	width: 600,</a:t>
            </a:r>
          </a:p>
          <a:p>
            <a:pPr marL="0" indent="0">
              <a:buNone/>
            </a:pPr>
            <a:r>
              <a:rPr lang="en-US" sz="2200" dirty="0"/>
              <a:t>	height: 100,</a:t>
            </a:r>
          </a:p>
          <a:p>
            <a:pPr marL="0" indent="0">
              <a:buNone/>
            </a:pPr>
            <a:r>
              <a:rPr lang="en-US" sz="2200" dirty="0"/>
              <a:t>	items: [</a:t>
            </a:r>
          </a:p>
          <a:p>
            <a:pPr marL="0" indent="0">
              <a:buNone/>
            </a:pPr>
            <a:r>
              <a:rPr lang="en-US" sz="2200" dirty="0"/>
              <a:t>		{ text: ‘File’ },</a:t>
            </a:r>
          </a:p>
          <a:p>
            <a:pPr marL="0" indent="0">
              <a:buNone/>
            </a:pPr>
            <a:r>
              <a:rPr lang="en-US" sz="2200" dirty="0"/>
              <a:t>		{ </a:t>
            </a:r>
            <a:r>
              <a:rPr lang="en-US" sz="2200" dirty="0" err="1"/>
              <a:t>xtype</a:t>
            </a:r>
            <a:r>
              <a:rPr lang="en-US" sz="2200" dirty="0"/>
              <a:t>: ‘</a:t>
            </a:r>
            <a:r>
              <a:rPr lang="en-US" sz="2200" dirty="0" err="1"/>
              <a:t>splitbutton</a:t>
            </a:r>
            <a:r>
              <a:rPr lang="en-US" sz="2200" dirty="0"/>
              <a:t>’, text: ‘Home’}</a:t>
            </a:r>
          </a:p>
          <a:p>
            <a:pPr marL="0" indent="0">
              <a:buNone/>
            </a:pPr>
            <a:r>
              <a:rPr lang="en-US" sz="2200" dirty="0"/>
              <a:t>	]</a:t>
            </a:r>
          </a:p>
          <a:p>
            <a:pPr marL="0" indent="0">
              <a:buNone/>
            </a:pPr>
            <a:r>
              <a:rPr lang="en-US" sz="2200" dirty="0"/>
              <a:t> });</a:t>
            </a:r>
          </a:p>
        </p:txBody>
      </p:sp>
      <p:pic>
        <p:nvPicPr>
          <p:cNvPr id="18" name="Picture 17">
            <a:extLst>
              <a:ext uri="{FF2B5EF4-FFF2-40B4-BE49-F238E27FC236}">
                <a16:creationId xmlns:a16="http://schemas.microsoft.com/office/drawing/2014/main" id="{319727C8-29C0-4361-B415-2B3F2932EA0B}"/>
              </a:ext>
            </a:extLst>
          </p:cNvPr>
          <p:cNvPicPr>
            <a:picLocks noChangeAspect="1"/>
          </p:cNvPicPr>
          <p:nvPr/>
        </p:nvPicPr>
        <p:blipFill>
          <a:blip r:embed="rId2"/>
          <a:stretch>
            <a:fillRect/>
          </a:stretch>
        </p:blipFill>
        <p:spPr>
          <a:xfrm>
            <a:off x="7175279" y="3029608"/>
            <a:ext cx="2067213" cy="971686"/>
          </a:xfrm>
          <a:prstGeom prst="rect">
            <a:avLst/>
          </a:prstGeom>
        </p:spPr>
      </p:pic>
      <p:sp>
        <p:nvSpPr>
          <p:cNvPr id="19" name="Arrow: Right 18">
            <a:extLst>
              <a:ext uri="{FF2B5EF4-FFF2-40B4-BE49-F238E27FC236}">
                <a16:creationId xmlns:a16="http://schemas.microsoft.com/office/drawing/2014/main" id="{BE3715F2-0823-44E2-800D-89EDEFBA3D76}"/>
              </a:ext>
            </a:extLst>
          </p:cNvPr>
          <p:cNvSpPr/>
          <p:nvPr/>
        </p:nvSpPr>
        <p:spPr>
          <a:xfrm>
            <a:off x="8735627" y="5464028"/>
            <a:ext cx="1944210"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Toolbar.html</a:t>
            </a:r>
          </a:p>
        </p:txBody>
      </p:sp>
    </p:spTree>
    <p:extLst>
      <p:ext uri="{BB962C8B-B14F-4D97-AF65-F5344CB8AC3E}">
        <p14:creationId xmlns:p14="http://schemas.microsoft.com/office/powerpoint/2010/main" val="3912632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A5AE85-99D5-4983-B6BF-5689653574BB}"/>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XTemplate Variable</a:t>
            </a:r>
          </a:p>
        </p:txBody>
      </p:sp>
      <p:graphicFrame>
        <p:nvGraphicFramePr>
          <p:cNvPr id="4" name="Content Placeholder 3">
            <a:extLst>
              <a:ext uri="{FF2B5EF4-FFF2-40B4-BE49-F238E27FC236}">
                <a16:creationId xmlns:a16="http://schemas.microsoft.com/office/drawing/2014/main" id="{FC70F204-6EED-4D45-9A78-266FE4FEF497}"/>
              </a:ext>
            </a:extLst>
          </p:cNvPr>
          <p:cNvGraphicFramePr>
            <a:graphicFrameLocks noGrp="1"/>
          </p:cNvGraphicFramePr>
          <p:nvPr>
            <p:ph idx="1"/>
            <p:extLst>
              <p:ext uri="{D42A27DB-BD31-4B8C-83A1-F6EECF244321}">
                <p14:modId xmlns:p14="http://schemas.microsoft.com/office/powerpoint/2010/main" val="991540654"/>
              </p:ext>
            </p:extLst>
          </p:nvPr>
        </p:nvGraphicFramePr>
        <p:xfrm>
          <a:off x="1524315" y="2962275"/>
          <a:ext cx="9592634" cy="2819404"/>
        </p:xfrm>
        <a:graphic>
          <a:graphicData uri="http://schemas.openxmlformats.org/drawingml/2006/table">
            <a:tbl>
              <a:tblPr firstRow="1" bandRow="1">
                <a:tableStyleId>{5C22544A-7EE6-4342-B048-85BDC9FD1C3A}</a:tableStyleId>
              </a:tblPr>
              <a:tblGrid>
                <a:gridCol w="1940258">
                  <a:extLst>
                    <a:ext uri="{9D8B030D-6E8A-4147-A177-3AD203B41FA5}">
                      <a16:colId xmlns:a16="http://schemas.microsoft.com/office/drawing/2014/main" val="1972661476"/>
                    </a:ext>
                  </a:extLst>
                </a:gridCol>
                <a:gridCol w="7652376">
                  <a:extLst>
                    <a:ext uri="{9D8B030D-6E8A-4147-A177-3AD203B41FA5}">
                      <a16:colId xmlns:a16="http://schemas.microsoft.com/office/drawing/2014/main" val="1802051324"/>
                    </a:ext>
                  </a:extLst>
                </a:gridCol>
              </a:tblGrid>
              <a:tr h="367023">
                <a:tc>
                  <a:txBody>
                    <a:bodyPr/>
                    <a:lstStyle/>
                    <a:p>
                      <a:r>
                        <a:rPr lang="en-US" sz="1600"/>
                        <a:t>Varibale Name</a:t>
                      </a:r>
                    </a:p>
                  </a:txBody>
                  <a:tcPr marL="83414" marR="83414" marT="41707" marB="41707"/>
                </a:tc>
                <a:tc>
                  <a:txBody>
                    <a:bodyPr/>
                    <a:lstStyle/>
                    <a:p>
                      <a:r>
                        <a:rPr lang="en-US" sz="1600"/>
                        <a:t>Description</a:t>
                      </a:r>
                    </a:p>
                  </a:txBody>
                  <a:tcPr marL="83414" marR="83414" marT="41707" marB="41707"/>
                </a:tc>
                <a:extLst>
                  <a:ext uri="{0D108BD9-81ED-4DB2-BD59-A6C34878D82A}">
                    <a16:rowId xmlns:a16="http://schemas.microsoft.com/office/drawing/2014/main" val="1590545294"/>
                  </a:ext>
                </a:extLst>
              </a:tr>
              <a:tr h="367023">
                <a:tc>
                  <a:txBody>
                    <a:bodyPr/>
                    <a:lstStyle/>
                    <a:p>
                      <a:r>
                        <a:rPr lang="en-US" sz="1600"/>
                        <a:t>values</a:t>
                      </a:r>
                    </a:p>
                  </a:txBody>
                  <a:tcPr marL="83414" marR="83414" marT="41707" marB="41707"/>
                </a:tc>
                <a:tc>
                  <a:txBody>
                    <a:bodyPr/>
                    <a:lstStyle/>
                    <a:p>
                      <a:r>
                        <a:rPr lang="en-US" sz="1600"/>
                        <a:t>The data that provided to template</a:t>
                      </a:r>
                    </a:p>
                  </a:txBody>
                  <a:tcPr marL="83414" marR="83414" marT="41707" marB="41707"/>
                </a:tc>
                <a:extLst>
                  <a:ext uri="{0D108BD9-81ED-4DB2-BD59-A6C34878D82A}">
                    <a16:rowId xmlns:a16="http://schemas.microsoft.com/office/drawing/2014/main" val="1274680696"/>
                  </a:ext>
                </a:extLst>
              </a:tr>
              <a:tr h="367023">
                <a:tc>
                  <a:txBody>
                    <a:bodyPr/>
                    <a:lstStyle/>
                    <a:p>
                      <a:r>
                        <a:rPr lang="en-US" sz="1600"/>
                        <a:t>parent</a:t>
                      </a:r>
                    </a:p>
                  </a:txBody>
                  <a:tcPr marL="83414" marR="83414" marT="41707" marB="41707"/>
                </a:tc>
                <a:tc>
                  <a:txBody>
                    <a:bodyPr/>
                    <a:lstStyle/>
                    <a:p>
                      <a:r>
                        <a:rPr lang="en-US" sz="1600"/>
                        <a:t>If in sub-template, this variable can access parent variable</a:t>
                      </a:r>
                    </a:p>
                  </a:txBody>
                  <a:tcPr marL="83414" marR="83414" marT="41707" marB="41707"/>
                </a:tc>
                <a:extLst>
                  <a:ext uri="{0D108BD9-81ED-4DB2-BD59-A6C34878D82A}">
                    <a16:rowId xmlns:a16="http://schemas.microsoft.com/office/drawing/2014/main" val="940727581"/>
                  </a:ext>
                </a:extLst>
              </a:tr>
              <a:tr h="367023">
                <a:tc>
                  <a:txBody>
                    <a:bodyPr/>
                    <a:lstStyle/>
                    <a:p>
                      <a:r>
                        <a:rPr lang="en-US" sz="1600"/>
                        <a:t>xindex</a:t>
                      </a:r>
                    </a:p>
                  </a:txBody>
                  <a:tcPr marL="83414" marR="83414" marT="41707" marB="41707"/>
                </a:tc>
                <a:tc>
                  <a:txBody>
                    <a:bodyPr/>
                    <a:lstStyle/>
                    <a:p>
                      <a:r>
                        <a:rPr lang="en-US" sz="1600"/>
                        <a:t>Current loop index, started from 1.</a:t>
                      </a:r>
                    </a:p>
                  </a:txBody>
                  <a:tcPr marL="83414" marR="83414" marT="41707" marB="41707"/>
                </a:tc>
                <a:extLst>
                  <a:ext uri="{0D108BD9-81ED-4DB2-BD59-A6C34878D82A}">
                    <a16:rowId xmlns:a16="http://schemas.microsoft.com/office/drawing/2014/main" val="3113701817"/>
                  </a:ext>
                </a:extLst>
              </a:tr>
              <a:tr h="367023">
                <a:tc>
                  <a:txBody>
                    <a:bodyPr/>
                    <a:lstStyle/>
                    <a:p>
                      <a:r>
                        <a:rPr lang="en-US" sz="1600"/>
                        <a:t>xcount</a:t>
                      </a:r>
                    </a:p>
                  </a:txBody>
                  <a:tcPr marL="83414" marR="83414" marT="41707" marB="41707"/>
                </a:tc>
                <a:tc>
                  <a:txBody>
                    <a:bodyPr/>
                    <a:lstStyle/>
                    <a:p>
                      <a:r>
                        <a:rPr lang="en-US" sz="1600"/>
                        <a:t>Loop size.</a:t>
                      </a:r>
                    </a:p>
                  </a:txBody>
                  <a:tcPr marL="83414" marR="83414" marT="41707" marB="41707"/>
                </a:tc>
                <a:extLst>
                  <a:ext uri="{0D108BD9-81ED-4DB2-BD59-A6C34878D82A}">
                    <a16:rowId xmlns:a16="http://schemas.microsoft.com/office/drawing/2014/main" val="2873316637"/>
                  </a:ext>
                </a:extLst>
              </a:tr>
              <a:tr h="367023">
                <a:tc>
                  <a:txBody>
                    <a:bodyPr/>
                    <a:lstStyle/>
                    <a:p>
                      <a:r>
                        <a:rPr lang="en-US" sz="1600"/>
                        <a:t>fm</a:t>
                      </a:r>
                    </a:p>
                  </a:txBody>
                  <a:tcPr marL="83414" marR="83414" marT="41707" marB="41707"/>
                </a:tc>
                <a:tc>
                  <a:txBody>
                    <a:bodyPr/>
                    <a:lstStyle/>
                    <a:p>
                      <a:r>
                        <a:rPr lang="en-US" sz="1600"/>
                        <a:t>Ext.util.Format, invoke it if want to do format, such as Ext.util.Format.ellipsis</a:t>
                      </a:r>
                    </a:p>
                  </a:txBody>
                  <a:tcPr marL="83414" marR="83414" marT="41707" marB="41707"/>
                </a:tc>
                <a:extLst>
                  <a:ext uri="{0D108BD9-81ED-4DB2-BD59-A6C34878D82A}">
                    <a16:rowId xmlns:a16="http://schemas.microsoft.com/office/drawing/2014/main" val="4195907214"/>
                  </a:ext>
                </a:extLst>
              </a:tr>
              <a:tr h="617266">
                <a:tc>
                  <a:txBody>
                    <a:bodyPr/>
                    <a:lstStyle/>
                    <a:p>
                      <a:r>
                        <a:rPr lang="en-US" sz="1600"/>
                        <a:t>.</a:t>
                      </a:r>
                    </a:p>
                  </a:txBody>
                  <a:tcPr marL="83414" marR="83414" marT="41707" marB="41707"/>
                </a:tc>
                <a:tc>
                  <a:txBody>
                    <a:bodyPr/>
                    <a:lstStyle/>
                    <a:p>
                      <a:r>
                        <a:rPr lang="en-US" sz="1600"/>
                        <a:t>In sub-template, use this access array items, first ‘.’ represent to first element, second ‘.’ represent to second element.</a:t>
                      </a:r>
                    </a:p>
                  </a:txBody>
                  <a:tcPr marL="83414" marR="83414" marT="41707" marB="41707"/>
                </a:tc>
                <a:extLst>
                  <a:ext uri="{0D108BD9-81ED-4DB2-BD59-A6C34878D82A}">
                    <a16:rowId xmlns:a16="http://schemas.microsoft.com/office/drawing/2014/main" val="2842970448"/>
                  </a:ext>
                </a:extLst>
              </a:tr>
            </a:tbl>
          </a:graphicData>
        </a:graphic>
      </p:graphicFrame>
    </p:spTree>
    <p:extLst>
      <p:ext uri="{BB962C8B-B14F-4D97-AF65-F5344CB8AC3E}">
        <p14:creationId xmlns:p14="http://schemas.microsoft.com/office/powerpoint/2010/main" val="4137887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Try to use </a:t>
            </a:r>
            <a:r>
              <a:rPr lang="en-US" sz="2000" dirty="0" err="1"/>
              <a:t>XTemplate</a:t>
            </a:r>
            <a:r>
              <a:rPr lang="en-US" sz="2000" dirty="0"/>
              <a:t> with if condition.</a:t>
            </a:r>
          </a:p>
          <a:p>
            <a:pPr marL="0" indent="0">
              <a:buNone/>
            </a:pPr>
            <a:endParaRPr lang="en-US" sz="2000" dirty="0"/>
          </a:p>
          <a:p>
            <a:pPr marL="0" indent="0">
              <a:buNone/>
            </a:pPr>
            <a:endParaRPr lang="en-US" sz="2000" dirty="0"/>
          </a:p>
          <a:p>
            <a:pPr marL="0" indent="0">
              <a:buNone/>
            </a:pPr>
            <a:r>
              <a:rPr lang="en-US" sz="2000" b="1" dirty="0">
                <a:solidFill>
                  <a:srgbClr val="FF0000"/>
                </a:solidFill>
              </a:rPr>
              <a:t>Hint:</a:t>
            </a:r>
            <a:r>
              <a:rPr lang="en-US" sz="2000" dirty="0">
                <a:solidFill>
                  <a:srgbClr val="FF0000"/>
                </a:solidFill>
              </a:rPr>
              <a:t> </a:t>
            </a:r>
            <a:r>
              <a:rPr lang="en-US" sz="2000" dirty="0"/>
              <a:t>there no else statement in template.</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440646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7ACA1-7A67-4CE9-8AA5-6714AEC07709}"/>
              </a:ext>
            </a:extLst>
          </p:cNvPr>
          <p:cNvSpPr>
            <a:spLocks noGrp="1"/>
          </p:cNvSpPr>
          <p:nvPr>
            <p:ph type="title"/>
          </p:nvPr>
        </p:nvSpPr>
        <p:spPr>
          <a:xfrm>
            <a:off x="838200" y="631825"/>
            <a:ext cx="10515600" cy="1325563"/>
          </a:xfrm>
        </p:spPr>
        <p:txBody>
          <a:bodyPr>
            <a:normAutofit/>
          </a:bodyPr>
          <a:lstStyle/>
          <a:p>
            <a:r>
              <a:rPr lang="en-US" dirty="0" err="1"/>
              <a:t>Ext.state</a:t>
            </a:r>
            <a:endParaRPr lang="en-US" dirty="0"/>
          </a:p>
        </p:txBody>
      </p:sp>
      <p:sp>
        <p:nvSpPr>
          <p:cNvPr id="3" name="Content Placeholder 2">
            <a:extLst>
              <a:ext uri="{FF2B5EF4-FFF2-40B4-BE49-F238E27FC236}">
                <a16:creationId xmlns:a16="http://schemas.microsoft.com/office/drawing/2014/main" id="{6F3CCE8C-B1BB-40B2-9385-3636F5A31AAA}"/>
              </a:ext>
            </a:extLst>
          </p:cNvPr>
          <p:cNvSpPr>
            <a:spLocks noGrp="1"/>
          </p:cNvSpPr>
          <p:nvPr>
            <p:ph idx="1"/>
          </p:nvPr>
        </p:nvSpPr>
        <p:spPr>
          <a:xfrm>
            <a:off x="838200" y="2057400"/>
            <a:ext cx="10515600" cy="3871762"/>
          </a:xfrm>
        </p:spPr>
        <p:txBody>
          <a:bodyPr>
            <a:normAutofit/>
          </a:bodyPr>
          <a:lstStyle/>
          <a:p>
            <a:pPr marL="0" indent="0">
              <a:buNone/>
            </a:pPr>
            <a:r>
              <a:rPr lang="en-US" sz="2400" dirty="0"/>
              <a:t>Provide ability to save our component status:</a:t>
            </a:r>
          </a:p>
          <a:p>
            <a:endParaRPr lang="en-US" sz="2400" dirty="0"/>
          </a:p>
          <a:p>
            <a:pPr marL="0" indent="0">
              <a:buNone/>
            </a:pPr>
            <a:r>
              <a:rPr lang="en-US" sz="2400" dirty="0"/>
              <a:t>	</a:t>
            </a:r>
            <a:r>
              <a:rPr lang="en-US" sz="2400" dirty="0" err="1"/>
              <a:t>Ext.state.Manager.setProvider</a:t>
            </a:r>
            <a:r>
              <a:rPr lang="en-US" sz="2400" dirty="0"/>
              <a:t>(new </a:t>
            </a:r>
            <a:r>
              <a:rPr lang="en-US" sz="2400" dirty="0" err="1"/>
              <a:t>Ext.state.CookieProvider</a:t>
            </a:r>
            <a:r>
              <a:rPr lang="en-US" sz="2400" dirty="0"/>
              <a:t>({}));</a:t>
            </a:r>
          </a:p>
        </p:txBody>
      </p:sp>
      <p:sp>
        <p:nvSpPr>
          <p:cNvPr id="6" name="Arrow: Right 5">
            <a:extLst>
              <a:ext uri="{FF2B5EF4-FFF2-40B4-BE49-F238E27FC236}">
                <a16:creationId xmlns:a16="http://schemas.microsoft.com/office/drawing/2014/main" id="{E604C8AF-9862-4ADB-B5D3-452B27B8B29E}"/>
              </a:ext>
            </a:extLst>
          </p:cNvPr>
          <p:cNvSpPr/>
          <p:nvPr/>
        </p:nvSpPr>
        <p:spPr>
          <a:xfrm>
            <a:off x="8578546" y="563754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Ext.state.html</a:t>
            </a:r>
          </a:p>
        </p:txBody>
      </p:sp>
    </p:spTree>
    <p:extLst>
      <p:ext uri="{BB962C8B-B14F-4D97-AF65-F5344CB8AC3E}">
        <p14:creationId xmlns:p14="http://schemas.microsoft.com/office/powerpoint/2010/main" val="1304503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794C0-F5B0-4B01-9C83-F8C61B950E9B}"/>
              </a:ext>
            </a:extLst>
          </p:cNvPr>
          <p:cNvSpPr>
            <a:spLocks noGrp="1"/>
          </p:cNvSpPr>
          <p:nvPr>
            <p:ph type="title"/>
          </p:nvPr>
        </p:nvSpPr>
        <p:spPr>
          <a:xfrm>
            <a:off x="838200" y="631825"/>
            <a:ext cx="10515600" cy="1325563"/>
          </a:xfrm>
        </p:spPr>
        <p:txBody>
          <a:bodyPr>
            <a:normAutofit/>
          </a:bodyPr>
          <a:lstStyle/>
          <a:p>
            <a:r>
              <a:rPr lang="en-US" dirty="0" err="1"/>
              <a:t>Ext.util.Format</a:t>
            </a:r>
            <a:endParaRPr lang="en-US" dirty="0"/>
          </a:p>
        </p:txBody>
      </p:sp>
      <p:sp>
        <p:nvSpPr>
          <p:cNvPr id="3" name="Content Placeholder 2">
            <a:extLst>
              <a:ext uri="{FF2B5EF4-FFF2-40B4-BE49-F238E27FC236}">
                <a16:creationId xmlns:a16="http://schemas.microsoft.com/office/drawing/2014/main" id="{E146994A-E04E-43AD-B55B-CCED5B03A3E6}"/>
              </a:ext>
            </a:extLst>
          </p:cNvPr>
          <p:cNvSpPr>
            <a:spLocks noGrp="1"/>
          </p:cNvSpPr>
          <p:nvPr>
            <p:ph idx="1"/>
          </p:nvPr>
        </p:nvSpPr>
        <p:spPr>
          <a:xfrm>
            <a:off x="838200" y="2057400"/>
            <a:ext cx="10515600" cy="3871762"/>
          </a:xfrm>
        </p:spPr>
        <p:txBody>
          <a:bodyPr>
            <a:normAutofit/>
          </a:bodyPr>
          <a:lstStyle/>
          <a:p>
            <a:pPr marL="0" indent="0">
              <a:buNone/>
            </a:pPr>
            <a:r>
              <a:rPr lang="en-US" sz="2400"/>
              <a:t>Provide kinds of API method that support convert data into formatted string.</a:t>
            </a:r>
          </a:p>
          <a:p>
            <a:pPr lvl="1">
              <a:buFont typeface="Wingdings" panose="05000000000000000000" pitchFamily="2" charset="2"/>
              <a:buChar char="q"/>
            </a:pPr>
            <a:r>
              <a:rPr lang="en-US" b="1" dirty="0"/>
              <a:t>String</a:t>
            </a:r>
            <a:r>
              <a:rPr lang="en-US" dirty="0"/>
              <a:t>: capitalize, ellipsis, </a:t>
            </a:r>
            <a:r>
              <a:rPr lang="en-US"/>
              <a:t>htmlEncode</a:t>
            </a:r>
            <a:r>
              <a:rPr lang="en-US" dirty="0"/>
              <a:t>, lowercase, </a:t>
            </a:r>
            <a:r>
              <a:rPr lang="en-US"/>
              <a:t>stripScripts</a:t>
            </a:r>
            <a:r>
              <a:rPr lang="en-US" dirty="0"/>
              <a:t>, </a:t>
            </a:r>
            <a:r>
              <a:rPr lang="en-US"/>
              <a:t>stripTags</a:t>
            </a:r>
            <a:r>
              <a:rPr lang="en-US" dirty="0"/>
              <a:t>, </a:t>
            </a:r>
            <a:r>
              <a:rPr lang="en-US"/>
              <a:t>substr</a:t>
            </a:r>
            <a:r>
              <a:rPr lang="en-US" dirty="0"/>
              <a:t>, trim</a:t>
            </a:r>
          </a:p>
          <a:p>
            <a:pPr lvl="1">
              <a:buFont typeface="Wingdings" panose="05000000000000000000" pitchFamily="2" charset="2"/>
              <a:buChar char="q"/>
            </a:pPr>
            <a:r>
              <a:rPr lang="en-US" b="1" dirty="0"/>
              <a:t>Date</a:t>
            </a:r>
            <a:r>
              <a:rPr lang="en-US" dirty="0"/>
              <a:t>: date, </a:t>
            </a:r>
            <a:r>
              <a:rPr lang="en-US"/>
              <a:t>dateRender</a:t>
            </a:r>
            <a:endParaRPr lang="en-US" dirty="0"/>
          </a:p>
          <a:p>
            <a:pPr lvl="1">
              <a:buFont typeface="Wingdings" panose="05000000000000000000" pitchFamily="2" charset="2"/>
              <a:buChar char="q"/>
            </a:pPr>
            <a:r>
              <a:rPr lang="en-US" b="1" dirty="0"/>
              <a:t>Empty Value Assertion</a:t>
            </a:r>
            <a:r>
              <a:rPr lang="en-US" dirty="0"/>
              <a:t>: </a:t>
            </a:r>
            <a:r>
              <a:rPr lang="en-US"/>
              <a:t>defaultValue</a:t>
            </a:r>
            <a:r>
              <a:rPr lang="en-US" dirty="0"/>
              <a:t>, </a:t>
            </a:r>
            <a:r>
              <a:rPr lang="en-US"/>
              <a:t>undef</a:t>
            </a:r>
            <a:r>
              <a:rPr lang="en-US" dirty="0"/>
              <a:t> </a:t>
            </a:r>
          </a:p>
          <a:p>
            <a:pPr lvl="1">
              <a:buFont typeface="Wingdings" panose="05000000000000000000" pitchFamily="2" charset="2"/>
              <a:buChar char="q"/>
            </a:pPr>
            <a:r>
              <a:rPr lang="en-US" b="1" dirty="0"/>
              <a:t>Number Conversion</a:t>
            </a:r>
            <a:r>
              <a:rPr lang="en-US" dirty="0"/>
              <a:t>: </a:t>
            </a:r>
            <a:r>
              <a:rPr lang="en-US"/>
              <a:t>fileSize</a:t>
            </a:r>
            <a:r>
              <a:rPr lang="en-US" dirty="0"/>
              <a:t>, </a:t>
            </a:r>
            <a:r>
              <a:rPr lang="en-US"/>
              <a:t>usMoney</a:t>
            </a:r>
            <a:endParaRPr lang="en-US" dirty="0"/>
          </a:p>
        </p:txBody>
      </p:sp>
    </p:spTree>
    <p:extLst>
      <p:ext uri="{BB962C8B-B14F-4D97-AF65-F5344CB8AC3E}">
        <p14:creationId xmlns:p14="http://schemas.microsoft.com/office/powerpoint/2010/main" val="2504451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C2D81-97AC-4AAE-90FC-E581B5B38277}"/>
              </a:ext>
            </a:extLst>
          </p:cNvPr>
          <p:cNvSpPr>
            <a:spLocks noGrp="1"/>
          </p:cNvSpPr>
          <p:nvPr>
            <p:ph type="title"/>
          </p:nvPr>
        </p:nvSpPr>
        <p:spPr>
          <a:xfrm>
            <a:off x="838200" y="631825"/>
            <a:ext cx="10515600" cy="1325563"/>
          </a:xfrm>
        </p:spPr>
        <p:txBody>
          <a:bodyPr>
            <a:normAutofit/>
          </a:bodyPr>
          <a:lstStyle/>
          <a:p>
            <a:r>
              <a:rPr lang="en-US" dirty="0" err="1"/>
              <a:t>Ext.util.DelayedTask</a:t>
            </a:r>
            <a:endParaRPr lang="en-US" dirty="0"/>
          </a:p>
        </p:txBody>
      </p:sp>
      <p:sp>
        <p:nvSpPr>
          <p:cNvPr id="3" name="Content Placeholder 2">
            <a:extLst>
              <a:ext uri="{FF2B5EF4-FFF2-40B4-BE49-F238E27FC236}">
                <a16:creationId xmlns:a16="http://schemas.microsoft.com/office/drawing/2014/main" id="{69CC1CA5-5C20-441D-9E10-34CD80586D2E}"/>
              </a:ext>
            </a:extLst>
          </p:cNvPr>
          <p:cNvSpPr>
            <a:spLocks noGrp="1"/>
          </p:cNvSpPr>
          <p:nvPr>
            <p:ph idx="1"/>
          </p:nvPr>
        </p:nvSpPr>
        <p:spPr>
          <a:xfrm>
            <a:off x="838200" y="2057400"/>
            <a:ext cx="10515600" cy="3871762"/>
          </a:xfrm>
        </p:spPr>
        <p:txBody>
          <a:bodyPr>
            <a:normAutofit/>
          </a:bodyPr>
          <a:lstStyle/>
          <a:p>
            <a:pPr marL="0" indent="0">
              <a:buNone/>
            </a:pPr>
            <a:r>
              <a:rPr lang="en-US" sz="2400" dirty="0"/>
              <a:t>Provides a convenient way to "buffer" the execution of a method, performing </a:t>
            </a:r>
            <a:r>
              <a:rPr lang="en-US" sz="2400" b="1" dirty="0" err="1">
                <a:solidFill>
                  <a:srgbClr val="FF0000"/>
                </a:solidFill>
              </a:rPr>
              <a:t>setTimeout</a:t>
            </a:r>
            <a:r>
              <a:rPr lang="en-US" sz="2400" dirty="0"/>
              <a:t> where a new timeout cancels the old timeout. When called, the task will wait the specified time period before executing. If during that time period, the task is called again, the original call will be cancelled. </a:t>
            </a:r>
          </a:p>
          <a:p>
            <a:endParaRPr lang="en-US" sz="2400" dirty="0"/>
          </a:p>
          <a:p>
            <a:pPr marL="0" indent="0">
              <a:buNone/>
            </a:pPr>
            <a:r>
              <a:rPr lang="en-US" sz="2400" dirty="0"/>
              <a:t>var task = new </a:t>
            </a:r>
            <a:r>
              <a:rPr lang="en-US" sz="2400" dirty="0" err="1"/>
              <a:t>Ext.util.DelayedTask</a:t>
            </a:r>
            <a:r>
              <a:rPr lang="en-US" sz="2400" dirty="0"/>
              <a:t>(function(){</a:t>
            </a:r>
          </a:p>
          <a:p>
            <a:pPr marL="0" indent="0">
              <a:buNone/>
            </a:pPr>
            <a:r>
              <a:rPr lang="en-US" sz="2400" dirty="0"/>
              <a:t>    console.log(‘hello world!’ + new Date().</a:t>
            </a:r>
            <a:r>
              <a:rPr lang="en-US" sz="2400" dirty="0" err="1"/>
              <a:t>getTime</a:t>
            </a:r>
            <a:r>
              <a:rPr lang="en-US" sz="2400" dirty="0"/>
              <a:t>());</a:t>
            </a:r>
          </a:p>
          <a:p>
            <a:pPr marL="0" indent="0">
              <a:buNone/>
            </a:pPr>
            <a:r>
              <a:rPr lang="en-US" sz="2400" dirty="0"/>
              <a:t>});</a:t>
            </a:r>
          </a:p>
          <a:p>
            <a:pPr marL="0" indent="0">
              <a:buNone/>
            </a:pPr>
            <a:r>
              <a:rPr lang="en-US" sz="2400" dirty="0" err="1"/>
              <a:t>task.delay</a:t>
            </a:r>
            <a:r>
              <a:rPr lang="en-US" sz="2400" dirty="0"/>
              <a:t>(3000);</a:t>
            </a:r>
          </a:p>
        </p:txBody>
      </p:sp>
      <p:sp>
        <p:nvSpPr>
          <p:cNvPr id="6" name="Arrow: Right 5">
            <a:extLst>
              <a:ext uri="{FF2B5EF4-FFF2-40B4-BE49-F238E27FC236}">
                <a16:creationId xmlns:a16="http://schemas.microsoft.com/office/drawing/2014/main" id="{4B40CAF1-4EAB-4C75-864B-46722674CBF2}"/>
              </a:ext>
            </a:extLst>
          </p:cNvPr>
          <p:cNvSpPr/>
          <p:nvPr/>
        </p:nvSpPr>
        <p:spPr>
          <a:xfrm>
            <a:off x="8569216" y="5592562"/>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DelayTask.html</a:t>
            </a:r>
          </a:p>
        </p:txBody>
      </p:sp>
    </p:spTree>
    <p:extLst>
      <p:ext uri="{BB962C8B-B14F-4D97-AF65-F5344CB8AC3E}">
        <p14:creationId xmlns:p14="http://schemas.microsoft.com/office/powerpoint/2010/main" val="1201225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1336C-1717-4B46-B472-375677D9D4E8}"/>
              </a:ext>
            </a:extLst>
          </p:cNvPr>
          <p:cNvSpPr>
            <a:spLocks noGrp="1"/>
          </p:cNvSpPr>
          <p:nvPr>
            <p:ph type="title"/>
          </p:nvPr>
        </p:nvSpPr>
        <p:spPr>
          <a:xfrm>
            <a:off x="838200" y="631825"/>
            <a:ext cx="10515600" cy="1325563"/>
          </a:xfrm>
        </p:spPr>
        <p:txBody>
          <a:bodyPr>
            <a:normAutofit/>
          </a:bodyPr>
          <a:lstStyle/>
          <a:p>
            <a:r>
              <a:rPr lang="en-US" dirty="0" err="1"/>
              <a:t>Ext.util.TaskRunner</a:t>
            </a:r>
            <a:endParaRPr lang="en-US" dirty="0"/>
          </a:p>
        </p:txBody>
      </p:sp>
      <p:sp>
        <p:nvSpPr>
          <p:cNvPr id="3" name="Content Placeholder 2">
            <a:extLst>
              <a:ext uri="{FF2B5EF4-FFF2-40B4-BE49-F238E27FC236}">
                <a16:creationId xmlns:a16="http://schemas.microsoft.com/office/drawing/2014/main" id="{1B765538-6484-4C37-9564-113565D5632E}"/>
              </a:ext>
            </a:extLst>
          </p:cNvPr>
          <p:cNvSpPr>
            <a:spLocks noGrp="1"/>
          </p:cNvSpPr>
          <p:nvPr>
            <p:ph idx="1"/>
          </p:nvPr>
        </p:nvSpPr>
        <p:spPr>
          <a:xfrm>
            <a:off x="838200" y="2057400"/>
            <a:ext cx="10515600" cy="3871762"/>
          </a:xfrm>
        </p:spPr>
        <p:txBody>
          <a:bodyPr>
            <a:normAutofit/>
          </a:bodyPr>
          <a:lstStyle/>
          <a:p>
            <a:pPr marL="0" indent="0">
              <a:buNone/>
            </a:pPr>
            <a:r>
              <a:rPr lang="en-US" sz="1700"/>
              <a:t>Provides the ability to execute one or more arbitrary tasks in a multithreaded manner. Generally, you can use the singleton Ext.TaskMgr instead, but if needed, you can create separate instances of TaskRunner. Any number of separate tasks can be started at any time and will run independently of each other.</a:t>
            </a:r>
          </a:p>
          <a:p>
            <a:endParaRPr lang="en-US" sz="1700"/>
          </a:p>
          <a:p>
            <a:pPr marL="0" indent="0">
              <a:buNone/>
            </a:pPr>
            <a:r>
              <a:rPr lang="en-US" sz="1700"/>
              <a:t> var task = {</a:t>
            </a:r>
          </a:p>
          <a:p>
            <a:pPr marL="0" indent="0">
              <a:buNone/>
            </a:pPr>
            <a:r>
              <a:rPr lang="en-US" sz="1700"/>
              <a:t>    run: function(){</a:t>
            </a:r>
          </a:p>
          <a:p>
            <a:pPr marL="0" indent="0">
              <a:buNone/>
            </a:pPr>
            <a:r>
              <a:rPr lang="en-US" sz="1700"/>
              <a:t>    	Ext.fly('clock').update(new Date().format('g:i:s A'));</a:t>
            </a:r>
          </a:p>
          <a:p>
            <a:pPr marL="0" indent="0">
              <a:buNone/>
            </a:pPr>
            <a:r>
              <a:rPr lang="en-US" sz="1700"/>
              <a:t>    } ,</a:t>
            </a:r>
          </a:p>
          <a:p>
            <a:pPr marL="0" indent="0">
              <a:buNone/>
            </a:pPr>
            <a:r>
              <a:rPr lang="en-US" sz="1700"/>
              <a:t>    interval: 1000</a:t>
            </a:r>
          </a:p>
          <a:p>
            <a:pPr marL="0" indent="0">
              <a:buNone/>
            </a:pPr>
            <a:r>
              <a:rPr lang="en-US" sz="1700"/>
              <a:t>}</a:t>
            </a:r>
          </a:p>
          <a:p>
            <a:pPr marL="0" indent="0">
              <a:buNone/>
            </a:pPr>
            <a:r>
              <a:rPr lang="en-US" sz="1700"/>
              <a:t>new Ext.util.TaskRunner().start(task);// same as Ext.TaskMgr.start(task);</a:t>
            </a:r>
          </a:p>
        </p:txBody>
      </p:sp>
      <p:sp>
        <p:nvSpPr>
          <p:cNvPr id="6" name="Arrow: Right 5">
            <a:extLst>
              <a:ext uri="{FF2B5EF4-FFF2-40B4-BE49-F238E27FC236}">
                <a16:creationId xmlns:a16="http://schemas.microsoft.com/office/drawing/2014/main" id="{E18F915D-A8C0-4D35-B42C-DD5AA59ACD2C}"/>
              </a:ext>
            </a:extLst>
          </p:cNvPr>
          <p:cNvSpPr/>
          <p:nvPr/>
        </p:nvSpPr>
        <p:spPr>
          <a:xfrm>
            <a:off x="8493348" y="563754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TaskRunner.html</a:t>
            </a:r>
          </a:p>
        </p:txBody>
      </p:sp>
    </p:spTree>
    <p:extLst>
      <p:ext uri="{BB962C8B-B14F-4D97-AF65-F5344CB8AC3E}">
        <p14:creationId xmlns:p14="http://schemas.microsoft.com/office/powerpoint/2010/main" val="1855110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r>
              <a:rPr lang="en-US" sz="2000" dirty="0"/>
              <a:t>Try to use Format, </a:t>
            </a:r>
            <a:r>
              <a:rPr lang="en-US" sz="2000" dirty="0" err="1"/>
              <a:t>DelayTask</a:t>
            </a:r>
            <a:r>
              <a:rPr lang="en-US" sz="2000" dirty="0"/>
              <a:t>, </a:t>
            </a:r>
            <a:r>
              <a:rPr lang="en-US" sz="2000" dirty="0" err="1"/>
              <a:t>TaskRunner</a:t>
            </a:r>
            <a:endParaRPr lang="en-US" sz="2000" dirty="0"/>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166227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1C595-CA6D-4ADB-B32E-8175FD585D06}"/>
              </a:ext>
            </a:extLst>
          </p:cNvPr>
          <p:cNvSpPr>
            <a:spLocks noGrp="1"/>
          </p:cNvSpPr>
          <p:nvPr>
            <p:ph type="title"/>
          </p:nvPr>
        </p:nvSpPr>
        <p:spPr>
          <a:xfrm>
            <a:off x="838200" y="631825"/>
            <a:ext cx="10515600" cy="1325563"/>
          </a:xfrm>
        </p:spPr>
        <p:txBody>
          <a:bodyPr>
            <a:normAutofit/>
          </a:bodyPr>
          <a:lstStyle/>
          <a:p>
            <a:r>
              <a:rPr lang="en-US" dirty="0" err="1"/>
              <a:t>Ext.util.MixedCollection</a:t>
            </a:r>
            <a:endParaRPr lang="en-US" dirty="0"/>
          </a:p>
        </p:txBody>
      </p:sp>
      <p:sp>
        <p:nvSpPr>
          <p:cNvPr id="3" name="Content Placeholder 2">
            <a:extLst>
              <a:ext uri="{FF2B5EF4-FFF2-40B4-BE49-F238E27FC236}">
                <a16:creationId xmlns:a16="http://schemas.microsoft.com/office/drawing/2014/main" id="{38276B76-CBD8-4170-BC76-5E70514B41C3}"/>
              </a:ext>
            </a:extLst>
          </p:cNvPr>
          <p:cNvSpPr>
            <a:spLocks noGrp="1"/>
          </p:cNvSpPr>
          <p:nvPr>
            <p:ph idx="1"/>
          </p:nvPr>
        </p:nvSpPr>
        <p:spPr>
          <a:xfrm>
            <a:off x="838200" y="2057400"/>
            <a:ext cx="10515600" cy="3871762"/>
          </a:xfrm>
        </p:spPr>
        <p:txBody>
          <a:bodyPr>
            <a:normAutofit/>
          </a:bodyPr>
          <a:lstStyle/>
          <a:p>
            <a:r>
              <a:rPr lang="en-US" sz="2200"/>
              <a:t>A Collection class that maintains both </a:t>
            </a:r>
            <a:r>
              <a:rPr lang="en-US" sz="2200" b="1"/>
              <a:t>numeric indexes </a:t>
            </a:r>
            <a:r>
              <a:rPr lang="en-US" sz="2200"/>
              <a:t>and </a:t>
            </a:r>
            <a:r>
              <a:rPr lang="en-US" sz="2200" b="1"/>
              <a:t>keys</a:t>
            </a:r>
            <a:r>
              <a:rPr lang="en-US" sz="2200"/>
              <a:t> and exposes events.</a:t>
            </a:r>
          </a:p>
          <a:p>
            <a:r>
              <a:rPr lang="en-US" sz="2200"/>
              <a:t>Key Methods:</a:t>
            </a:r>
          </a:p>
          <a:p>
            <a:pPr lvl="1">
              <a:buFont typeface="Wingdings" panose="05000000000000000000" pitchFamily="2" charset="2"/>
              <a:buChar char="q"/>
            </a:pPr>
            <a:r>
              <a:rPr lang="en-US" sz="2200"/>
              <a:t>add/addAll</a:t>
            </a:r>
          </a:p>
          <a:p>
            <a:pPr lvl="1">
              <a:buFont typeface="Wingdings" panose="05000000000000000000" pitchFamily="2" charset="2"/>
              <a:buChar char="q"/>
            </a:pPr>
            <a:r>
              <a:rPr lang="en-US" sz="2200"/>
              <a:t>insert</a:t>
            </a:r>
          </a:p>
          <a:p>
            <a:pPr lvl="1">
              <a:buFont typeface="Wingdings" panose="05000000000000000000" pitchFamily="2" charset="2"/>
              <a:buChar char="q"/>
            </a:pPr>
            <a:r>
              <a:rPr lang="en-US" sz="2200"/>
              <a:t>get</a:t>
            </a:r>
          </a:p>
          <a:p>
            <a:pPr lvl="1">
              <a:buFont typeface="Wingdings" panose="05000000000000000000" pitchFamily="2" charset="2"/>
              <a:buChar char="q"/>
            </a:pPr>
            <a:r>
              <a:rPr lang="en-US" sz="2200"/>
              <a:t>remove/removeAt/clear</a:t>
            </a:r>
          </a:p>
          <a:p>
            <a:pPr lvl="1">
              <a:buFont typeface="Wingdings" panose="05000000000000000000" pitchFamily="2" charset="2"/>
              <a:buChar char="q"/>
            </a:pPr>
            <a:r>
              <a:rPr lang="en-US" sz="2200"/>
              <a:t>replace</a:t>
            </a:r>
          </a:p>
          <a:p>
            <a:pPr lvl="1">
              <a:buFont typeface="Wingdings" panose="05000000000000000000" pitchFamily="2" charset="2"/>
              <a:buChar char="q"/>
            </a:pPr>
            <a:r>
              <a:rPr lang="en-US" sz="2200"/>
              <a:t>First/last/getCount</a:t>
            </a:r>
          </a:p>
          <a:p>
            <a:pPr lvl="1">
              <a:buFont typeface="Wingdings" panose="05000000000000000000" pitchFamily="2" charset="2"/>
              <a:buChar char="q"/>
            </a:pPr>
            <a:r>
              <a:rPr lang="en-US" sz="2200"/>
              <a:t>indexOf/find</a:t>
            </a:r>
          </a:p>
        </p:txBody>
      </p:sp>
    </p:spTree>
    <p:extLst>
      <p:ext uri="{BB962C8B-B14F-4D97-AF65-F5344CB8AC3E}">
        <p14:creationId xmlns:p14="http://schemas.microsoft.com/office/powerpoint/2010/main" val="2133306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9CB19-0816-4B4A-A412-89FF32E98724}"/>
              </a:ext>
            </a:extLst>
          </p:cNvPr>
          <p:cNvSpPr>
            <a:spLocks noGrp="1"/>
          </p:cNvSpPr>
          <p:nvPr>
            <p:ph type="title"/>
          </p:nvPr>
        </p:nvSpPr>
        <p:spPr>
          <a:xfrm>
            <a:off x="838200" y="631825"/>
            <a:ext cx="10515600" cy="1325563"/>
          </a:xfrm>
        </p:spPr>
        <p:txBody>
          <a:bodyPr>
            <a:normAutofit/>
          </a:bodyPr>
          <a:lstStyle/>
          <a:p>
            <a:r>
              <a:rPr lang="en-US" dirty="0" err="1"/>
              <a:t>Ext.KeyNav</a:t>
            </a:r>
            <a:endParaRPr lang="en-US" dirty="0"/>
          </a:p>
        </p:txBody>
      </p:sp>
      <p:sp>
        <p:nvSpPr>
          <p:cNvPr id="3" name="Content Placeholder 2">
            <a:extLst>
              <a:ext uri="{FF2B5EF4-FFF2-40B4-BE49-F238E27FC236}">
                <a16:creationId xmlns:a16="http://schemas.microsoft.com/office/drawing/2014/main" id="{B6A7EF46-5CA6-4BDF-BFD8-C170BE47C3E5}"/>
              </a:ext>
            </a:extLst>
          </p:cNvPr>
          <p:cNvSpPr>
            <a:spLocks noGrp="1"/>
          </p:cNvSpPr>
          <p:nvPr>
            <p:ph idx="1"/>
          </p:nvPr>
        </p:nvSpPr>
        <p:spPr>
          <a:xfrm>
            <a:off x="838200" y="2057400"/>
            <a:ext cx="10515600" cy="3871762"/>
          </a:xfrm>
        </p:spPr>
        <p:txBody>
          <a:bodyPr>
            <a:normAutofit/>
          </a:bodyPr>
          <a:lstStyle/>
          <a:p>
            <a:r>
              <a:rPr lang="en-US" sz="2000" dirty="0"/>
              <a:t>Provides a convenient wrapper for normalized keyboard navigation.</a:t>
            </a:r>
          </a:p>
          <a:p>
            <a:r>
              <a:rPr lang="en-US" sz="2000" dirty="0"/>
              <a:t>The following are all the possible keys that can be implemented: </a:t>
            </a:r>
          </a:p>
          <a:p>
            <a:pPr lvl="1">
              <a:buFont typeface="Wingdings" panose="05000000000000000000" pitchFamily="2" charset="2"/>
              <a:buChar char="q"/>
            </a:pPr>
            <a:r>
              <a:rPr lang="en-US" sz="2000" dirty="0"/>
              <a:t>enter</a:t>
            </a:r>
          </a:p>
          <a:p>
            <a:pPr lvl="1">
              <a:buFont typeface="Wingdings" panose="05000000000000000000" pitchFamily="2" charset="2"/>
              <a:buChar char="q"/>
            </a:pPr>
            <a:r>
              <a:rPr lang="en-US" sz="2000" dirty="0"/>
              <a:t>left/right </a:t>
            </a:r>
          </a:p>
          <a:p>
            <a:pPr lvl="1">
              <a:buFont typeface="Wingdings" panose="05000000000000000000" pitchFamily="2" charset="2"/>
              <a:buChar char="q"/>
            </a:pPr>
            <a:r>
              <a:rPr lang="en-US" sz="2000" dirty="0"/>
              <a:t>up/down</a:t>
            </a:r>
          </a:p>
          <a:p>
            <a:pPr lvl="1">
              <a:buFont typeface="Wingdings" panose="05000000000000000000" pitchFamily="2" charset="2"/>
              <a:buChar char="q"/>
            </a:pPr>
            <a:r>
              <a:rPr lang="en-US" sz="2000" dirty="0"/>
              <a:t>tab </a:t>
            </a:r>
          </a:p>
          <a:p>
            <a:pPr lvl="1">
              <a:buFont typeface="Wingdings" panose="05000000000000000000" pitchFamily="2" charset="2"/>
              <a:buChar char="q"/>
            </a:pPr>
            <a:r>
              <a:rPr lang="en-US" sz="2000" dirty="0"/>
              <a:t>esc</a:t>
            </a:r>
          </a:p>
          <a:p>
            <a:pPr lvl="1">
              <a:buFont typeface="Wingdings" panose="05000000000000000000" pitchFamily="2" charset="2"/>
              <a:buChar char="q"/>
            </a:pPr>
            <a:r>
              <a:rPr lang="en-US" sz="2000" dirty="0" err="1"/>
              <a:t>pageUp</a:t>
            </a:r>
            <a:r>
              <a:rPr lang="en-US" sz="2000" dirty="0"/>
              <a:t>/</a:t>
            </a:r>
            <a:r>
              <a:rPr lang="en-US" sz="2000" dirty="0" err="1"/>
              <a:t>pageDown</a:t>
            </a:r>
            <a:endParaRPr lang="en-US" sz="2000" dirty="0"/>
          </a:p>
          <a:p>
            <a:pPr lvl="1">
              <a:buFont typeface="Wingdings" panose="05000000000000000000" pitchFamily="2" charset="2"/>
              <a:buChar char="q"/>
            </a:pPr>
            <a:r>
              <a:rPr lang="en-US" sz="2000" dirty="0"/>
              <a:t>del</a:t>
            </a:r>
          </a:p>
          <a:p>
            <a:pPr lvl="1">
              <a:buFont typeface="Wingdings" panose="05000000000000000000" pitchFamily="2" charset="2"/>
              <a:buChar char="q"/>
            </a:pPr>
            <a:r>
              <a:rPr lang="en-US" sz="2000" dirty="0"/>
              <a:t>home </a:t>
            </a:r>
          </a:p>
          <a:p>
            <a:pPr lvl="1">
              <a:buFont typeface="Wingdings" panose="05000000000000000000" pitchFamily="2" charset="2"/>
              <a:buChar char="q"/>
            </a:pPr>
            <a:r>
              <a:rPr lang="en-US" sz="2000" dirty="0"/>
              <a:t>end </a:t>
            </a:r>
          </a:p>
        </p:txBody>
      </p:sp>
      <p:sp>
        <p:nvSpPr>
          <p:cNvPr id="6" name="Arrow: Right 5">
            <a:extLst>
              <a:ext uri="{FF2B5EF4-FFF2-40B4-BE49-F238E27FC236}">
                <a16:creationId xmlns:a16="http://schemas.microsoft.com/office/drawing/2014/main" id="{1DE60840-13BB-4246-A18C-902242DF6F49}"/>
              </a:ext>
            </a:extLst>
          </p:cNvPr>
          <p:cNvSpPr/>
          <p:nvPr/>
        </p:nvSpPr>
        <p:spPr>
          <a:xfrm>
            <a:off x="8493348" y="563754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KeyNav.html</a:t>
            </a:r>
          </a:p>
        </p:txBody>
      </p:sp>
    </p:spTree>
    <p:extLst>
      <p:ext uri="{BB962C8B-B14F-4D97-AF65-F5344CB8AC3E}">
        <p14:creationId xmlns:p14="http://schemas.microsoft.com/office/powerpoint/2010/main" val="1999538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4ACC1-E9B3-472B-B873-AF3FC62FC8F4}"/>
              </a:ext>
            </a:extLst>
          </p:cNvPr>
          <p:cNvSpPr>
            <a:spLocks noGrp="1"/>
          </p:cNvSpPr>
          <p:nvPr>
            <p:ph type="title"/>
          </p:nvPr>
        </p:nvSpPr>
        <p:spPr>
          <a:xfrm>
            <a:off x="838200" y="631825"/>
            <a:ext cx="10515600" cy="1325563"/>
          </a:xfrm>
        </p:spPr>
        <p:txBody>
          <a:bodyPr>
            <a:normAutofit/>
          </a:bodyPr>
          <a:lstStyle/>
          <a:p>
            <a:r>
              <a:rPr lang="en-US" dirty="0" err="1"/>
              <a:t>Ext.KeyMap</a:t>
            </a:r>
            <a:endParaRPr lang="en-US" dirty="0"/>
          </a:p>
        </p:txBody>
      </p:sp>
      <p:sp>
        <p:nvSpPr>
          <p:cNvPr id="3" name="Content Placeholder 2">
            <a:extLst>
              <a:ext uri="{FF2B5EF4-FFF2-40B4-BE49-F238E27FC236}">
                <a16:creationId xmlns:a16="http://schemas.microsoft.com/office/drawing/2014/main" id="{57081CD8-49B7-492C-A71E-B44612ADB1C0}"/>
              </a:ext>
            </a:extLst>
          </p:cNvPr>
          <p:cNvSpPr>
            <a:spLocks noGrp="1"/>
          </p:cNvSpPr>
          <p:nvPr>
            <p:ph idx="1"/>
          </p:nvPr>
        </p:nvSpPr>
        <p:spPr>
          <a:xfrm>
            <a:off x="838200" y="2057400"/>
            <a:ext cx="10515600" cy="3871762"/>
          </a:xfrm>
        </p:spPr>
        <p:txBody>
          <a:bodyPr>
            <a:normAutofit/>
          </a:bodyPr>
          <a:lstStyle/>
          <a:p>
            <a:r>
              <a:rPr lang="en-US" sz="2400"/>
              <a:t>Provide ability to customize key event handler not only supported by KeyNav, but also other keys.</a:t>
            </a:r>
          </a:p>
        </p:txBody>
      </p:sp>
      <p:sp>
        <p:nvSpPr>
          <p:cNvPr id="6" name="Arrow: Right 5">
            <a:extLst>
              <a:ext uri="{FF2B5EF4-FFF2-40B4-BE49-F238E27FC236}">
                <a16:creationId xmlns:a16="http://schemas.microsoft.com/office/drawing/2014/main" id="{B6E88183-2AA4-451A-AD07-9508FBF4D5E4}"/>
              </a:ext>
            </a:extLst>
          </p:cNvPr>
          <p:cNvSpPr/>
          <p:nvPr/>
        </p:nvSpPr>
        <p:spPr>
          <a:xfrm>
            <a:off x="8559886" y="5712367"/>
            <a:ext cx="2423604"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KeyMap.html</a:t>
            </a:r>
          </a:p>
        </p:txBody>
      </p:sp>
    </p:spTree>
    <p:extLst>
      <p:ext uri="{BB962C8B-B14F-4D97-AF65-F5344CB8AC3E}">
        <p14:creationId xmlns:p14="http://schemas.microsoft.com/office/powerpoint/2010/main" val="142833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3C7F74B-0505-4EE0-8A27-0338068EFFFF}"/>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Toolbar Components</a:t>
            </a:r>
          </a:p>
        </p:txBody>
      </p:sp>
      <p:graphicFrame>
        <p:nvGraphicFramePr>
          <p:cNvPr id="7" name="Content Placeholder 4">
            <a:extLst>
              <a:ext uri="{FF2B5EF4-FFF2-40B4-BE49-F238E27FC236}">
                <a16:creationId xmlns:a16="http://schemas.microsoft.com/office/drawing/2014/main" id="{DE549DD0-F303-43FF-A579-13A1D5EBD83B}"/>
              </a:ext>
            </a:extLst>
          </p:cNvPr>
          <p:cNvGraphicFramePr>
            <a:graphicFrameLocks noGrp="1"/>
          </p:cNvGraphicFramePr>
          <p:nvPr>
            <p:ph idx="1"/>
            <p:extLst>
              <p:ext uri="{D42A27DB-BD31-4B8C-83A1-F6EECF244321}">
                <p14:modId xmlns:p14="http://schemas.microsoft.com/office/powerpoint/2010/main" val="949891504"/>
              </p:ext>
            </p:extLst>
          </p:nvPr>
        </p:nvGraphicFramePr>
        <p:xfrm>
          <a:off x="5184228" y="685800"/>
          <a:ext cx="6144720" cy="3970869"/>
        </p:xfrm>
        <a:graphic>
          <a:graphicData uri="http://schemas.openxmlformats.org/drawingml/2006/table">
            <a:tbl>
              <a:tblPr firstRow="1" bandRow="1">
                <a:tableStyleId>{5C22544A-7EE6-4342-B048-85BDC9FD1C3A}</a:tableStyleId>
              </a:tblPr>
              <a:tblGrid>
                <a:gridCol w="2263845">
                  <a:extLst>
                    <a:ext uri="{9D8B030D-6E8A-4147-A177-3AD203B41FA5}">
                      <a16:colId xmlns:a16="http://schemas.microsoft.com/office/drawing/2014/main" val="623866219"/>
                    </a:ext>
                  </a:extLst>
                </a:gridCol>
                <a:gridCol w="3880875">
                  <a:extLst>
                    <a:ext uri="{9D8B030D-6E8A-4147-A177-3AD203B41FA5}">
                      <a16:colId xmlns:a16="http://schemas.microsoft.com/office/drawing/2014/main" val="4036728905"/>
                    </a:ext>
                  </a:extLst>
                </a:gridCol>
              </a:tblGrid>
              <a:tr h="567267">
                <a:tc>
                  <a:txBody>
                    <a:bodyPr/>
                    <a:lstStyle/>
                    <a:p>
                      <a:r>
                        <a:rPr lang="en-US" sz="2600"/>
                        <a:t>xtype </a:t>
                      </a:r>
                    </a:p>
                  </a:txBody>
                  <a:tcPr marL="133823" marR="133823" marT="66912" marB="66912"/>
                </a:tc>
                <a:tc>
                  <a:txBody>
                    <a:bodyPr/>
                    <a:lstStyle/>
                    <a:p>
                      <a:r>
                        <a:rPr lang="en-US" sz="2600"/>
                        <a:t>component name</a:t>
                      </a:r>
                    </a:p>
                  </a:txBody>
                  <a:tcPr marL="133823" marR="133823" marT="66912" marB="66912"/>
                </a:tc>
                <a:extLst>
                  <a:ext uri="{0D108BD9-81ED-4DB2-BD59-A6C34878D82A}">
                    <a16:rowId xmlns:a16="http://schemas.microsoft.com/office/drawing/2014/main" val="1697637712"/>
                  </a:ext>
                </a:extLst>
              </a:tr>
              <a:tr h="567267">
                <a:tc>
                  <a:txBody>
                    <a:bodyPr/>
                    <a:lstStyle/>
                    <a:p>
                      <a:r>
                        <a:rPr lang="en-US" sz="2600"/>
                        <a:t>Toolbar</a:t>
                      </a:r>
                    </a:p>
                  </a:txBody>
                  <a:tcPr marL="133823" marR="133823" marT="66912" marB="66912"/>
                </a:tc>
                <a:tc>
                  <a:txBody>
                    <a:bodyPr/>
                    <a:lstStyle/>
                    <a:p>
                      <a:r>
                        <a:rPr lang="en-US" sz="2600"/>
                        <a:t>Ext.Toolbar</a:t>
                      </a:r>
                    </a:p>
                  </a:txBody>
                  <a:tcPr marL="133823" marR="133823" marT="66912" marB="66912"/>
                </a:tc>
                <a:extLst>
                  <a:ext uri="{0D108BD9-81ED-4DB2-BD59-A6C34878D82A}">
                    <a16:rowId xmlns:a16="http://schemas.microsoft.com/office/drawing/2014/main" val="1915331456"/>
                  </a:ext>
                </a:extLst>
              </a:tr>
              <a:tr h="567267">
                <a:tc>
                  <a:txBody>
                    <a:bodyPr/>
                    <a:lstStyle/>
                    <a:p>
                      <a:r>
                        <a:rPr lang="en-US" sz="2600"/>
                        <a:t>Tbfill</a:t>
                      </a:r>
                    </a:p>
                  </a:txBody>
                  <a:tcPr marL="133823" marR="133823" marT="66912" marB="66912"/>
                </a:tc>
                <a:tc>
                  <a:txBody>
                    <a:bodyPr/>
                    <a:lstStyle/>
                    <a:p>
                      <a:r>
                        <a:rPr lang="en-US" sz="2600" dirty="0" err="1"/>
                        <a:t>Ext.Toolbar.Fill</a:t>
                      </a:r>
                      <a:endParaRPr lang="en-US" sz="2600" dirty="0"/>
                    </a:p>
                  </a:txBody>
                  <a:tcPr marL="133823" marR="133823" marT="66912" marB="66912"/>
                </a:tc>
                <a:extLst>
                  <a:ext uri="{0D108BD9-81ED-4DB2-BD59-A6C34878D82A}">
                    <a16:rowId xmlns:a16="http://schemas.microsoft.com/office/drawing/2014/main" val="1937896609"/>
                  </a:ext>
                </a:extLst>
              </a:tr>
              <a:tr h="567267">
                <a:tc>
                  <a:txBody>
                    <a:bodyPr/>
                    <a:lstStyle/>
                    <a:p>
                      <a:r>
                        <a:rPr lang="en-US" sz="2600" dirty="0" err="1"/>
                        <a:t>Tbitem</a:t>
                      </a:r>
                      <a:endParaRPr lang="en-US" sz="2600" dirty="0"/>
                    </a:p>
                  </a:txBody>
                  <a:tcPr marL="133823" marR="133823" marT="66912" marB="66912"/>
                </a:tc>
                <a:tc>
                  <a:txBody>
                    <a:bodyPr/>
                    <a:lstStyle/>
                    <a:p>
                      <a:r>
                        <a:rPr lang="en-US" sz="2600" dirty="0" err="1"/>
                        <a:t>Ext.Toolbar.Item</a:t>
                      </a:r>
                      <a:endParaRPr lang="en-US" sz="2600" dirty="0"/>
                    </a:p>
                  </a:txBody>
                  <a:tcPr marL="133823" marR="133823" marT="66912" marB="66912"/>
                </a:tc>
                <a:extLst>
                  <a:ext uri="{0D108BD9-81ED-4DB2-BD59-A6C34878D82A}">
                    <a16:rowId xmlns:a16="http://schemas.microsoft.com/office/drawing/2014/main" val="3323408762"/>
                  </a:ext>
                </a:extLst>
              </a:tr>
              <a:tr h="567267">
                <a:tc>
                  <a:txBody>
                    <a:bodyPr/>
                    <a:lstStyle/>
                    <a:p>
                      <a:r>
                        <a:rPr lang="en-US" sz="2600"/>
                        <a:t>Tbseparator</a:t>
                      </a:r>
                    </a:p>
                  </a:txBody>
                  <a:tcPr marL="133823" marR="133823" marT="66912" marB="66912"/>
                </a:tc>
                <a:tc>
                  <a:txBody>
                    <a:bodyPr/>
                    <a:lstStyle/>
                    <a:p>
                      <a:r>
                        <a:rPr lang="en-US" sz="2600" dirty="0" err="1"/>
                        <a:t>Ext.Toolbar.Separator</a:t>
                      </a:r>
                      <a:endParaRPr lang="en-US" sz="2600" dirty="0"/>
                    </a:p>
                  </a:txBody>
                  <a:tcPr marL="133823" marR="133823" marT="66912" marB="66912"/>
                </a:tc>
                <a:extLst>
                  <a:ext uri="{0D108BD9-81ED-4DB2-BD59-A6C34878D82A}">
                    <a16:rowId xmlns:a16="http://schemas.microsoft.com/office/drawing/2014/main" val="27891621"/>
                  </a:ext>
                </a:extLst>
              </a:tr>
              <a:tr h="567267">
                <a:tc>
                  <a:txBody>
                    <a:bodyPr/>
                    <a:lstStyle/>
                    <a:p>
                      <a:r>
                        <a:rPr lang="en-US" sz="2600"/>
                        <a:t>Tbspacer</a:t>
                      </a:r>
                    </a:p>
                  </a:txBody>
                  <a:tcPr marL="133823" marR="133823" marT="66912" marB="66912"/>
                </a:tc>
                <a:tc>
                  <a:txBody>
                    <a:bodyPr/>
                    <a:lstStyle/>
                    <a:p>
                      <a:r>
                        <a:rPr lang="en-US" sz="2600" dirty="0" err="1"/>
                        <a:t>Ext.Toolbar.Spacer</a:t>
                      </a:r>
                      <a:endParaRPr lang="en-US" sz="2600" dirty="0"/>
                    </a:p>
                  </a:txBody>
                  <a:tcPr marL="133823" marR="133823" marT="66912" marB="66912"/>
                </a:tc>
                <a:extLst>
                  <a:ext uri="{0D108BD9-81ED-4DB2-BD59-A6C34878D82A}">
                    <a16:rowId xmlns:a16="http://schemas.microsoft.com/office/drawing/2014/main" val="2094267153"/>
                  </a:ext>
                </a:extLst>
              </a:tr>
              <a:tr h="567267">
                <a:tc>
                  <a:txBody>
                    <a:bodyPr/>
                    <a:lstStyle/>
                    <a:p>
                      <a:r>
                        <a:rPr lang="en-US" sz="2600" dirty="0" err="1"/>
                        <a:t>Tbtext</a:t>
                      </a:r>
                      <a:endParaRPr lang="en-US" sz="2600" dirty="0"/>
                    </a:p>
                  </a:txBody>
                  <a:tcPr marL="133823" marR="133823" marT="66912" marB="66912"/>
                </a:tc>
                <a:tc>
                  <a:txBody>
                    <a:bodyPr/>
                    <a:lstStyle/>
                    <a:p>
                      <a:r>
                        <a:rPr lang="en-US" sz="2600" dirty="0" err="1"/>
                        <a:t>Ext.Toolbar.TextItem</a:t>
                      </a:r>
                      <a:endParaRPr lang="en-US" sz="2600" dirty="0"/>
                    </a:p>
                  </a:txBody>
                  <a:tcPr marL="133823" marR="133823" marT="66912" marB="66912"/>
                </a:tc>
                <a:extLst>
                  <a:ext uri="{0D108BD9-81ED-4DB2-BD59-A6C34878D82A}">
                    <a16:rowId xmlns:a16="http://schemas.microsoft.com/office/drawing/2014/main" val="2214700511"/>
                  </a:ext>
                </a:extLst>
              </a:tr>
            </a:tbl>
          </a:graphicData>
        </a:graphic>
      </p:graphicFrame>
    </p:spTree>
    <p:extLst>
      <p:ext uri="{BB962C8B-B14F-4D97-AF65-F5344CB8AC3E}">
        <p14:creationId xmlns:p14="http://schemas.microsoft.com/office/powerpoint/2010/main" val="1561913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F6437-8CD9-40BF-8E93-FD402ABBAE7B}"/>
              </a:ext>
            </a:extLst>
          </p:cNvPr>
          <p:cNvSpPr>
            <a:spLocks noGrp="1"/>
          </p:cNvSpPr>
          <p:nvPr>
            <p:ph type="title"/>
          </p:nvPr>
        </p:nvSpPr>
        <p:spPr>
          <a:xfrm>
            <a:off x="838200" y="631825"/>
            <a:ext cx="10515600" cy="1325563"/>
          </a:xfrm>
        </p:spPr>
        <p:txBody>
          <a:bodyPr>
            <a:normAutofit/>
          </a:bodyPr>
          <a:lstStyle/>
          <a:p>
            <a:r>
              <a:rPr lang="en-US" dirty="0"/>
              <a:t>Extend Date</a:t>
            </a:r>
          </a:p>
        </p:txBody>
      </p:sp>
      <p:sp>
        <p:nvSpPr>
          <p:cNvPr id="3" name="Content Placeholder 2">
            <a:extLst>
              <a:ext uri="{FF2B5EF4-FFF2-40B4-BE49-F238E27FC236}">
                <a16:creationId xmlns:a16="http://schemas.microsoft.com/office/drawing/2014/main" id="{1D51458D-2898-40D6-8483-C25DE27E354A}"/>
              </a:ext>
            </a:extLst>
          </p:cNvPr>
          <p:cNvSpPr>
            <a:spLocks noGrp="1"/>
          </p:cNvSpPr>
          <p:nvPr>
            <p:ph idx="1"/>
          </p:nvPr>
        </p:nvSpPr>
        <p:spPr>
          <a:xfrm>
            <a:off x="838200" y="2057400"/>
            <a:ext cx="10515600" cy="3871762"/>
          </a:xfrm>
        </p:spPr>
        <p:txBody>
          <a:bodyPr>
            <a:normAutofit/>
          </a:bodyPr>
          <a:lstStyle/>
          <a:p>
            <a:r>
              <a:rPr lang="en-US" sz="2400"/>
              <a:t>Provide more ability to format or get date info.</a:t>
            </a:r>
          </a:p>
          <a:p>
            <a:r>
              <a:rPr lang="en-US" sz="2400"/>
              <a:t>Key Method:</a:t>
            </a:r>
          </a:p>
          <a:p>
            <a:pPr lvl="1">
              <a:buFont typeface="Wingdings" panose="05000000000000000000" pitchFamily="2" charset="2"/>
              <a:buChar char="q"/>
            </a:pPr>
            <a:r>
              <a:rPr lang="en-US" dirty="0"/>
              <a:t>add</a:t>
            </a:r>
          </a:p>
          <a:p>
            <a:pPr lvl="1">
              <a:buFont typeface="Wingdings" panose="05000000000000000000" pitchFamily="2" charset="2"/>
              <a:buChar char="q"/>
            </a:pPr>
            <a:r>
              <a:rPr lang="en-US" dirty="0"/>
              <a:t>between</a:t>
            </a:r>
          </a:p>
          <a:p>
            <a:pPr lvl="1">
              <a:buFont typeface="Wingdings" panose="05000000000000000000" pitchFamily="2" charset="2"/>
              <a:buChar char="q"/>
            </a:pPr>
            <a:r>
              <a:rPr lang="en-US" dirty="0"/>
              <a:t>format</a:t>
            </a:r>
          </a:p>
          <a:p>
            <a:pPr lvl="1">
              <a:buFont typeface="Wingdings" panose="05000000000000000000" pitchFamily="2" charset="2"/>
              <a:buChar char="q"/>
            </a:pPr>
            <a:r>
              <a:rPr lang="en-US"/>
              <a:t>parseDate</a:t>
            </a:r>
            <a:endParaRPr lang="en-US" dirty="0"/>
          </a:p>
        </p:txBody>
      </p:sp>
    </p:spTree>
    <p:extLst>
      <p:ext uri="{BB962C8B-B14F-4D97-AF65-F5344CB8AC3E}">
        <p14:creationId xmlns:p14="http://schemas.microsoft.com/office/powerpoint/2010/main" val="4115964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047C2-DBEF-420E-8A93-61A80EBCEDC2}"/>
              </a:ext>
            </a:extLst>
          </p:cNvPr>
          <p:cNvSpPr>
            <a:spLocks noGrp="1"/>
          </p:cNvSpPr>
          <p:nvPr>
            <p:ph type="title"/>
          </p:nvPr>
        </p:nvSpPr>
        <p:spPr>
          <a:xfrm>
            <a:off x="838200" y="631825"/>
            <a:ext cx="10515600" cy="1325563"/>
          </a:xfrm>
        </p:spPr>
        <p:txBody>
          <a:bodyPr>
            <a:normAutofit/>
          </a:bodyPr>
          <a:lstStyle/>
          <a:p>
            <a:r>
              <a:rPr lang="en-US" dirty="0"/>
              <a:t>Extend String</a:t>
            </a:r>
          </a:p>
        </p:txBody>
      </p:sp>
      <p:sp>
        <p:nvSpPr>
          <p:cNvPr id="3" name="Content Placeholder 2">
            <a:extLst>
              <a:ext uri="{FF2B5EF4-FFF2-40B4-BE49-F238E27FC236}">
                <a16:creationId xmlns:a16="http://schemas.microsoft.com/office/drawing/2014/main" id="{6CD893D9-43ED-4CC6-88D6-61876AAAC3C7}"/>
              </a:ext>
            </a:extLst>
          </p:cNvPr>
          <p:cNvSpPr>
            <a:spLocks noGrp="1"/>
          </p:cNvSpPr>
          <p:nvPr>
            <p:ph idx="1"/>
          </p:nvPr>
        </p:nvSpPr>
        <p:spPr>
          <a:xfrm>
            <a:off x="838200" y="2057400"/>
            <a:ext cx="10515600" cy="3871762"/>
          </a:xfrm>
        </p:spPr>
        <p:txBody>
          <a:bodyPr>
            <a:normAutofit/>
          </a:bodyPr>
          <a:lstStyle/>
          <a:p>
            <a:r>
              <a:rPr lang="en-US" sz="2400"/>
              <a:t>Key Method:</a:t>
            </a:r>
          </a:p>
          <a:p>
            <a:pPr lvl="1">
              <a:buFont typeface="Wingdings" panose="05000000000000000000" pitchFamily="2" charset="2"/>
              <a:buChar char="q"/>
            </a:pPr>
            <a:r>
              <a:rPr lang="en-US"/>
              <a:t>escape</a:t>
            </a:r>
          </a:p>
          <a:p>
            <a:pPr lvl="1">
              <a:buFont typeface="Wingdings" panose="05000000000000000000" pitchFamily="2" charset="2"/>
              <a:buChar char="q"/>
            </a:pPr>
            <a:r>
              <a:rPr lang="en-US"/>
              <a:t>format</a:t>
            </a:r>
          </a:p>
          <a:p>
            <a:pPr lvl="1">
              <a:buFont typeface="Wingdings" panose="05000000000000000000" pitchFamily="2" charset="2"/>
              <a:buChar char="q"/>
            </a:pPr>
            <a:r>
              <a:rPr lang="en-US"/>
              <a:t>leftPad</a:t>
            </a:r>
          </a:p>
          <a:p>
            <a:pPr lvl="1">
              <a:buFont typeface="Wingdings" panose="05000000000000000000" pitchFamily="2" charset="2"/>
              <a:buChar char="q"/>
            </a:pPr>
            <a:r>
              <a:rPr lang="en-US"/>
              <a:t>trim</a:t>
            </a:r>
          </a:p>
          <a:p>
            <a:pPr lvl="1">
              <a:buFont typeface="Wingdings" panose="05000000000000000000" pitchFamily="2" charset="2"/>
              <a:buChar char="q"/>
            </a:pPr>
            <a:r>
              <a:rPr lang="en-US"/>
              <a:t>toggle</a:t>
            </a:r>
            <a:endParaRPr lang="en-US" dirty="0"/>
          </a:p>
        </p:txBody>
      </p:sp>
    </p:spTree>
    <p:extLst>
      <p:ext uri="{BB962C8B-B14F-4D97-AF65-F5344CB8AC3E}">
        <p14:creationId xmlns:p14="http://schemas.microsoft.com/office/powerpoint/2010/main" val="3199077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45D84-8252-4655-8305-1E681BA09F88}"/>
              </a:ext>
            </a:extLst>
          </p:cNvPr>
          <p:cNvSpPr>
            <a:spLocks noGrp="1"/>
          </p:cNvSpPr>
          <p:nvPr>
            <p:ph type="title"/>
          </p:nvPr>
        </p:nvSpPr>
        <p:spPr>
          <a:xfrm>
            <a:off x="838200" y="631825"/>
            <a:ext cx="10515600" cy="1325563"/>
          </a:xfrm>
        </p:spPr>
        <p:txBody>
          <a:bodyPr>
            <a:normAutofit/>
          </a:bodyPr>
          <a:lstStyle/>
          <a:p>
            <a:r>
              <a:rPr lang="en-US" dirty="0"/>
              <a:t>Extend Function</a:t>
            </a:r>
          </a:p>
        </p:txBody>
      </p:sp>
      <p:sp>
        <p:nvSpPr>
          <p:cNvPr id="3" name="Content Placeholder 2">
            <a:extLst>
              <a:ext uri="{FF2B5EF4-FFF2-40B4-BE49-F238E27FC236}">
                <a16:creationId xmlns:a16="http://schemas.microsoft.com/office/drawing/2014/main" id="{E2A76848-0EC3-459C-9E01-615181220350}"/>
              </a:ext>
            </a:extLst>
          </p:cNvPr>
          <p:cNvSpPr>
            <a:spLocks noGrp="1"/>
          </p:cNvSpPr>
          <p:nvPr>
            <p:ph idx="1"/>
          </p:nvPr>
        </p:nvSpPr>
        <p:spPr>
          <a:xfrm>
            <a:off x="838200" y="2057400"/>
            <a:ext cx="10515600" cy="3871762"/>
          </a:xfrm>
        </p:spPr>
        <p:txBody>
          <a:bodyPr>
            <a:normAutofit/>
          </a:bodyPr>
          <a:lstStyle/>
          <a:p>
            <a:r>
              <a:rPr lang="en-US" sz="2400"/>
              <a:t>Key Method:</a:t>
            </a:r>
          </a:p>
          <a:p>
            <a:pPr lvl="1">
              <a:buFont typeface="Wingdings" panose="05000000000000000000" pitchFamily="2" charset="2"/>
              <a:buChar char="q"/>
            </a:pPr>
            <a:r>
              <a:rPr lang="en-US"/>
              <a:t>createCallback</a:t>
            </a:r>
            <a:endParaRPr lang="en-US" dirty="0"/>
          </a:p>
          <a:p>
            <a:pPr lvl="1">
              <a:buFont typeface="Wingdings" panose="05000000000000000000" pitchFamily="2" charset="2"/>
              <a:buChar char="q"/>
            </a:pPr>
            <a:r>
              <a:rPr lang="en-US"/>
              <a:t>createDelegate</a:t>
            </a:r>
            <a:endParaRPr lang="en-US" dirty="0"/>
          </a:p>
          <a:p>
            <a:pPr lvl="1">
              <a:buFont typeface="Wingdings" panose="05000000000000000000" pitchFamily="2" charset="2"/>
              <a:buChar char="q"/>
            </a:pPr>
            <a:r>
              <a:rPr lang="en-US"/>
              <a:t>createInterceptor</a:t>
            </a:r>
            <a:endParaRPr lang="en-US" dirty="0"/>
          </a:p>
          <a:p>
            <a:pPr lvl="1">
              <a:buFont typeface="Wingdings" panose="05000000000000000000" pitchFamily="2" charset="2"/>
              <a:buChar char="q"/>
            </a:pPr>
            <a:r>
              <a:rPr lang="en-US"/>
              <a:t>createSequence</a:t>
            </a:r>
            <a:endParaRPr lang="en-US" dirty="0"/>
          </a:p>
          <a:p>
            <a:pPr lvl="1">
              <a:buFont typeface="Wingdings" panose="05000000000000000000" pitchFamily="2" charset="2"/>
              <a:buChar char="q"/>
            </a:pPr>
            <a:r>
              <a:rPr lang="en-US" dirty="0"/>
              <a:t>defer</a:t>
            </a:r>
          </a:p>
        </p:txBody>
      </p:sp>
    </p:spTree>
    <p:extLst>
      <p:ext uri="{BB962C8B-B14F-4D97-AF65-F5344CB8AC3E}">
        <p14:creationId xmlns:p14="http://schemas.microsoft.com/office/powerpoint/2010/main" val="1681216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805B4-911B-42A6-8AA4-0437DAFFE393}"/>
              </a:ext>
            </a:extLst>
          </p:cNvPr>
          <p:cNvSpPr>
            <a:spLocks noGrp="1"/>
          </p:cNvSpPr>
          <p:nvPr>
            <p:ph type="title"/>
          </p:nvPr>
        </p:nvSpPr>
        <p:spPr>
          <a:xfrm>
            <a:off x="838200" y="631825"/>
            <a:ext cx="10515600" cy="1325563"/>
          </a:xfrm>
        </p:spPr>
        <p:txBody>
          <a:bodyPr>
            <a:normAutofit/>
          </a:bodyPr>
          <a:lstStyle/>
          <a:p>
            <a:r>
              <a:rPr lang="en-US" dirty="0"/>
              <a:t>Extend Number</a:t>
            </a:r>
          </a:p>
        </p:txBody>
      </p:sp>
      <p:sp>
        <p:nvSpPr>
          <p:cNvPr id="3" name="Content Placeholder 2">
            <a:extLst>
              <a:ext uri="{FF2B5EF4-FFF2-40B4-BE49-F238E27FC236}">
                <a16:creationId xmlns:a16="http://schemas.microsoft.com/office/drawing/2014/main" id="{48812111-11F4-4D42-84BD-6E0BE23D4AB2}"/>
              </a:ext>
            </a:extLst>
          </p:cNvPr>
          <p:cNvSpPr>
            <a:spLocks noGrp="1"/>
          </p:cNvSpPr>
          <p:nvPr>
            <p:ph idx="1"/>
          </p:nvPr>
        </p:nvSpPr>
        <p:spPr>
          <a:xfrm>
            <a:off x="838200" y="2057400"/>
            <a:ext cx="10515600" cy="3871762"/>
          </a:xfrm>
        </p:spPr>
        <p:txBody>
          <a:bodyPr>
            <a:normAutofit/>
          </a:bodyPr>
          <a:lstStyle/>
          <a:p>
            <a:pPr marL="0" indent="0">
              <a:buNone/>
            </a:pPr>
            <a:r>
              <a:rPr lang="en-US" sz="2400"/>
              <a:t>Key Method:</a:t>
            </a:r>
          </a:p>
          <a:p>
            <a:pPr lvl="1">
              <a:buFont typeface="Wingdings" panose="05000000000000000000" pitchFamily="2" charset="2"/>
              <a:buChar char="q"/>
            </a:pPr>
            <a:r>
              <a:rPr lang="en-US" dirty="0"/>
              <a:t>constrain</a:t>
            </a:r>
          </a:p>
        </p:txBody>
      </p:sp>
    </p:spTree>
    <p:extLst>
      <p:ext uri="{BB962C8B-B14F-4D97-AF65-F5344CB8AC3E}">
        <p14:creationId xmlns:p14="http://schemas.microsoft.com/office/powerpoint/2010/main" val="35129753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1661C-363B-4388-A07C-9CBDF3ABFF87}"/>
              </a:ext>
            </a:extLst>
          </p:cNvPr>
          <p:cNvSpPr>
            <a:spLocks noGrp="1"/>
          </p:cNvSpPr>
          <p:nvPr>
            <p:ph type="title"/>
          </p:nvPr>
        </p:nvSpPr>
        <p:spPr>
          <a:xfrm>
            <a:off x="838200" y="631825"/>
            <a:ext cx="10515600" cy="1325563"/>
          </a:xfrm>
        </p:spPr>
        <p:txBody>
          <a:bodyPr>
            <a:normAutofit/>
          </a:bodyPr>
          <a:lstStyle/>
          <a:p>
            <a:r>
              <a:rPr lang="en-US" dirty="0"/>
              <a:t>Extend Array</a:t>
            </a:r>
          </a:p>
        </p:txBody>
      </p:sp>
      <p:sp>
        <p:nvSpPr>
          <p:cNvPr id="3" name="Content Placeholder 2">
            <a:extLst>
              <a:ext uri="{FF2B5EF4-FFF2-40B4-BE49-F238E27FC236}">
                <a16:creationId xmlns:a16="http://schemas.microsoft.com/office/drawing/2014/main" id="{60CCC713-131C-4508-92C2-6B8A33F02B30}"/>
              </a:ext>
            </a:extLst>
          </p:cNvPr>
          <p:cNvSpPr>
            <a:spLocks noGrp="1"/>
          </p:cNvSpPr>
          <p:nvPr>
            <p:ph idx="1"/>
          </p:nvPr>
        </p:nvSpPr>
        <p:spPr>
          <a:xfrm>
            <a:off x="838200" y="2057400"/>
            <a:ext cx="10515600" cy="3871762"/>
          </a:xfrm>
        </p:spPr>
        <p:txBody>
          <a:bodyPr>
            <a:normAutofit/>
          </a:bodyPr>
          <a:lstStyle/>
          <a:p>
            <a:pPr marL="0" indent="0">
              <a:buNone/>
            </a:pPr>
            <a:r>
              <a:rPr lang="en-US" sz="2400"/>
              <a:t>Key Method:</a:t>
            </a:r>
          </a:p>
          <a:p>
            <a:pPr lvl="1">
              <a:buFont typeface="Wingdings" panose="05000000000000000000" pitchFamily="2" charset="2"/>
              <a:buChar char="q"/>
            </a:pPr>
            <a:r>
              <a:rPr lang="en-US"/>
              <a:t>indexOf</a:t>
            </a:r>
            <a:endParaRPr lang="en-US" dirty="0"/>
          </a:p>
          <a:p>
            <a:pPr lvl="1">
              <a:buFont typeface="Wingdings" panose="05000000000000000000" pitchFamily="2" charset="2"/>
              <a:buChar char="q"/>
            </a:pPr>
            <a:r>
              <a:rPr lang="en-US" dirty="0"/>
              <a:t>remove</a:t>
            </a:r>
          </a:p>
        </p:txBody>
      </p:sp>
    </p:spTree>
    <p:extLst>
      <p:ext uri="{BB962C8B-B14F-4D97-AF65-F5344CB8AC3E}">
        <p14:creationId xmlns:p14="http://schemas.microsoft.com/office/powerpoint/2010/main" val="22100724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 name="Group 21">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3"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8" name="Oval 23">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5"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7" name="Rectangle 26">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FAE66B-625D-47B3-B7C9-796737C42250}"/>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Homework</a:t>
            </a:r>
          </a:p>
        </p:txBody>
      </p:sp>
      <p:sp>
        <p:nvSpPr>
          <p:cNvPr id="3" name="Content Placeholder 2">
            <a:extLst>
              <a:ext uri="{FF2B5EF4-FFF2-40B4-BE49-F238E27FC236}">
                <a16:creationId xmlns:a16="http://schemas.microsoft.com/office/drawing/2014/main" id="{F877E4B5-B918-474A-98A0-9833520CE2B9}"/>
              </a:ext>
            </a:extLst>
          </p:cNvPr>
          <p:cNvSpPr>
            <a:spLocks noGrp="1"/>
          </p:cNvSpPr>
          <p:nvPr>
            <p:ph idx="1"/>
          </p:nvPr>
        </p:nvSpPr>
        <p:spPr>
          <a:xfrm>
            <a:off x="2384952" y="3012928"/>
            <a:ext cx="7422096" cy="2109445"/>
          </a:xfrm>
        </p:spPr>
        <p:txBody>
          <a:bodyPr>
            <a:normAutofit/>
          </a:bodyPr>
          <a:lstStyle/>
          <a:p>
            <a:pPr marL="0" indent="0">
              <a:buNone/>
            </a:pPr>
            <a:r>
              <a:rPr lang="en-US" sz="1800">
                <a:solidFill>
                  <a:schemeClr val="tx2"/>
                </a:solidFill>
              </a:rPr>
              <a:t>Implement a blog reply editor that support toolbar, toolbar contains menu: Edit-&gt;Reset, Insert-&gt;Table(using Template/XTemplate), there also allow to use context menu to select above menus. When click reply button, it will pop-up progress bar that will disappear after 3 seconds and alert “success”, if reply content is empty, reply button disabled.</a:t>
            </a:r>
          </a:p>
        </p:txBody>
      </p:sp>
    </p:spTree>
    <p:extLst>
      <p:ext uri="{BB962C8B-B14F-4D97-AF65-F5344CB8AC3E}">
        <p14:creationId xmlns:p14="http://schemas.microsoft.com/office/powerpoint/2010/main" val="4729965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4CBA0-8659-46CF-807B-3F6B44BEB10E}"/>
              </a:ext>
            </a:extLst>
          </p:cNvPr>
          <p:cNvSpPr>
            <a:spLocks noGrp="1"/>
          </p:cNvSpPr>
          <p:nvPr>
            <p:ph type="title"/>
          </p:nvPr>
        </p:nvSpPr>
        <p:spPr>
          <a:xfrm>
            <a:off x="838200" y="631825"/>
            <a:ext cx="10515600" cy="1325563"/>
          </a:xfrm>
        </p:spPr>
        <p:txBody>
          <a:bodyPr>
            <a:normAutofit/>
          </a:bodyPr>
          <a:lstStyle/>
          <a:p>
            <a:r>
              <a:rPr lang="en-US" dirty="0" err="1"/>
              <a:t>Ext.Toolbar.Item</a:t>
            </a:r>
            <a:endParaRPr lang="en-US" dirty="0"/>
          </a:p>
        </p:txBody>
      </p:sp>
      <p:sp>
        <p:nvSpPr>
          <p:cNvPr id="3" name="Content Placeholder 2">
            <a:extLst>
              <a:ext uri="{FF2B5EF4-FFF2-40B4-BE49-F238E27FC236}">
                <a16:creationId xmlns:a16="http://schemas.microsoft.com/office/drawing/2014/main" id="{F1FDF162-69B8-4A13-97C0-74FECCA76BC6}"/>
              </a:ext>
            </a:extLst>
          </p:cNvPr>
          <p:cNvSpPr>
            <a:spLocks noGrp="1"/>
          </p:cNvSpPr>
          <p:nvPr>
            <p:ph idx="1"/>
          </p:nvPr>
        </p:nvSpPr>
        <p:spPr>
          <a:xfrm>
            <a:off x="838200" y="2057400"/>
            <a:ext cx="10515600" cy="3871762"/>
          </a:xfrm>
        </p:spPr>
        <p:txBody>
          <a:bodyPr>
            <a:normAutofit/>
          </a:bodyPr>
          <a:lstStyle/>
          <a:p>
            <a:pPr marL="0" indent="0">
              <a:buNone/>
            </a:pPr>
            <a:r>
              <a:rPr lang="en-US" sz="2400"/>
              <a:t>The base class that other non-interacting Toolbar Item classes should extend in order to get some basic common toolbar item functionality.</a:t>
            </a:r>
          </a:p>
        </p:txBody>
      </p:sp>
      <p:pic>
        <p:nvPicPr>
          <p:cNvPr id="9" name="Picture 8">
            <a:extLst>
              <a:ext uri="{FF2B5EF4-FFF2-40B4-BE49-F238E27FC236}">
                <a16:creationId xmlns:a16="http://schemas.microsoft.com/office/drawing/2014/main" id="{5C6F6D34-909B-4E65-84A5-16C3B085E294}"/>
              </a:ext>
            </a:extLst>
          </p:cNvPr>
          <p:cNvPicPr>
            <a:picLocks noChangeAspect="1"/>
          </p:cNvPicPr>
          <p:nvPr/>
        </p:nvPicPr>
        <p:blipFill>
          <a:blip r:embed="rId2"/>
          <a:stretch>
            <a:fillRect/>
          </a:stretch>
        </p:blipFill>
        <p:spPr>
          <a:xfrm>
            <a:off x="2120036" y="3429000"/>
            <a:ext cx="7525800" cy="1619476"/>
          </a:xfrm>
          <a:prstGeom prst="rect">
            <a:avLst/>
          </a:prstGeom>
        </p:spPr>
      </p:pic>
    </p:spTree>
    <p:extLst>
      <p:ext uri="{BB962C8B-B14F-4D97-AF65-F5344CB8AC3E}">
        <p14:creationId xmlns:p14="http://schemas.microsoft.com/office/powerpoint/2010/main" val="204147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DBA88-8A46-48D7-9FDF-C13DBE50B0EA}"/>
              </a:ext>
            </a:extLst>
          </p:cNvPr>
          <p:cNvSpPr>
            <a:spLocks noGrp="1"/>
          </p:cNvSpPr>
          <p:nvPr>
            <p:ph type="title"/>
          </p:nvPr>
        </p:nvSpPr>
        <p:spPr>
          <a:xfrm>
            <a:off x="838200" y="631825"/>
            <a:ext cx="10515600" cy="1325563"/>
          </a:xfrm>
        </p:spPr>
        <p:txBody>
          <a:bodyPr>
            <a:normAutofit/>
          </a:bodyPr>
          <a:lstStyle/>
          <a:p>
            <a:r>
              <a:rPr lang="en-US" dirty="0" err="1"/>
              <a:t>Ext.Toolbar.Separator</a:t>
            </a:r>
            <a:endParaRPr lang="en-US" dirty="0"/>
          </a:p>
        </p:txBody>
      </p:sp>
      <p:sp>
        <p:nvSpPr>
          <p:cNvPr id="3" name="Content Placeholder 2">
            <a:extLst>
              <a:ext uri="{FF2B5EF4-FFF2-40B4-BE49-F238E27FC236}">
                <a16:creationId xmlns:a16="http://schemas.microsoft.com/office/drawing/2014/main" id="{A5406F18-30BB-494B-B2E1-80B71EA84E7D}"/>
              </a:ext>
            </a:extLst>
          </p:cNvPr>
          <p:cNvSpPr>
            <a:spLocks noGrp="1"/>
          </p:cNvSpPr>
          <p:nvPr>
            <p:ph idx="1"/>
          </p:nvPr>
        </p:nvSpPr>
        <p:spPr>
          <a:xfrm>
            <a:off x="838200" y="2057400"/>
            <a:ext cx="10515600" cy="3871762"/>
          </a:xfrm>
        </p:spPr>
        <p:txBody>
          <a:bodyPr>
            <a:normAutofit/>
          </a:bodyPr>
          <a:lstStyle/>
          <a:p>
            <a:pPr marL="0" indent="0">
              <a:buNone/>
            </a:pPr>
            <a:r>
              <a:rPr lang="en-US" sz="2200" dirty="0"/>
              <a:t>A simple class that adds a vertical separator bar between toolbar items (</a:t>
            </a:r>
            <a:r>
              <a:rPr lang="en-US" sz="2200" dirty="0" err="1"/>
              <a:t>css</a:t>
            </a:r>
            <a:r>
              <a:rPr lang="en-US" sz="2200" dirty="0"/>
              <a:t> class:'</a:t>
            </a:r>
            <a:r>
              <a:rPr lang="en-US" sz="2200" dirty="0" err="1"/>
              <a:t>xtb-sep</a:t>
            </a:r>
            <a:r>
              <a:rPr lang="en-US" sz="2200" dirty="0"/>
              <a:t>’):</a:t>
            </a:r>
          </a:p>
          <a:p>
            <a:pPr marL="0" indent="0">
              <a:buNone/>
            </a:pPr>
            <a:endParaRPr lang="en-US" sz="2200" dirty="0"/>
          </a:p>
          <a:p>
            <a:pPr marL="0" indent="0">
              <a:buNone/>
            </a:pPr>
            <a:r>
              <a:rPr lang="en-US" sz="2200" dirty="0"/>
              <a:t>new </a:t>
            </a:r>
            <a:r>
              <a:rPr lang="en-US" sz="2200" dirty="0" err="1"/>
              <a:t>Ext.Panel</a:t>
            </a:r>
            <a:r>
              <a:rPr lang="en-US" sz="2200" dirty="0"/>
              <a:t>({</a:t>
            </a:r>
          </a:p>
          <a:p>
            <a:pPr marL="0" indent="0">
              <a:buNone/>
            </a:pPr>
            <a:r>
              <a:rPr lang="en-US" sz="2200" dirty="0"/>
              <a:t>    </a:t>
            </a:r>
            <a:r>
              <a:rPr lang="en-US" sz="2200" dirty="0" err="1"/>
              <a:t>tbar</a:t>
            </a:r>
            <a:r>
              <a:rPr lang="en-US" sz="2200" dirty="0"/>
              <a:t> : [</a:t>
            </a:r>
          </a:p>
          <a:p>
            <a:pPr marL="0" indent="0">
              <a:buNone/>
            </a:pPr>
            <a:r>
              <a:rPr lang="en-US" sz="2200" dirty="0"/>
              <a:t>        'Item 1',</a:t>
            </a:r>
          </a:p>
          <a:p>
            <a:pPr marL="0" indent="0">
              <a:buNone/>
            </a:pPr>
            <a:r>
              <a:rPr lang="en-US" sz="2200" dirty="0"/>
              <a:t>        </a:t>
            </a:r>
            <a:r>
              <a:rPr lang="en-US" sz="2200" b="1" dirty="0"/>
              <a:t>{</a:t>
            </a:r>
            <a:r>
              <a:rPr lang="en-US" sz="2200" b="1" dirty="0" err="1"/>
              <a:t>xtype</a:t>
            </a:r>
            <a:r>
              <a:rPr lang="en-US" sz="2200" b="1" dirty="0"/>
              <a:t>: '</a:t>
            </a:r>
            <a:r>
              <a:rPr lang="en-US" sz="2200" b="1" dirty="0" err="1"/>
              <a:t>tbseparator</a:t>
            </a:r>
            <a:r>
              <a:rPr lang="en-US" sz="2200" b="1" dirty="0"/>
              <a:t>'}, // or '-'</a:t>
            </a:r>
          </a:p>
          <a:p>
            <a:pPr marL="0" indent="0">
              <a:buNone/>
            </a:pPr>
            <a:r>
              <a:rPr lang="en-US" sz="2200" dirty="0"/>
              <a:t>        'Item 2'</a:t>
            </a:r>
          </a:p>
          <a:p>
            <a:pPr marL="0" indent="0">
              <a:buNone/>
            </a:pPr>
            <a:r>
              <a:rPr lang="en-US" sz="2200" dirty="0"/>
              <a:t>    ]</a:t>
            </a:r>
          </a:p>
          <a:p>
            <a:pPr marL="0" indent="0">
              <a:buNone/>
            </a:pPr>
            <a:r>
              <a:rPr lang="en-US" sz="2200" dirty="0"/>
              <a:t>});</a:t>
            </a:r>
          </a:p>
        </p:txBody>
      </p:sp>
      <p:pic>
        <p:nvPicPr>
          <p:cNvPr id="7" name="Picture 6">
            <a:extLst>
              <a:ext uri="{FF2B5EF4-FFF2-40B4-BE49-F238E27FC236}">
                <a16:creationId xmlns:a16="http://schemas.microsoft.com/office/drawing/2014/main" id="{8A4261D2-EA3B-4703-B2A4-86D89A1B7BB4}"/>
              </a:ext>
            </a:extLst>
          </p:cNvPr>
          <p:cNvPicPr>
            <a:picLocks noChangeAspect="1"/>
          </p:cNvPicPr>
          <p:nvPr/>
        </p:nvPicPr>
        <p:blipFill>
          <a:blip r:embed="rId2"/>
          <a:stretch>
            <a:fillRect/>
          </a:stretch>
        </p:blipFill>
        <p:spPr>
          <a:xfrm>
            <a:off x="8052628" y="3382082"/>
            <a:ext cx="1590897" cy="1238423"/>
          </a:xfrm>
          <a:prstGeom prst="rect">
            <a:avLst/>
          </a:prstGeom>
        </p:spPr>
      </p:pic>
      <p:sp>
        <p:nvSpPr>
          <p:cNvPr id="9" name="Arrow: Right 8">
            <a:extLst>
              <a:ext uri="{FF2B5EF4-FFF2-40B4-BE49-F238E27FC236}">
                <a16:creationId xmlns:a16="http://schemas.microsoft.com/office/drawing/2014/main" id="{41BDEBED-2DB2-413A-8929-9BAD68ECE0F9}"/>
              </a:ext>
            </a:extLst>
          </p:cNvPr>
          <p:cNvSpPr/>
          <p:nvPr/>
        </p:nvSpPr>
        <p:spPr>
          <a:xfrm>
            <a:off x="8052628" y="5712367"/>
            <a:ext cx="2627209"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ToolbarSeparator.html</a:t>
            </a:r>
          </a:p>
        </p:txBody>
      </p:sp>
    </p:spTree>
    <p:extLst>
      <p:ext uri="{BB962C8B-B14F-4D97-AF65-F5344CB8AC3E}">
        <p14:creationId xmlns:p14="http://schemas.microsoft.com/office/powerpoint/2010/main" val="315385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0C249-1AF8-4048-A110-D49A1132DF10}"/>
              </a:ext>
            </a:extLst>
          </p:cNvPr>
          <p:cNvSpPr>
            <a:spLocks noGrp="1"/>
          </p:cNvSpPr>
          <p:nvPr>
            <p:ph type="title"/>
          </p:nvPr>
        </p:nvSpPr>
        <p:spPr>
          <a:xfrm>
            <a:off x="838200" y="631825"/>
            <a:ext cx="10515600" cy="1325563"/>
          </a:xfrm>
        </p:spPr>
        <p:txBody>
          <a:bodyPr>
            <a:normAutofit/>
          </a:bodyPr>
          <a:lstStyle/>
          <a:p>
            <a:r>
              <a:rPr lang="en-US" dirty="0" err="1"/>
              <a:t>Ext.Toolbar.Spacer</a:t>
            </a:r>
            <a:endParaRPr lang="en-US" dirty="0"/>
          </a:p>
        </p:txBody>
      </p:sp>
      <p:sp>
        <p:nvSpPr>
          <p:cNvPr id="3" name="Content Placeholder 2">
            <a:extLst>
              <a:ext uri="{FF2B5EF4-FFF2-40B4-BE49-F238E27FC236}">
                <a16:creationId xmlns:a16="http://schemas.microsoft.com/office/drawing/2014/main" id="{BAF8B806-E805-4A6E-B0C1-74807CA36C67}"/>
              </a:ext>
            </a:extLst>
          </p:cNvPr>
          <p:cNvSpPr>
            <a:spLocks noGrp="1"/>
          </p:cNvSpPr>
          <p:nvPr>
            <p:ph idx="1"/>
          </p:nvPr>
        </p:nvSpPr>
        <p:spPr>
          <a:xfrm>
            <a:off x="838200" y="2057400"/>
            <a:ext cx="10515600" cy="3871762"/>
          </a:xfrm>
        </p:spPr>
        <p:txBody>
          <a:bodyPr>
            <a:normAutofit/>
          </a:bodyPr>
          <a:lstStyle/>
          <a:p>
            <a:r>
              <a:rPr lang="en-US" sz="1300" dirty="0"/>
              <a:t>A simple element that adds extra horizontal space between items in a toolbar. By default a 2px wide space is added via </a:t>
            </a:r>
            <a:r>
              <a:rPr lang="en-US" sz="1300" dirty="0" err="1"/>
              <a:t>css</a:t>
            </a:r>
            <a:r>
              <a:rPr lang="en-US" sz="1300" dirty="0"/>
              <a:t> specification.</a:t>
            </a:r>
          </a:p>
          <a:p>
            <a:pPr marL="0" indent="0">
              <a:buNone/>
            </a:pPr>
            <a:endParaRPr lang="en-US" sz="1300" dirty="0"/>
          </a:p>
          <a:p>
            <a:pPr marL="0" indent="0">
              <a:buNone/>
            </a:pPr>
            <a:r>
              <a:rPr lang="en-US" sz="1300" dirty="0"/>
              <a:t>new </a:t>
            </a:r>
            <a:r>
              <a:rPr lang="en-US" sz="1300" dirty="0" err="1"/>
              <a:t>Ext.Panel</a:t>
            </a:r>
            <a:r>
              <a:rPr lang="en-US" sz="1300" dirty="0"/>
              <a:t>({</a:t>
            </a:r>
          </a:p>
          <a:p>
            <a:pPr marL="0" indent="0">
              <a:buNone/>
            </a:pPr>
            <a:r>
              <a:rPr lang="en-US" sz="1300" dirty="0"/>
              <a:t>    </a:t>
            </a:r>
            <a:r>
              <a:rPr lang="en-US" sz="1300" dirty="0" err="1"/>
              <a:t>tbar</a:t>
            </a:r>
            <a:r>
              <a:rPr lang="en-US" sz="1300" dirty="0"/>
              <a:t> : [</a:t>
            </a:r>
          </a:p>
          <a:p>
            <a:pPr marL="0" indent="0">
              <a:buNone/>
            </a:pPr>
            <a:r>
              <a:rPr lang="en-US" sz="1300" dirty="0"/>
              <a:t>        'Item 1',</a:t>
            </a:r>
          </a:p>
          <a:p>
            <a:pPr marL="0" indent="0">
              <a:buNone/>
            </a:pPr>
            <a:r>
              <a:rPr lang="en-US" sz="1300" b="1" dirty="0"/>
              <a:t>        {</a:t>
            </a:r>
            <a:r>
              <a:rPr lang="en-US" sz="1300" b="1" dirty="0" err="1"/>
              <a:t>xtype</a:t>
            </a:r>
            <a:r>
              <a:rPr lang="en-US" sz="1300" b="1" dirty="0"/>
              <a:t>: '</a:t>
            </a:r>
            <a:r>
              <a:rPr lang="en-US" sz="1300" b="1" dirty="0" err="1"/>
              <a:t>tbspacer</a:t>
            </a:r>
            <a:r>
              <a:rPr lang="en-US" sz="1300" b="1" dirty="0"/>
              <a:t>'}, // or ' '</a:t>
            </a:r>
          </a:p>
          <a:p>
            <a:pPr marL="0" indent="0">
              <a:buNone/>
            </a:pPr>
            <a:r>
              <a:rPr lang="en-US" sz="1300" dirty="0"/>
              <a:t>        'Item 2',</a:t>
            </a:r>
          </a:p>
          <a:p>
            <a:pPr marL="0" indent="0">
              <a:buNone/>
            </a:pPr>
            <a:r>
              <a:rPr lang="en-US" sz="1300" dirty="0"/>
              <a:t>        // space width is also configurable via </a:t>
            </a:r>
            <a:r>
              <a:rPr lang="en-US" sz="1300" dirty="0" err="1"/>
              <a:t>javascript</a:t>
            </a:r>
            <a:endParaRPr lang="en-US" sz="1300" dirty="0"/>
          </a:p>
          <a:p>
            <a:pPr marL="0" indent="0">
              <a:buNone/>
            </a:pPr>
            <a:r>
              <a:rPr lang="en-US" sz="1300" dirty="0"/>
              <a:t>        {</a:t>
            </a:r>
            <a:r>
              <a:rPr lang="en-US" sz="1300" dirty="0" err="1"/>
              <a:t>xtype</a:t>
            </a:r>
            <a:r>
              <a:rPr lang="en-US" sz="1300" dirty="0"/>
              <a:t>: '</a:t>
            </a:r>
            <a:r>
              <a:rPr lang="en-US" sz="1300" dirty="0" err="1"/>
              <a:t>tbspacer</a:t>
            </a:r>
            <a:r>
              <a:rPr lang="en-US" sz="1300" dirty="0"/>
              <a:t>', </a:t>
            </a:r>
            <a:r>
              <a:rPr lang="en-US" sz="1300" b="1" dirty="0"/>
              <a:t>width: 50</a:t>
            </a:r>
            <a:r>
              <a:rPr lang="en-US" sz="1300" dirty="0"/>
              <a:t>}, // add a 50px space</a:t>
            </a:r>
          </a:p>
          <a:p>
            <a:pPr marL="0" indent="0">
              <a:buNone/>
            </a:pPr>
            <a:r>
              <a:rPr lang="en-US" sz="1300" dirty="0"/>
              <a:t>        'Item 3'</a:t>
            </a:r>
          </a:p>
          <a:p>
            <a:pPr marL="0" indent="0">
              <a:buNone/>
            </a:pPr>
            <a:r>
              <a:rPr lang="en-US" sz="1300" dirty="0"/>
              <a:t>    ]</a:t>
            </a:r>
          </a:p>
          <a:p>
            <a:pPr marL="0" indent="0">
              <a:buNone/>
            </a:pPr>
            <a:r>
              <a:rPr lang="en-US" sz="1300" dirty="0"/>
              <a:t>});</a:t>
            </a:r>
          </a:p>
        </p:txBody>
      </p:sp>
      <p:pic>
        <p:nvPicPr>
          <p:cNvPr id="7" name="Picture 6">
            <a:extLst>
              <a:ext uri="{FF2B5EF4-FFF2-40B4-BE49-F238E27FC236}">
                <a16:creationId xmlns:a16="http://schemas.microsoft.com/office/drawing/2014/main" id="{A3265EE6-8030-4782-915A-A189F0BD9F9E}"/>
              </a:ext>
            </a:extLst>
          </p:cNvPr>
          <p:cNvPicPr>
            <a:picLocks noChangeAspect="1"/>
          </p:cNvPicPr>
          <p:nvPr/>
        </p:nvPicPr>
        <p:blipFill>
          <a:blip r:embed="rId2"/>
          <a:stretch>
            <a:fillRect/>
          </a:stretch>
        </p:blipFill>
        <p:spPr>
          <a:xfrm>
            <a:off x="7322307" y="3204297"/>
            <a:ext cx="2181529" cy="1124107"/>
          </a:xfrm>
          <a:prstGeom prst="rect">
            <a:avLst/>
          </a:prstGeom>
        </p:spPr>
      </p:pic>
      <p:sp>
        <p:nvSpPr>
          <p:cNvPr id="9" name="Arrow: Right 8">
            <a:extLst>
              <a:ext uri="{FF2B5EF4-FFF2-40B4-BE49-F238E27FC236}">
                <a16:creationId xmlns:a16="http://schemas.microsoft.com/office/drawing/2014/main" id="{E8A2D23B-CD8D-4198-9CA2-33DC8BE218B4}"/>
              </a:ext>
            </a:extLst>
          </p:cNvPr>
          <p:cNvSpPr/>
          <p:nvPr/>
        </p:nvSpPr>
        <p:spPr>
          <a:xfrm>
            <a:off x="8089950" y="5652769"/>
            <a:ext cx="2627209" cy="6336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ToolbarSpacer.html</a:t>
            </a:r>
          </a:p>
        </p:txBody>
      </p:sp>
    </p:spTree>
    <p:extLst>
      <p:ext uri="{BB962C8B-B14F-4D97-AF65-F5344CB8AC3E}">
        <p14:creationId xmlns:p14="http://schemas.microsoft.com/office/powerpoint/2010/main" val="56201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2176</Words>
  <Application>Microsoft Office PowerPoint</Application>
  <PresentationFormat>Widescreen</PresentationFormat>
  <Paragraphs>347</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Office Theme</vt:lpstr>
      <vt:lpstr>ExtJS 3</vt:lpstr>
      <vt:lpstr>Agenda</vt:lpstr>
      <vt:lpstr>Menu&amp;Toolbar</vt:lpstr>
      <vt:lpstr>Ext.Toolbar</vt:lpstr>
      <vt:lpstr>Create Simple Toolbar</vt:lpstr>
      <vt:lpstr>Toolbar Components</vt:lpstr>
      <vt:lpstr>Ext.Toolbar.Item</vt:lpstr>
      <vt:lpstr>Ext.Toolbar.Separator</vt:lpstr>
      <vt:lpstr>Ext.Toolbar.Spacer</vt:lpstr>
      <vt:lpstr>Ext.Toolbar.Fill</vt:lpstr>
      <vt:lpstr>Ext.Toolbar.TextItem</vt:lpstr>
      <vt:lpstr>Practice</vt:lpstr>
      <vt:lpstr>Ext.menu.Menu</vt:lpstr>
      <vt:lpstr>Ext.menu.Item</vt:lpstr>
      <vt:lpstr>Practice</vt:lpstr>
      <vt:lpstr>Ext.menu.BaseItem</vt:lpstr>
      <vt:lpstr>Ext.menu.Separator</vt:lpstr>
      <vt:lpstr>Practice</vt:lpstr>
      <vt:lpstr>Ext.menu.CheckItem</vt:lpstr>
      <vt:lpstr>Practice</vt:lpstr>
      <vt:lpstr>Ext.menu.TextItem</vt:lpstr>
      <vt:lpstr>Ext.menu.DateMenu</vt:lpstr>
      <vt:lpstr>Ext.menu.ColorMenu</vt:lpstr>
      <vt:lpstr>Practice</vt:lpstr>
      <vt:lpstr>Context Menu</vt:lpstr>
      <vt:lpstr>Ext.menu.MenuMgr</vt:lpstr>
      <vt:lpstr>Util</vt:lpstr>
      <vt:lpstr>Ext.onReady</vt:lpstr>
      <vt:lpstr>Ext.get</vt:lpstr>
      <vt:lpstr>Ext.getCmp</vt:lpstr>
      <vt:lpstr>Ext.getDom</vt:lpstr>
      <vt:lpstr>Ext.getBody</vt:lpstr>
      <vt:lpstr>Ext.getDoc</vt:lpstr>
      <vt:lpstr>Practice</vt:lpstr>
      <vt:lpstr>Dom Query and Select</vt:lpstr>
      <vt:lpstr>Practice</vt:lpstr>
      <vt:lpstr>Encode and Decode</vt:lpstr>
      <vt:lpstr>Ext.extend</vt:lpstr>
      <vt:lpstr>apply and applyIf</vt:lpstr>
      <vt:lpstr>Ext.namespace</vt:lpstr>
      <vt:lpstr>Ext.isEmpty</vt:lpstr>
      <vt:lpstr>Ext.each</vt:lpstr>
      <vt:lpstr>Practice</vt:lpstr>
      <vt:lpstr>Ext.DomQuery</vt:lpstr>
      <vt:lpstr>Ext.DomHelper</vt:lpstr>
      <vt:lpstr>Ext.Template</vt:lpstr>
      <vt:lpstr>DomHelper Create Template</vt:lpstr>
      <vt:lpstr>Practice</vt:lpstr>
      <vt:lpstr>Ext.XTemplate</vt:lpstr>
      <vt:lpstr>XTemplate Variable</vt:lpstr>
      <vt:lpstr>Practice</vt:lpstr>
      <vt:lpstr>Ext.state</vt:lpstr>
      <vt:lpstr>Ext.util.Format</vt:lpstr>
      <vt:lpstr>Ext.util.DelayedTask</vt:lpstr>
      <vt:lpstr>Ext.util.TaskRunner</vt:lpstr>
      <vt:lpstr>Practice</vt:lpstr>
      <vt:lpstr>Ext.util.MixedCollection</vt:lpstr>
      <vt:lpstr>Ext.KeyNav</vt:lpstr>
      <vt:lpstr>Ext.KeyMap</vt:lpstr>
      <vt:lpstr>Extend Date</vt:lpstr>
      <vt:lpstr>Extend String</vt:lpstr>
      <vt:lpstr>Extend Function</vt:lpstr>
      <vt:lpstr>Extend Number</vt:lpstr>
      <vt:lpstr>Extend Array</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ExtJS 3</dc:title>
  <dc:creator>LOKI LAN (DEV-ISD-OOCLL/ZHA)</dc:creator>
  <cp:lastModifiedBy>LOKI LAN (DEV-ISD-OOCLL/ZHA)</cp:lastModifiedBy>
  <cp:revision>1</cp:revision>
  <dcterms:created xsi:type="dcterms:W3CDTF">2019-08-12T13:37:02Z</dcterms:created>
  <dcterms:modified xsi:type="dcterms:W3CDTF">2019-08-12T14:07:45Z</dcterms:modified>
</cp:coreProperties>
</file>