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71" r:id="rId6"/>
    <p:sldId id="260" r:id="rId7"/>
    <p:sldId id="264" r:id="rId9"/>
    <p:sldId id="262" r:id="rId10"/>
    <p:sldId id="261" r:id="rId11"/>
    <p:sldId id="259" r:id="rId12"/>
    <p:sldId id="282" r:id="rId13"/>
    <p:sldId id="283" r:id="rId14"/>
    <p:sldId id="265" r:id="rId15"/>
    <p:sldId id="266" r:id="rId16"/>
    <p:sldId id="269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5934"/>
  </p:normalViewPr>
  <p:slideViewPr>
    <p:cSldViewPr snapToGrid="0" snapToObjects="1">
      <p:cViewPr varScale="1">
        <p:scale>
          <a:sx n="102" d="100"/>
          <a:sy n="102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Font typeface="Wingdings" panose="05000000000000000000" pitchFamily="2" charset="2"/>
              <a:buNone/>
            </a:pPr>
            <a:r>
              <a:rPr kumimoji="1" lang="zh-CN" altLang="en-US" dirty="0" smtClean="0">
                <a:sym typeface="+mn-ea"/>
              </a:rPr>
              <a:t>信息显示 瀑布流 过长折叠 逐步显示</a:t>
            </a:r>
            <a:r>
              <a:rPr kumimoji="1" lang="en-US" altLang="zh-CN" dirty="0" smtClean="0">
                <a:sym typeface="+mn-ea"/>
              </a:rPr>
              <a:t>/</a:t>
            </a:r>
            <a:r>
              <a:rPr kumimoji="1" lang="zh-CN" altLang="en-US" dirty="0" smtClean="0">
                <a:sym typeface="+mn-ea"/>
              </a:rPr>
              <a:t>获取信息 </a:t>
            </a:r>
            <a:r>
              <a:rPr kumimoji="1" lang="en-US" altLang="zh-CN" dirty="0" smtClean="0">
                <a:sym typeface="+mn-ea"/>
              </a:rPr>
              <a:t>AJAX</a:t>
            </a:r>
            <a:r>
              <a:rPr kumimoji="1" lang="zh-CN" altLang="en-US" dirty="0" smtClean="0">
                <a:sym typeface="+mn-ea"/>
              </a:rPr>
              <a:t>异步通信</a:t>
            </a:r>
            <a:r>
              <a:rPr kumimoji="1" lang="en-US" altLang="zh-CN" dirty="0" smtClean="0">
                <a:sym typeface="+mn-ea"/>
              </a:rPr>
              <a:t>/</a:t>
            </a:r>
            <a:r>
              <a:rPr kumimoji="1" lang="zh-CN" altLang="en-US" dirty="0" smtClean="0">
                <a:sym typeface="+mn-ea"/>
              </a:rPr>
              <a:t>页面刷新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闲聊，问题交流解答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3237" y="875929"/>
            <a:ext cx="3973607" cy="813832"/>
          </a:xfrm>
        </p:spPr>
        <p:txBody>
          <a:bodyPr/>
          <a:lstStyle/>
          <a:p>
            <a:r>
              <a:rPr kumimoji="1" lang="zh-CN" altLang="en-US" sz="4800" b="1" dirty="0" smtClean="0">
                <a:solidFill>
                  <a:schemeClr val="tx1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高级软件工程</a:t>
            </a:r>
            <a:endParaRPr kumimoji="1" lang="zh-CN" alt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7341" y="5813959"/>
            <a:ext cx="5329009" cy="447204"/>
          </a:xfrm>
        </p:spPr>
        <p:txBody>
          <a:bodyPr/>
          <a:lstStyle/>
          <a:p>
            <a:pPr algn="ctr"/>
            <a:r>
              <a:rPr kumimoji="1" lang="zh-CN" altLang="en-US" b="1" dirty="0" smtClean="0">
                <a:solidFill>
                  <a:schemeClr val="tx1"/>
                </a:solidFill>
              </a:rPr>
              <a:t>朱京乔 张裕 尹吉宪 倪令斌 白芳洲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3798" y="2328228"/>
            <a:ext cx="6076950" cy="1097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600" b="1" dirty="0"/>
              <a:t>大作业开题报告</a:t>
            </a:r>
            <a:endParaRPr lang="zh-CN" altLang="en-US" sz="6600" dirty="0"/>
          </a:p>
        </p:txBody>
      </p:sp>
      <p:sp>
        <p:nvSpPr>
          <p:cNvPr id="6" name="矩形 5"/>
          <p:cNvSpPr/>
          <p:nvPr/>
        </p:nvSpPr>
        <p:spPr>
          <a:xfrm>
            <a:off x="2099011" y="3426064"/>
            <a:ext cx="7045960" cy="913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 smtClean="0"/>
              <a:t>国科大学生社交平台</a:t>
            </a:r>
            <a:r>
              <a:rPr lang="en-US" altLang="zh-CN" sz="4400" dirty="0" smtClean="0"/>
              <a:t>--</a:t>
            </a:r>
            <a:r>
              <a:rPr lang="zh-CN" altLang="en-US" sz="4400" dirty="0" smtClean="0"/>
              <a:t>果仁</a:t>
            </a:r>
            <a:endParaRPr lang="zh-CN" alt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活动组织"/>
          <p:cNvPicPr>
            <a:picLocks noChangeAspect="1"/>
          </p:cNvPicPr>
          <p:nvPr/>
        </p:nvPicPr>
        <p:blipFill>
          <a:blip r:embed="rId1"/>
          <a:srcRect l="5328" t="-17" r="3981" b="46204"/>
          <a:stretch>
            <a:fillRect/>
          </a:stretch>
        </p:blipFill>
        <p:spPr>
          <a:xfrm>
            <a:off x="434975" y="1371600"/>
            <a:ext cx="8373110" cy="4114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09564" y="1822255"/>
            <a:ext cx="3883068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活动信息</a:t>
            </a:r>
            <a:endParaRPr kumimoji="1" lang="zh-CN" altLang="en-US" sz="240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活动组织者可在后台看见</a:t>
            </a:r>
            <a:endParaRPr kumimoji="1" lang="zh-CN" altLang="en-US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kumimoji="1" lang="zh-CN" altLang="en-US" dirty="0" smtClean="0"/>
              <a:t>当前活动</a:t>
            </a:r>
            <a:r>
              <a:rPr kumimoji="1" lang="zh-CN" altLang="en-US" dirty="0" smtClean="0"/>
              <a:t>参与状况。</a:t>
            </a:r>
            <a:endParaRPr kumimoji="1" lang="zh-CN" altLang="en-US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	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07964" y="1751135"/>
            <a:ext cx="3883068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失物招领</a:t>
            </a:r>
            <a:endParaRPr kumimoji="1" lang="zh-CN" altLang="en-US" sz="240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点击招领进入私信页面发送</a:t>
            </a:r>
            <a:endParaRPr kumimoji="1" lang="zh-CN" altLang="en-US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kumimoji="1" lang="zh-CN" altLang="en-US" dirty="0" smtClean="0"/>
              <a:t>消息。</a:t>
            </a:r>
            <a:endParaRPr kumimoji="1" lang="zh-CN" altLang="en-US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	</a:t>
            </a:r>
            <a:endParaRPr kumimoji="1" lang="en-US" altLang="zh-CN" dirty="0" smtClean="0"/>
          </a:p>
        </p:txBody>
      </p:sp>
      <p:pic>
        <p:nvPicPr>
          <p:cNvPr id="3" name="图片 2" descr="失物招领 (1)"/>
          <p:cNvPicPr>
            <a:picLocks noChangeAspect="1"/>
          </p:cNvPicPr>
          <p:nvPr/>
        </p:nvPicPr>
        <p:blipFill>
          <a:blip r:embed="rId1"/>
          <a:srcRect r="5355" b="44722"/>
          <a:stretch>
            <a:fillRect/>
          </a:stretch>
        </p:blipFill>
        <p:spPr>
          <a:xfrm>
            <a:off x="147955" y="1313815"/>
            <a:ext cx="8391525" cy="4231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98395" y="487622"/>
            <a:ext cx="2708476" cy="65224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</a:rPr>
              <a:t>用户交互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424805" y="1592580"/>
            <a:ext cx="2063750" cy="179705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</a:rPr>
              <a:t>信息</a:t>
            </a:r>
            <a:endParaRPr kumimoji="1" lang="zh-CN" altLang="en-US" sz="17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6365" y="1693545"/>
            <a:ext cx="1115060" cy="1595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</a:rPr>
              <a:t>用户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82100" y="1644015"/>
            <a:ext cx="1078865" cy="1693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用户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491480" y="4034155"/>
            <a:ext cx="1930400" cy="172339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chemeClr val="bg1"/>
                </a:solidFill>
              </a:rPr>
              <a:t>信息</a:t>
            </a:r>
            <a:endParaRPr kumimoji="1" lang="zh-CN" altLang="en-US" b="1" dirty="0" smtClean="0">
              <a:solidFill>
                <a:schemeClr val="bg1"/>
              </a:solidFill>
            </a:endParaRPr>
          </a:p>
        </p:txBody>
      </p:sp>
      <p:cxnSp>
        <p:nvCxnSpPr>
          <p:cNvPr id="33" name="直线箭头连接符 32"/>
          <p:cNvCxnSpPr/>
          <p:nvPr/>
        </p:nvCxnSpPr>
        <p:spPr>
          <a:xfrm>
            <a:off x="3781539" y="2491157"/>
            <a:ext cx="164338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7421880" y="4881245"/>
            <a:ext cx="1760220" cy="1460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66365" y="4018915"/>
            <a:ext cx="1115060" cy="1595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平台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82100" y="4018915"/>
            <a:ext cx="1078865" cy="1693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用户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线箭头连接符 32"/>
          <p:cNvCxnSpPr/>
          <p:nvPr/>
        </p:nvCxnSpPr>
        <p:spPr>
          <a:xfrm>
            <a:off x="3781425" y="4895850"/>
            <a:ext cx="1710055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33"/>
          <p:cNvCxnSpPr/>
          <p:nvPr/>
        </p:nvCxnSpPr>
        <p:spPr>
          <a:xfrm>
            <a:off x="7488382" y="2490522"/>
            <a:ext cx="1693545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83075" y="4515485"/>
            <a:ext cx="640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/>
              <a:t>通知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50810" y="4515485"/>
            <a:ext cx="110236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/>
              <a:t>发布信息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4087495" y="2124710"/>
            <a:ext cx="1097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/>
              <a:t>公开互动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15605" y="2124710"/>
            <a:ext cx="640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/>
              <a:t>私信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98395" y="487622"/>
            <a:ext cx="2708476" cy="65224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zh-CN" altLang="en-US" sz="3200" b="1" dirty="0" smtClean="0">
                <a:solidFill>
                  <a:schemeClr val="tx1"/>
                </a:solidFill>
              </a:rPr>
              <a:t>技术实现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290" y="1381125"/>
            <a:ext cx="8444865" cy="54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前端</a:t>
            </a:r>
            <a:endParaRPr kumimoji="1" lang="zh-CN" altLang="en-US" sz="2400" b="1" dirty="0" smtClean="0"/>
          </a:p>
          <a:p>
            <a:r>
              <a:rPr kumimoji="1" lang="zh-CN" altLang="en-US" sz="2400" b="1" dirty="0"/>
              <a:t>	</a:t>
            </a:r>
            <a:r>
              <a:rPr kumimoji="1" lang="zh-CN" altLang="en-US" sz="2400" b="1" dirty="0" smtClean="0"/>
              <a:t>	</a:t>
            </a:r>
            <a:r>
              <a:rPr kumimoji="1" lang="zh-CN" altLang="en-US" sz="2000" dirty="0" smtClean="0"/>
              <a:t>布局：</a:t>
            </a:r>
            <a:r>
              <a:rPr kumimoji="1" lang="en-US" altLang="zh-CN" sz="2000" dirty="0" smtClean="0"/>
              <a:t>Html+css+</a:t>
            </a:r>
            <a:r>
              <a:rPr kumimoji="1" lang="en-US" altLang="zh-CN" sz="2000" dirty="0" smtClean="0">
                <a:sym typeface="+mn-ea"/>
              </a:rPr>
              <a:t>Bootstrap</a:t>
            </a:r>
            <a:r>
              <a:rPr kumimoji="1" lang="zh-CN" altLang="en-US" sz="2000" dirty="0" smtClean="0">
                <a:sym typeface="+mn-ea"/>
              </a:rPr>
              <a:t>框架</a:t>
            </a:r>
            <a:endParaRPr kumimoji="1" lang="zh-CN" altLang="en-US" sz="2000" dirty="0" smtClean="0">
              <a:sym typeface="+mn-ea"/>
            </a:endParaRPr>
          </a:p>
          <a:p>
            <a:pPr lvl="2"/>
            <a:r>
              <a:rPr kumimoji="1" lang="zh-CN" altLang="en-US" sz="2000" dirty="0" smtClean="0"/>
              <a:t>通信：</a:t>
            </a:r>
            <a:r>
              <a:rPr kumimoji="1" lang="en-US" altLang="zh-CN" sz="2000" dirty="0" smtClean="0"/>
              <a:t>javascript+</a:t>
            </a:r>
            <a:r>
              <a:rPr kumimoji="1" lang="en-US" altLang="zh-CN" sz="2000" dirty="0" err="1" smtClean="0">
                <a:sym typeface="+mn-ea"/>
              </a:rPr>
              <a:t>Jquery</a:t>
            </a:r>
            <a:r>
              <a:rPr kumimoji="1" lang="zh-CN" altLang="en-US" sz="2000" dirty="0" smtClean="0">
                <a:sym typeface="+mn-ea"/>
              </a:rPr>
              <a:t>（</a:t>
            </a:r>
            <a:r>
              <a:rPr kumimoji="1" lang="en-US" altLang="zh-CN" sz="2000" dirty="0" smtClean="0">
                <a:sym typeface="+mn-ea"/>
              </a:rPr>
              <a:t>Ajax</a:t>
            </a:r>
            <a:r>
              <a:rPr kumimoji="1" lang="zh-CN" altLang="en-US" sz="2000" dirty="0" smtClean="0">
                <a:sym typeface="+mn-ea"/>
              </a:rPr>
              <a:t>）</a:t>
            </a:r>
            <a:endParaRPr kumimoji="1" lang="zh-CN" altLang="en-US" sz="2000" dirty="0" smtClean="0">
              <a:sym typeface="+mn-ea"/>
            </a:endParaRPr>
          </a:p>
          <a:p>
            <a:pPr lvl="2"/>
            <a:endParaRPr kumimoji="1" lang="zh-CN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后端</a:t>
            </a:r>
            <a:endParaRPr kumimoji="1" lang="zh-CN" altLang="en-US" sz="2400" b="1" dirty="0" smtClean="0"/>
          </a:p>
          <a:p>
            <a:r>
              <a:rPr kumimoji="1" lang="zh-CN" altLang="en-US" sz="2400" dirty="0"/>
              <a:t>		</a:t>
            </a:r>
            <a:r>
              <a:rPr kumimoji="1" lang="en-US" altLang="zh-CN" sz="2400" dirty="0" smtClean="0"/>
              <a:t>Ruby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Rails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		</a:t>
            </a:r>
            <a:endParaRPr kumimoji="1" lang="zh-CN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数据库</a:t>
            </a:r>
            <a:endParaRPr kumimoji="1" lang="zh-CN" altLang="en-US" sz="2400" dirty="0" smtClean="0"/>
          </a:p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400" dirty="0" smtClean="0"/>
              <a:t>		</a:t>
            </a:r>
            <a:r>
              <a:rPr kumimoji="1" lang="it-IT" altLang="zh-CN" sz="2400" dirty="0" err="1" smtClean="0">
                <a:sym typeface="+mn-ea"/>
              </a:rPr>
              <a:t>PostgreSQL</a:t>
            </a:r>
            <a:r>
              <a:rPr kumimoji="1" lang="zh-CN" altLang="en-US" sz="2400" dirty="0" smtClean="0">
                <a:sym typeface="+mn-ea"/>
              </a:rPr>
              <a:t>（</a:t>
            </a:r>
            <a:r>
              <a:rPr kumimoji="1" lang="en-US" altLang="zh-CN" sz="2400" dirty="0" smtClean="0">
                <a:sym typeface="+mn-ea"/>
              </a:rPr>
              <a:t>Ruby</a:t>
            </a:r>
            <a:r>
              <a:rPr kumimoji="1" lang="zh-CN" altLang="en-US" sz="2400" dirty="0" smtClean="0">
                <a:sym typeface="+mn-ea"/>
              </a:rPr>
              <a:t> </a:t>
            </a:r>
            <a:r>
              <a:rPr kumimoji="1" lang="en-US" altLang="zh-CN" sz="2400" dirty="0" smtClean="0">
                <a:sym typeface="+mn-ea"/>
              </a:rPr>
              <a:t>Model</a:t>
            </a:r>
            <a:r>
              <a:rPr kumimoji="1" lang="zh-CN" altLang="en-US" sz="2400" dirty="0" smtClean="0">
                <a:sym typeface="+mn-ea"/>
              </a:rPr>
              <a:t>交互）</a:t>
            </a:r>
            <a:endParaRPr kumimoji="1" lang="zh-CN" altLang="en-US" sz="2400" dirty="0" smtClean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kumimoji="1"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ym typeface="+mn-ea"/>
              </a:rPr>
              <a:t>第三方插件工具</a:t>
            </a:r>
            <a:endParaRPr kumimoji="1" lang="zh-CN" altLang="en-US" sz="2400" dirty="0" smtClean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kumimoji="1" lang="en-US" altLang="zh-CN" sz="2400" dirty="0" smtClean="0"/>
              <a:t>		</a:t>
            </a:r>
            <a:r>
              <a:rPr kumimoji="1" lang="zh-CN" altLang="en-US" sz="2400" dirty="0" smtClean="0"/>
              <a:t>文本编辑器等</a:t>
            </a:r>
            <a:endParaRPr kumimoji="1" lang="zh-CN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 smtClean="0"/>
          </a:p>
          <a:p>
            <a:r>
              <a:rPr kumimoji="1" lang="zh-CN" altLang="en-US" sz="2400" dirty="0"/>
              <a:t>	</a:t>
            </a:r>
            <a:r>
              <a:rPr kumimoji="1" lang="zh-CN" altLang="en-US" sz="2400" dirty="0" smtClean="0"/>
              <a:t>	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   </a:t>
            </a:r>
            <a:endParaRPr kumimoji="1"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598395" y="487622"/>
            <a:ext cx="2708476" cy="652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3200" b="1" dirty="0">
                <a:solidFill>
                  <a:schemeClr val="tx1"/>
                </a:solidFill>
              </a:rPr>
              <a:t>小组分工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7290" y="1417955"/>
            <a:ext cx="844486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前端</a:t>
            </a:r>
            <a:endParaRPr kumimoji="1" lang="zh-CN" altLang="en-US" sz="2400" b="1" dirty="0" smtClean="0"/>
          </a:p>
          <a:p>
            <a:r>
              <a:rPr kumimoji="1" lang="zh-CN" altLang="en-US" sz="2400" b="1" dirty="0"/>
              <a:t>	   朱京乔  倪令斌</a:t>
            </a:r>
            <a:endParaRPr kumimoji="1" lang="zh-CN" altLang="en-US" sz="2400" b="1" dirty="0"/>
          </a:p>
          <a:p>
            <a:r>
              <a:rPr kumimoji="1" lang="zh-CN" altLang="en-US" sz="2400" b="1" dirty="0" smtClean="0"/>
              <a:t>	</a:t>
            </a:r>
            <a:endParaRPr kumimoji="1" lang="zh-CN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后端</a:t>
            </a:r>
            <a:endParaRPr kumimoji="1" lang="zh-CN" altLang="en-US" sz="2400" b="1" dirty="0" smtClean="0"/>
          </a:p>
          <a:p>
            <a:pPr indent="0">
              <a:buFont typeface="Arial" panose="020B0604020202020204" pitchFamily="34" charset="0"/>
              <a:buNone/>
            </a:pPr>
            <a:r>
              <a:rPr kumimoji="1" lang="zh-CN" altLang="en-US" sz="2400" dirty="0"/>
              <a:t>		张裕 尹吉宪 白芳洲</a:t>
            </a:r>
            <a:endParaRPr kumimoji="1" lang="zh-CN" altLang="en-US" sz="2400" dirty="0"/>
          </a:p>
          <a:p>
            <a:r>
              <a:rPr kumimoji="1" lang="zh-CN" altLang="en-US" sz="2400" dirty="0" smtClean="0"/>
              <a:t>		</a:t>
            </a:r>
            <a:endParaRPr kumimoji="1" lang="zh-CN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测试</a:t>
            </a:r>
            <a:r>
              <a:rPr kumimoji="1" lang="en-US" altLang="zh-CN" sz="2400" dirty="0" smtClean="0"/>
              <a:t>&amp;</a:t>
            </a:r>
            <a:r>
              <a:rPr kumimoji="1" lang="zh-CN" altLang="en-US" sz="2400" dirty="0" smtClean="0"/>
              <a:t>运维</a:t>
            </a:r>
            <a:endParaRPr kumimoji="1" lang="zh-CN" altLang="en-US" sz="2400" dirty="0" smtClean="0"/>
          </a:p>
          <a:p>
            <a:r>
              <a:rPr kumimoji="1" lang="zh-CN" altLang="en-US" sz="2400" dirty="0"/>
              <a:t>	</a:t>
            </a:r>
            <a:r>
              <a:rPr kumimoji="1" lang="zh-CN" altLang="en-US" sz="2400" dirty="0" smtClean="0"/>
              <a:t>	张裕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   </a:t>
            </a:r>
            <a:endParaRPr kumimoji="1" lang="zh-CN" alt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598395" y="487622"/>
            <a:ext cx="2708476" cy="652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3200" b="1" dirty="0">
                <a:solidFill>
                  <a:schemeClr val="tx1"/>
                </a:solidFill>
              </a:rPr>
              <a:t>进度安排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7290" y="1381125"/>
            <a:ext cx="844486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84225" y="1921510"/>
            <a:ext cx="10624185" cy="2407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第十一</a:t>
            </a:r>
            <a:r>
              <a:rPr lang="zh-CN" altLang="en-US" sz="2400">
                <a:sym typeface="+mn-ea"/>
              </a:rPr>
              <a:t>到十三周</a:t>
            </a:r>
            <a:r>
              <a:rPr lang="zh-CN" altLang="en-US" sz="2400"/>
              <a:t>：完成基本界面设计等前端架构；</a:t>
            </a:r>
            <a:endParaRPr lang="zh-CN" altLang="en-US" sz="2400"/>
          </a:p>
          <a:p>
            <a:r>
              <a:rPr lang="zh-CN" altLang="en-US" sz="2400"/>
              <a:t>第十四到十五周：完成搜索、消息通信等后端模块</a:t>
            </a:r>
            <a:r>
              <a:rPr lang="zh-CN" altLang="en-US" sz="2400"/>
              <a:t>；</a:t>
            </a:r>
            <a:endParaRPr lang="zh-CN" altLang="en-US" sz="2400"/>
          </a:p>
          <a:p>
            <a:r>
              <a:rPr lang="zh-CN" altLang="en-US" sz="2400"/>
              <a:t>第十六到十七周：完成前后端交互绑定及功能</a:t>
            </a:r>
            <a:r>
              <a:rPr lang="zh-CN" altLang="en-US" sz="2400"/>
              <a:t>测试；</a:t>
            </a:r>
            <a:endParaRPr lang="zh-CN" altLang="en-US" sz="2400"/>
          </a:p>
          <a:p>
            <a:r>
              <a:rPr lang="zh-CN" altLang="en-US" sz="2400"/>
              <a:t>第十八到十九周：完成代码集成测试</a:t>
            </a:r>
            <a:r>
              <a:rPr lang="zh-CN" altLang="en-US" sz="2400">
                <a:sym typeface="+mn-ea"/>
              </a:rPr>
              <a:t>及上线部署</a:t>
            </a:r>
            <a:r>
              <a:rPr lang="zh-CN" altLang="en-US" sz="2400"/>
              <a:t>；</a:t>
            </a:r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14645" y="2973705"/>
            <a:ext cx="264985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谢谢！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7238" y="2091845"/>
            <a:ext cx="8079288" cy="275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项目</a:t>
            </a:r>
            <a:r>
              <a:rPr lang="zh-CN" altLang="en-US" sz="3200" dirty="0"/>
              <a:t>意义</a:t>
            </a:r>
            <a:endParaRPr lang="en-US" altLang="zh-CN" sz="3200" dirty="0"/>
          </a:p>
          <a:p>
            <a:pPr marL="514350" indent="-514350"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3200" dirty="0"/>
              <a:t>项目内容</a:t>
            </a:r>
            <a:endParaRPr lang="en-US" altLang="zh-CN" sz="3200" dirty="0"/>
          </a:p>
          <a:p>
            <a:pPr marL="514350" indent="-514350"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项目开发的计划与进度安排</a:t>
            </a:r>
            <a:endParaRPr lang="en-US" altLang="zh-CN" sz="3200" dirty="0" smtClean="0"/>
          </a:p>
          <a:p>
            <a:pPr marL="514350" indent="-514350"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项目</a:t>
            </a:r>
            <a:r>
              <a:rPr lang="zh-CN" altLang="en-US" sz="3200" dirty="0"/>
              <a:t>团队组成及</a:t>
            </a:r>
            <a:r>
              <a:rPr lang="zh-CN" altLang="en-US" sz="3200" dirty="0" smtClean="0"/>
              <a:t>分工</a:t>
            </a:r>
            <a:endParaRPr lang="en-US" altLang="zh-CN" sz="3200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98395" y="487622"/>
            <a:ext cx="2708476" cy="65224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zh-CN" altLang="en-US" sz="3200" b="1" dirty="0" smtClean="0">
                <a:solidFill>
                  <a:schemeClr val="tx1"/>
                </a:solidFill>
              </a:rPr>
              <a:t>汇报内容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3328" y="2312825"/>
            <a:ext cx="8079288" cy="179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zh-CN" altLang="en-US" sz="2800" dirty="0"/>
              <a:t>鉴于目前没有专门的针对国科大整体学生的社交论坛类网站，我们希望搭建这样一个</a:t>
            </a:r>
            <a:r>
              <a:rPr lang="zh-CN" altLang="en-US" sz="2800" dirty="0">
                <a:sym typeface="+mn-ea"/>
              </a:rPr>
              <a:t>交流平台，</a:t>
            </a:r>
            <a:r>
              <a:rPr lang="zh-CN" altLang="en-US" sz="2800" dirty="0"/>
              <a:t>满足学生对学习交流、活动组团、失物招领、通知公告等需求。</a:t>
            </a:r>
            <a:endParaRPr lang="zh-CN" altLang="en-US" sz="2800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98395" y="487622"/>
            <a:ext cx="2708476" cy="65224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zh-CN" altLang="en-US" sz="3200" b="1" dirty="0" smtClean="0">
                <a:solidFill>
                  <a:schemeClr val="tx1"/>
                </a:solidFill>
              </a:rPr>
              <a:t>项目意义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39010" y="254577"/>
            <a:ext cx="2708476" cy="652246"/>
          </a:xfrm>
          <a:ln>
            <a:solidFill>
              <a:schemeClr val="tx1"/>
            </a:solidFill>
          </a:ln>
        </p:spPr>
        <p:txBody>
          <a:bodyPr/>
          <a:p>
            <a:pPr algn="ctr"/>
            <a:r>
              <a:rPr kumimoji="1" lang="zh-CN" altLang="en-US" sz="3200" b="1" dirty="0">
                <a:solidFill>
                  <a:schemeClr val="tx1"/>
                </a:solidFill>
              </a:rPr>
              <a:t>系统结构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登陆后界面"/>
          <p:cNvPicPr>
            <a:picLocks noChangeAspect="1"/>
          </p:cNvPicPr>
          <p:nvPr/>
        </p:nvPicPr>
        <p:blipFill>
          <a:blip r:embed="rId1"/>
          <a:srcRect l="2984" t="8778"/>
          <a:stretch>
            <a:fillRect/>
          </a:stretch>
        </p:blipFill>
        <p:spPr>
          <a:xfrm>
            <a:off x="3281680" y="1601470"/>
            <a:ext cx="6466840" cy="38036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5922010" y="821055"/>
            <a:ext cx="1186815" cy="37020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tx1"/>
                </a:solidFill>
              </a:rPr>
              <a:t>登录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2"/>
            <a:endCxn id="4" idx="0"/>
          </p:cNvCxnSpPr>
          <p:nvPr/>
        </p:nvCxnSpPr>
        <p:spPr>
          <a:xfrm flipH="1">
            <a:off x="6515100" y="1191260"/>
            <a:ext cx="635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8984615" y="2360295"/>
            <a:ext cx="1137285" cy="127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/>
        </p:nvSpPr>
        <p:spPr>
          <a:xfrm rot="10800000" flipV="1">
            <a:off x="10121900" y="2232660"/>
            <a:ext cx="1508125" cy="32448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tx1"/>
                </a:solidFill>
              </a:rPr>
              <a:t>信息发布页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200275" y="2654935"/>
            <a:ext cx="1828165" cy="535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/>
        </p:nvSpPr>
        <p:spPr>
          <a:xfrm>
            <a:off x="10299700" y="4147185"/>
            <a:ext cx="1825625" cy="37020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tx1"/>
                </a:solidFill>
              </a:rPr>
              <a:t>互动更新页面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968740" y="3769360"/>
            <a:ext cx="1423035" cy="584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/>
        </p:nvSpPr>
        <p:spPr>
          <a:xfrm>
            <a:off x="1013460" y="2360295"/>
            <a:ext cx="1186815" cy="37020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tx1"/>
                </a:solidFill>
              </a:rPr>
              <a:t>信箱页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2200275" y="3348355"/>
            <a:ext cx="182816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/>
        </p:nvSpPr>
        <p:spPr>
          <a:xfrm>
            <a:off x="671830" y="3093085"/>
            <a:ext cx="1528445" cy="37020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tx1"/>
                </a:solidFill>
              </a:rPr>
              <a:t>信息发布页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200275" y="3975735"/>
            <a:ext cx="1828165" cy="171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200275" y="4455160"/>
            <a:ext cx="1828165" cy="501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标题 1"/>
          <p:cNvSpPr>
            <a:spLocks noGrp="1"/>
          </p:cNvSpPr>
          <p:nvPr/>
        </p:nvSpPr>
        <p:spPr>
          <a:xfrm>
            <a:off x="671830" y="3975735"/>
            <a:ext cx="1528445" cy="37020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tx1"/>
                </a:solidFill>
              </a:rPr>
              <a:t>返回主页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/>
        </p:nvSpPr>
        <p:spPr>
          <a:xfrm>
            <a:off x="671830" y="4728210"/>
            <a:ext cx="1528445" cy="37020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tx1"/>
                </a:solidFill>
              </a:rPr>
              <a:t>用户页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8968740" y="2781935"/>
            <a:ext cx="1238885" cy="3111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/>
        </p:nvSpPr>
        <p:spPr>
          <a:xfrm rot="10800000" flipV="1">
            <a:off x="10207625" y="2866390"/>
            <a:ext cx="1275080" cy="32448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chemeClr val="tx1"/>
                </a:solidFill>
              </a:rPr>
              <a:t>搜索框</a:t>
            </a:r>
            <a:endParaRPr kumimoji="1"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98395" y="352367"/>
            <a:ext cx="2708476" cy="65224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</a:rPr>
              <a:t>主页面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05846" y="1393095"/>
            <a:ext cx="3945698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 smtClean="0"/>
              <a:t>按</a:t>
            </a:r>
            <a:r>
              <a:rPr kumimoji="1" lang="zh-CN" altLang="en-US" dirty="0" smtClean="0"/>
              <a:t>时间顺序显示用户发布的最新信息，瀑布流呈现</a:t>
            </a:r>
            <a:endParaRPr kumimoji="1" lang="zh-CN" altLang="en-US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 smtClean="0"/>
              <a:t>下拉刷新，异步通信</a:t>
            </a:r>
            <a:endParaRPr kumimoji="1" lang="zh-CN" altLang="en-US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 smtClean="0"/>
              <a:t>搜索</a:t>
            </a:r>
            <a:endParaRPr kumimoji="1" lang="zh-CN" altLang="en-US" dirty="0" smtClean="0"/>
          </a:p>
          <a:p>
            <a:pPr lvl="1" indent="0">
              <a:buFont typeface="Wingdings" panose="05000000000000000000" pitchFamily="2" charset="2"/>
              <a:buNone/>
            </a:pPr>
            <a:r>
              <a:rPr kumimoji="1" lang="zh-CN" altLang="en-US" dirty="0" smtClean="0"/>
              <a:t>关键字相关信息</a:t>
            </a:r>
            <a:endParaRPr kumimoji="1"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 smtClean="0"/>
              <a:t>私信通知</a:t>
            </a:r>
            <a:endParaRPr kumimoji="1" lang="zh-CN" altLang="en-US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kumimoji="1" lang="zh-CN" altLang="en-US" dirty="0" smtClean="0"/>
          </a:p>
        </p:txBody>
      </p:sp>
      <p:pic>
        <p:nvPicPr>
          <p:cNvPr id="3" name="图片 2" descr="登陆后界面"/>
          <p:cNvPicPr>
            <a:picLocks noChangeAspect="1"/>
          </p:cNvPicPr>
          <p:nvPr/>
        </p:nvPicPr>
        <p:blipFill>
          <a:blip r:embed="rId1"/>
          <a:srcRect l="2984" t="8778"/>
          <a:stretch>
            <a:fillRect/>
          </a:stretch>
        </p:blipFill>
        <p:spPr>
          <a:xfrm>
            <a:off x="598170" y="1393190"/>
            <a:ext cx="7307580" cy="5239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98395" y="487622"/>
            <a:ext cx="2708476" cy="65224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</a:rPr>
              <a:t>信息发布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7806" y="1628384"/>
            <a:ext cx="397075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 smtClean="0"/>
              <a:t>发布新的信息</a:t>
            </a:r>
            <a:endParaRPr kumimoji="1" lang="zh-CN" altLang="en-US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 smtClean="0">
                <a:sym typeface="+mn-ea"/>
              </a:rPr>
              <a:t>处理</a:t>
            </a:r>
            <a:r>
              <a:rPr kumimoji="1" lang="zh-CN" altLang="en-US" dirty="0" smtClean="0"/>
              <a:t>发布过</a:t>
            </a:r>
            <a:r>
              <a:rPr kumimoji="1" lang="zh-CN" altLang="en-US" dirty="0" smtClean="0"/>
              <a:t>的信息</a:t>
            </a:r>
            <a:endParaRPr kumimoji="1" lang="zh-CN" alt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查看详情</a:t>
            </a:r>
            <a:endParaRPr kumimoji="1" lang="zh-CN" alt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查看评论</a:t>
            </a:r>
            <a:endParaRPr kumimoji="1" lang="zh-CN" alt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回复评论</a:t>
            </a:r>
            <a:endParaRPr kumimoji="1" lang="zh-CN" altLang="en-US" dirty="0" smtClean="0"/>
          </a:p>
        </p:txBody>
      </p:sp>
      <p:pic>
        <p:nvPicPr>
          <p:cNvPr id="3" name="图片 2" descr="个人主页"/>
          <p:cNvPicPr>
            <a:picLocks noChangeAspect="1"/>
          </p:cNvPicPr>
          <p:nvPr/>
        </p:nvPicPr>
        <p:blipFill>
          <a:blip r:embed="rId1"/>
          <a:srcRect l="3093" t="17283" r="27014"/>
          <a:stretch>
            <a:fillRect/>
          </a:stretch>
        </p:blipFill>
        <p:spPr>
          <a:xfrm>
            <a:off x="598170" y="1628140"/>
            <a:ext cx="7030085" cy="494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98395" y="487622"/>
            <a:ext cx="2708476" cy="65224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</a:rPr>
              <a:t>信箱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3351" y="1628384"/>
            <a:ext cx="397075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 smtClean="0"/>
              <a:t>用户之间</a:t>
            </a:r>
            <a:r>
              <a:rPr kumimoji="1" lang="zh-CN" altLang="en-US" dirty="0" smtClean="0"/>
              <a:t>私信交流</a:t>
            </a:r>
            <a:endParaRPr kumimoji="1" lang="zh-CN" alt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私信显示（按时间排列）</a:t>
            </a:r>
            <a:endParaRPr kumimoji="1" lang="zh-CN" alt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私信回复（发件箱</a:t>
            </a:r>
            <a:r>
              <a:rPr kumimoji="1" lang="zh-CN" altLang="en-US" dirty="0" smtClean="0"/>
              <a:t>）</a:t>
            </a:r>
            <a:endParaRPr kumimoji="1" lang="zh-CN" altLang="en-US" dirty="0" smtClean="0"/>
          </a:p>
        </p:txBody>
      </p:sp>
      <p:pic>
        <p:nvPicPr>
          <p:cNvPr id="2" name="图片 1" descr="私信"/>
          <p:cNvPicPr>
            <a:picLocks noChangeAspect="1"/>
          </p:cNvPicPr>
          <p:nvPr/>
        </p:nvPicPr>
        <p:blipFill>
          <a:blip r:embed="rId1"/>
          <a:srcRect l="2525" t="9290"/>
          <a:stretch>
            <a:fillRect/>
          </a:stretch>
        </p:blipFill>
        <p:spPr>
          <a:xfrm>
            <a:off x="598170" y="1628140"/>
            <a:ext cx="7055485" cy="500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98395" y="487622"/>
            <a:ext cx="2708476" cy="65224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</a:rPr>
              <a:t>用户页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1454" y="1680650"/>
            <a:ext cx="388306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 smtClean="0"/>
              <a:t>用户个人资料的完善和修改</a:t>
            </a:r>
            <a:endParaRPr kumimoji="1" lang="zh-CN" alt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资料完善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修改</a:t>
            </a:r>
            <a:endParaRPr kumimoji="1" lang="zh-CN" alt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密码修改</a:t>
            </a:r>
            <a:endParaRPr kumimoji="1" lang="zh-CN" altLang="en-US" dirty="0" smtClean="0"/>
          </a:p>
        </p:txBody>
      </p:sp>
      <p:pic>
        <p:nvPicPr>
          <p:cNvPr id="6" name="图片 5" descr="用户Profile (1)"/>
          <p:cNvPicPr>
            <a:picLocks noChangeAspect="1"/>
          </p:cNvPicPr>
          <p:nvPr/>
        </p:nvPicPr>
        <p:blipFill>
          <a:blip r:embed="rId1"/>
          <a:srcRect l="682" t="9327" r="25"/>
          <a:stretch>
            <a:fillRect/>
          </a:stretch>
        </p:blipFill>
        <p:spPr>
          <a:xfrm>
            <a:off x="548005" y="1680845"/>
            <a:ext cx="6973570" cy="479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598395" y="487622"/>
            <a:ext cx="2708476" cy="65224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</a:rPr>
              <a:t>信息种类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6364" y="1631755"/>
            <a:ext cx="3883068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基本信息</a:t>
            </a:r>
            <a:endParaRPr kumimoji="1" lang="zh-CN" altLang="en-US" sz="240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闲聊，问题交流，评论，</a:t>
            </a:r>
            <a:endParaRPr kumimoji="1" lang="zh-CN" altLang="en-US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kumimoji="1" lang="zh-CN" altLang="en-US" dirty="0" smtClean="0"/>
              <a:t>回复</a:t>
            </a:r>
            <a:r>
              <a:rPr kumimoji="1" lang="zh-CN" altLang="en-US" dirty="0" smtClean="0"/>
              <a:t>等。</a:t>
            </a:r>
            <a:endParaRPr kumimoji="1" lang="zh-CN" altLang="en-US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kumimoji="1" lang="en-US" altLang="zh-CN" dirty="0" smtClean="0"/>
              <a:t>	</a:t>
            </a:r>
            <a:endParaRPr kumimoji="1" lang="en-US" altLang="zh-CN" dirty="0" smtClean="0"/>
          </a:p>
        </p:txBody>
      </p:sp>
      <p:pic>
        <p:nvPicPr>
          <p:cNvPr id="3" name="图片 2" descr="基本信息"/>
          <p:cNvPicPr>
            <a:picLocks noChangeAspect="1"/>
          </p:cNvPicPr>
          <p:nvPr/>
        </p:nvPicPr>
        <p:blipFill>
          <a:blip r:embed="rId1"/>
          <a:srcRect l="3165" t="4031" r="2519" b="3371"/>
          <a:stretch>
            <a:fillRect/>
          </a:stretch>
        </p:blipFill>
        <p:spPr>
          <a:xfrm>
            <a:off x="598170" y="1240155"/>
            <a:ext cx="7924800" cy="549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688</Words>
  <Application>WPS 演示</Application>
  <PresentationFormat>宽屏</PresentationFormat>
  <Paragraphs>146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Wingdings 3</vt:lpstr>
      <vt:lpstr>Arial</vt:lpstr>
      <vt:lpstr>Hiragino Sans GB W3</vt:lpstr>
      <vt:lpstr>Century Gothic</vt:lpstr>
      <vt:lpstr>Segoe Print</vt:lpstr>
      <vt:lpstr>微软雅黑</vt:lpstr>
      <vt:lpstr>Symbol</vt:lpstr>
      <vt:lpstr>Calibri</vt:lpstr>
      <vt:lpstr>离子</vt:lpstr>
      <vt:lpstr>高级软件工程</vt:lpstr>
      <vt:lpstr>汇报内容</vt:lpstr>
      <vt:lpstr>项目意义</vt:lpstr>
      <vt:lpstr>系统结构</vt:lpstr>
      <vt:lpstr>主页面</vt:lpstr>
      <vt:lpstr>信息发布</vt:lpstr>
      <vt:lpstr>信箱</vt:lpstr>
      <vt:lpstr>用户页</vt:lpstr>
      <vt:lpstr>信息种类</vt:lpstr>
      <vt:lpstr>PowerPoint 演示文稿</vt:lpstr>
      <vt:lpstr>PowerPoint 演示文稿</vt:lpstr>
      <vt:lpstr>用户交互</vt:lpstr>
      <vt:lpstr>技术实现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高级软件工程</dc:title>
  <dc:creator>Yu Zhang</dc:creator>
  <cp:lastModifiedBy>zjq69</cp:lastModifiedBy>
  <cp:revision>90</cp:revision>
  <dcterms:created xsi:type="dcterms:W3CDTF">2016-10-30T04:18:00Z</dcterms:created>
  <dcterms:modified xsi:type="dcterms:W3CDTF">2016-11-02T14:33:43Z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