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sldIdLst>
    <p:sldId id="354" r:id="rId2"/>
    <p:sldId id="355" r:id="rId3"/>
    <p:sldId id="353" r:id="rId4"/>
    <p:sldId id="356" r:id="rId5"/>
    <p:sldId id="3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3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523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6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330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8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0866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3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4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8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91DC8F-E103-4FD8-8B4A-5D7FAD71FED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7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3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91DC8F-E103-4FD8-8B4A-5D7FAD71FED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0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BA8E-A30A-4CFD-BE26-AA6787FA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86" y="333286"/>
            <a:ext cx="10058400" cy="87272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eQTL</a:t>
            </a:r>
            <a:r>
              <a:rPr lang="en-US" sz="4000" dirty="0">
                <a:latin typeface="+mn-lt"/>
              </a:rPr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B53C2-F082-4FEF-A980-915B3F466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366" y="2338895"/>
            <a:ext cx="3353187" cy="526129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ClrTx/>
              <a:buNone/>
            </a:pPr>
            <a:r>
              <a:rPr lang="en-US" sz="1800" kern="0" dirty="0"/>
              <a:t>Brain overlaps by region: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36A89B-3724-4D40-BC8B-194A3D93F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016943"/>
              </p:ext>
            </p:extLst>
          </p:nvPr>
        </p:nvGraphicFramePr>
        <p:xfrm>
          <a:off x="403278" y="4153425"/>
          <a:ext cx="6067860" cy="2438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8297">
                  <a:extLst>
                    <a:ext uri="{9D8B030D-6E8A-4147-A177-3AD203B41FA5}">
                      <a16:colId xmlns:a16="http://schemas.microsoft.com/office/drawing/2014/main" val="1143890325"/>
                    </a:ext>
                  </a:extLst>
                </a:gridCol>
                <a:gridCol w="1707772">
                  <a:extLst>
                    <a:ext uri="{9D8B030D-6E8A-4147-A177-3AD203B41FA5}">
                      <a16:colId xmlns:a16="http://schemas.microsoft.com/office/drawing/2014/main" val="469757305"/>
                    </a:ext>
                  </a:extLst>
                </a:gridCol>
                <a:gridCol w="1571791">
                  <a:extLst>
                    <a:ext uri="{9D8B030D-6E8A-4147-A177-3AD203B41FA5}">
                      <a16:colId xmlns:a16="http://schemas.microsoft.com/office/drawing/2014/main" val="3732076525"/>
                    </a:ext>
                  </a:extLst>
                </a:gridCol>
              </a:tblGrid>
              <a:tr h="46496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DG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HIPPO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010493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263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333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274855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Control / </a:t>
                      </a:r>
                      <a:r>
                        <a:rPr lang="en-US" sz="1600" dirty="0" err="1" smtClean="0"/>
                        <a:t>Schiz</a:t>
                      </a:r>
                      <a:r>
                        <a:rPr lang="en-US" sz="1600" dirty="0" smtClean="0"/>
                        <a:t> / Bipolar / MDD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93</a:t>
                      </a:r>
                      <a:r>
                        <a:rPr lang="en-US" sz="1600" baseline="0" dirty="0" smtClean="0"/>
                        <a:t> / 75 / 66 / 29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 / 133 / 0 / 0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433721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Female</a:t>
                      </a:r>
                      <a:r>
                        <a:rPr lang="en-US" sz="1600" baseline="0" dirty="0"/>
                        <a:t> / Male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84 / 179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104 / 229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017402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Mean age</a:t>
                      </a:r>
                      <a:r>
                        <a:rPr lang="en-US" sz="1600" baseline="0" dirty="0"/>
                        <a:t> (SD)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[min, max]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46.71 (15.31)</a:t>
                      </a:r>
                      <a:endParaRPr lang="en-US" sz="1600" dirty="0"/>
                    </a:p>
                    <a:p>
                      <a:pPr algn="ctr"/>
                      <a:r>
                        <a:rPr lang="en-US" sz="1600" dirty="0" smtClean="0"/>
                        <a:t>[15.92, 84.16]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45.15 (14.98)</a:t>
                      </a:r>
                      <a:endParaRPr lang="en-US" sz="1600" dirty="0"/>
                    </a:p>
                    <a:p>
                      <a:pPr algn="ctr"/>
                      <a:r>
                        <a:rPr lang="en-US" sz="1600" dirty="0" smtClean="0"/>
                        <a:t>[17.21, 96.92]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56805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25985" y="1206013"/>
            <a:ext cx="4413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Sample </a:t>
            </a:r>
            <a:r>
              <a:rPr lang="en-US" sz="2800" dirty="0"/>
              <a:t>information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785096"/>
              </p:ext>
            </p:extLst>
          </p:nvPr>
        </p:nvGraphicFramePr>
        <p:xfrm>
          <a:off x="9272847" y="3624464"/>
          <a:ext cx="2744173" cy="1748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995">
                  <a:extLst>
                    <a:ext uri="{9D8B030D-6E8A-4147-A177-3AD203B41FA5}">
                      <a16:colId xmlns:a16="http://schemas.microsoft.com/office/drawing/2014/main" val="116411248"/>
                    </a:ext>
                  </a:extLst>
                </a:gridCol>
                <a:gridCol w="824089">
                  <a:extLst>
                    <a:ext uri="{9D8B030D-6E8A-4147-A177-3AD203B41FA5}">
                      <a16:colId xmlns:a16="http://schemas.microsoft.com/office/drawing/2014/main" val="1266001909"/>
                    </a:ext>
                  </a:extLst>
                </a:gridCol>
                <a:gridCol w="824089">
                  <a:extLst>
                    <a:ext uri="{9D8B030D-6E8A-4147-A177-3AD203B41FA5}">
                      <a16:colId xmlns:a16="http://schemas.microsoft.com/office/drawing/2014/main" val="2962583947"/>
                    </a:ext>
                  </a:extLst>
                </a:gridCol>
              </a:tblGrid>
              <a:tr h="34968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DG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741720"/>
                  </a:ext>
                </a:extLst>
              </a:tr>
              <a:tr h="349689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Control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27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66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428662"/>
                  </a:ext>
                </a:extLst>
              </a:tr>
              <a:tr h="3496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Schiz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22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53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958757"/>
                  </a:ext>
                </a:extLst>
              </a:tr>
              <a:tr h="3496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Bipolar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23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43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558929"/>
                  </a:ext>
                </a:extLst>
              </a:tr>
              <a:tr h="3496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MDD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12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17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75969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395880"/>
              </p:ext>
            </p:extLst>
          </p:nvPr>
        </p:nvGraphicFramePr>
        <p:xfrm>
          <a:off x="9272847" y="5543326"/>
          <a:ext cx="2744173" cy="1049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995">
                  <a:extLst>
                    <a:ext uri="{9D8B030D-6E8A-4147-A177-3AD203B41FA5}">
                      <a16:colId xmlns:a16="http://schemas.microsoft.com/office/drawing/2014/main" val="116411248"/>
                    </a:ext>
                  </a:extLst>
                </a:gridCol>
                <a:gridCol w="824089">
                  <a:extLst>
                    <a:ext uri="{9D8B030D-6E8A-4147-A177-3AD203B41FA5}">
                      <a16:colId xmlns:a16="http://schemas.microsoft.com/office/drawing/2014/main" val="1266001909"/>
                    </a:ext>
                  </a:extLst>
                </a:gridCol>
                <a:gridCol w="824089">
                  <a:extLst>
                    <a:ext uri="{9D8B030D-6E8A-4147-A177-3AD203B41FA5}">
                      <a16:colId xmlns:a16="http://schemas.microsoft.com/office/drawing/2014/main" val="2962583947"/>
                    </a:ext>
                  </a:extLst>
                </a:gridCol>
              </a:tblGrid>
              <a:tr h="34968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HIPPO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741720"/>
                  </a:ext>
                </a:extLst>
              </a:tr>
              <a:tr h="349689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Control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57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143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428662"/>
                  </a:ext>
                </a:extLst>
              </a:tr>
              <a:tr h="3496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Schiz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47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86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9587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180" b="9634"/>
          <a:stretch/>
        </p:blipFill>
        <p:spPr>
          <a:xfrm>
            <a:off x="6115991" y="70339"/>
            <a:ext cx="4235050" cy="306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2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BA8E-A30A-4CFD-BE26-AA6787FA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86" y="391112"/>
            <a:ext cx="10058400" cy="872727"/>
          </a:xfrm>
        </p:spPr>
        <p:txBody>
          <a:bodyPr anchor="ctr">
            <a:noAutofit/>
          </a:bodyPr>
          <a:lstStyle/>
          <a:p>
            <a:r>
              <a:rPr lang="en-US" sz="3600" dirty="0" err="1">
                <a:latin typeface="+mn-lt"/>
              </a:rPr>
              <a:t>eQTL</a:t>
            </a:r>
            <a:r>
              <a:rPr lang="en-US" sz="3600" dirty="0">
                <a:latin typeface="+mn-lt"/>
              </a:rPr>
              <a:t> Analysis – PGC Suggestive Plus Proxies (</a:t>
            </a:r>
            <a:r>
              <a:rPr lang="en-US" sz="3600" dirty="0" smtClean="0">
                <a:latin typeface="+mn-lt"/>
              </a:rPr>
              <a:t>n=179)</a:t>
            </a:r>
            <a:endParaRPr lang="en-US" sz="3600" dirty="0">
              <a:latin typeface="+mn-l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36A89B-3724-4D40-BC8B-194A3D93F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84196"/>
              </p:ext>
            </p:extLst>
          </p:nvPr>
        </p:nvGraphicFramePr>
        <p:xfrm>
          <a:off x="2092658" y="2000374"/>
          <a:ext cx="7325055" cy="24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55728">
                  <a:extLst>
                    <a:ext uri="{9D8B030D-6E8A-4147-A177-3AD203B41FA5}">
                      <a16:colId xmlns:a16="http://schemas.microsoft.com/office/drawing/2014/main" val="1143890325"/>
                    </a:ext>
                  </a:extLst>
                </a:gridCol>
                <a:gridCol w="1969327">
                  <a:extLst>
                    <a:ext uri="{9D8B030D-6E8A-4147-A177-3AD203B41FA5}">
                      <a16:colId xmlns:a16="http://schemas.microsoft.com/office/drawing/2014/main" val="469757305"/>
                    </a:ext>
                  </a:extLst>
                </a:gridCol>
              </a:tblGrid>
              <a:tr h="4114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SNPs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01049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Total SNPs returned from </a:t>
                      </a:r>
                      <a:r>
                        <a:rPr lang="en-US" sz="1600" dirty="0" err="1" smtClean="0"/>
                        <a:t>rAggr</a:t>
                      </a:r>
                      <a:r>
                        <a:rPr lang="en-US" sz="1600" dirty="0" smtClean="0"/>
                        <a:t> (proxy and index)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7221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56805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   … that are in our data (input to </a:t>
                      </a:r>
                      <a:r>
                        <a:rPr lang="en-US" sz="1600" dirty="0" err="1" smtClean="0"/>
                        <a:t>eQTL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6330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12465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Index Loci returned from </a:t>
                      </a:r>
                      <a:r>
                        <a:rPr lang="en-US" sz="1600" dirty="0" err="1" smtClean="0"/>
                        <a:t>rAggr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172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04494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smtClean="0"/>
                        <a:t>    … that are in our data (input to </a:t>
                      </a:r>
                      <a:r>
                        <a:rPr lang="en-US" sz="1600" baseline="0" dirty="0" err="1" smtClean="0"/>
                        <a:t>eQTL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133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64174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Index</a:t>
                      </a:r>
                      <a:r>
                        <a:rPr lang="en-US" sz="1600" baseline="0" dirty="0" smtClean="0"/>
                        <a:t> Loci</a:t>
                      </a:r>
                      <a:r>
                        <a:rPr lang="en-US" sz="1600" dirty="0" smtClean="0"/>
                        <a:t> that have at least a proxy in</a:t>
                      </a:r>
                      <a:r>
                        <a:rPr lang="en-US" sz="1600" baseline="0" dirty="0" smtClean="0"/>
                        <a:t> our data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158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487455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25986" y="1263839"/>
            <a:ext cx="3624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Inputs to </a:t>
            </a:r>
            <a:r>
              <a:rPr lang="en-US" sz="2800" dirty="0" err="1"/>
              <a:t>eQTL</a:t>
            </a:r>
            <a:r>
              <a:rPr lang="en-US" sz="2800" dirty="0"/>
              <a:t> analysis: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36A89B-3724-4D40-BC8B-194A3D93F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154062"/>
              </p:ext>
            </p:extLst>
          </p:nvPr>
        </p:nvGraphicFramePr>
        <p:xfrm>
          <a:off x="2092658" y="4682570"/>
          <a:ext cx="7325054" cy="205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55578">
                  <a:extLst>
                    <a:ext uri="{9D8B030D-6E8A-4147-A177-3AD203B41FA5}">
                      <a16:colId xmlns:a16="http://schemas.microsoft.com/office/drawing/2014/main" val="1143890325"/>
                    </a:ext>
                  </a:extLst>
                </a:gridCol>
                <a:gridCol w="1969476">
                  <a:extLst>
                    <a:ext uri="{9D8B030D-6E8A-4147-A177-3AD203B41FA5}">
                      <a16:colId xmlns:a16="http://schemas.microsoft.com/office/drawing/2014/main" val="469757305"/>
                    </a:ext>
                  </a:extLst>
                </a:gridCol>
              </a:tblGrid>
              <a:tr h="4114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Features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01049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# Genes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21,460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43372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# Transcripts (from # Genes)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95,027 (33,022)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56805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# Exons (from # Genes)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358,280 (21,886)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12465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# Junctions (from # Genes)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241,957 (18,087)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044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69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0278-5FE9-4F97-9C97-2D0BFFE6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81" y="407530"/>
            <a:ext cx="10058400" cy="839291"/>
          </a:xfrm>
        </p:spPr>
        <p:txBody>
          <a:bodyPr/>
          <a:lstStyle/>
          <a:p>
            <a:r>
              <a:rPr lang="en-US" dirty="0" err="1" smtClean="0">
                <a:latin typeface="+mn-lt"/>
              </a:rPr>
              <a:t>eQTL</a:t>
            </a:r>
            <a:r>
              <a:rPr lang="en-US" dirty="0" smtClean="0">
                <a:latin typeface="+mn-lt"/>
              </a:rPr>
              <a:t> output: Significant </a:t>
            </a:r>
            <a:r>
              <a:rPr lang="en-US" dirty="0">
                <a:latin typeface="+mn-lt"/>
              </a:rPr>
              <a:t>at FDR &lt; </a:t>
            </a:r>
            <a:r>
              <a:rPr lang="en-US" dirty="0" smtClean="0">
                <a:latin typeface="+mn-lt"/>
              </a:rPr>
              <a:t>5%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AA19EE-3291-48DC-BC9A-993BC172C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718845"/>
              </p:ext>
            </p:extLst>
          </p:nvPr>
        </p:nvGraphicFramePr>
        <p:xfrm>
          <a:off x="1447964" y="1507925"/>
          <a:ext cx="9374111" cy="512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2955">
                  <a:extLst>
                    <a:ext uri="{9D8B030D-6E8A-4147-A177-3AD203B41FA5}">
                      <a16:colId xmlns:a16="http://schemas.microsoft.com/office/drawing/2014/main" val="1143890325"/>
                    </a:ext>
                  </a:extLst>
                </a:gridCol>
                <a:gridCol w="2589745">
                  <a:extLst>
                    <a:ext uri="{9D8B030D-6E8A-4147-A177-3AD203B41FA5}">
                      <a16:colId xmlns:a16="http://schemas.microsoft.com/office/drawing/2014/main" val="469757305"/>
                    </a:ext>
                  </a:extLst>
                </a:gridCol>
                <a:gridCol w="2371411">
                  <a:extLst>
                    <a:ext uri="{9D8B030D-6E8A-4147-A177-3AD203B41FA5}">
                      <a16:colId xmlns:a16="http://schemas.microsoft.com/office/drawing/2014/main" val="373207652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DG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HIPPO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0104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# unique SNPs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4181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4006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2748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# index SNPs with FDR &lt; 0.05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75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16064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# index SNPs with proxy &lt; 0.05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116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105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49904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# unique </a:t>
                      </a:r>
                      <a:r>
                        <a:rPr lang="en-US" sz="1600" dirty="0" smtClean="0"/>
                        <a:t>features (from #</a:t>
                      </a:r>
                      <a:r>
                        <a:rPr lang="en-US" sz="1600" baseline="0" dirty="0" smtClean="0"/>
                        <a:t> gene symbols)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1999 (432)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1847 (436)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423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# Unique genes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172 (146)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135 (115)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710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# Unique transcripts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318 (233)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303 (221)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6697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# Unique exons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1144 (256)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1052 (259)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5914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# Unique junctions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365 (173)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357 (168)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543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# SNP-Feature </a:t>
                      </a:r>
                      <a:r>
                        <a:rPr lang="en-US" sz="1600" dirty="0" smtClean="0"/>
                        <a:t>Pairs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68,153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54,724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43372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# SNP-Gene Pairs 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6,426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4,186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0439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# SNP-Transcript Pairs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10,291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9,444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98045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# SNP-Exon Pairs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39,894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31,267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5010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# SNP-Junction Pairs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11,542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9,827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393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03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0278-5FE9-4F97-9C97-2D0BFFE6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81" y="407530"/>
            <a:ext cx="10058400" cy="839291"/>
          </a:xfrm>
        </p:spPr>
        <p:txBody>
          <a:bodyPr/>
          <a:lstStyle/>
          <a:p>
            <a:r>
              <a:rPr lang="en-US" dirty="0" err="1" smtClean="0">
                <a:latin typeface="+mn-lt"/>
              </a:rPr>
              <a:t>eQTL</a:t>
            </a:r>
            <a:r>
              <a:rPr lang="en-US" dirty="0" smtClean="0">
                <a:latin typeface="+mn-lt"/>
              </a:rPr>
              <a:t> output: Significant </a:t>
            </a:r>
            <a:r>
              <a:rPr lang="en-US" dirty="0">
                <a:latin typeface="+mn-lt"/>
              </a:rPr>
              <a:t>at FDR &lt; </a:t>
            </a:r>
            <a:r>
              <a:rPr lang="en-US" dirty="0" smtClean="0">
                <a:latin typeface="+mn-lt"/>
              </a:rPr>
              <a:t>5%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AA19EE-3291-48DC-BC9A-993BC172C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259519"/>
              </p:ext>
            </p:extLst>
          </p:nvPr>
        </p:nvGraphicFramePr>
        <p:xfrm>
          <a:off x="1447964" y="1507925"/>
          <a:ext cx="9374111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2955">
                  <a:extLst>
                    <a:ext uri="{9D8B030D-6E8A-4147-A177-3AD203B41FA5}">
                      <a16:colId xmlns:a16="http://schemas.microsoft.com/office/drawing/2014/main" val="1143890325"/>
                    </a:ext>
                  </a:extLst>
                </a:gridCol>
                <a:gridCol w="2589745">
                  <a:extLst>
                    <a:ext uri="{9D8B030D-6E8A-4147-A177-3AD203B41FA5}">
                      <a16:colId xmlns:a16="http://schemas.microsoft.com/office/drawing/2014/main" val="469757305"/>
                    </a:ext>
                  </a:extLst>
                </a:gridCol>
                <a:gridCol w="2371411">
                  <a:extLst>
                    <a:ext uri="{9D8B030D-6E8A-4147-A177-3AD203B41FA5}">
                      <a16:colId xmlns:a16="http://schemas.microsoft.com/office/drawing/2014/main" val="373207652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DG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HIPPO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0104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# unique SNPs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4181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4006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2748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# index SNPs with FDR &lt; 0.05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75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16064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# index SNPs with proxy &lt; 0.05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116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105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499040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282" y="4051012"/>
            <a:ext cx="2894979" cy="2464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634" y="3924312"/>
            <a:ext cx="3015905" cy="25914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808" y="4055036"/>
            <a:ext cx="2902949" cy="246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0278-5FE9-4F97-9C97-2D0BFFE6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81" y="407530"/>
            <a:ext cx="10058400" cy="839291"/>
          </a:xfrm>
        </p:spPr>
        <p:txBody>
          <a:bodyPr/>
          <a:lstStyle/>
          <a:p>
            <a:r>
              <a:rPr lang="en-US" dirty="0" err="1" smtClean="0">
                <a:latin typeface="+mn-lt"/>
              </a:rPr>
              <a:t>eQTL</a:t>
            </a:r>
            <a:r>
              <a:rPr lang="en-US" dirty="0" smtClean="0">
                <a:latin typeface="+mn-lt"/>
              </a:rPr>
              <a:t> output: Significant </a:t>
            </a:r>
            <a:r>
              <a:rPr lang="en-US" dirty="0">
                <a:latin typeface="+mn-lt"/>
              </a:rPr>
              <a:t>at FDR &lt; </a:t>
            </a:r>
            <a:r>
              <a:rPr lang="en-US" dirty="0" smtClean="0">
                <a:latin typeface="+mn-lt"/>
              </a:rPr>
              <a:t>5%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AA19EE-3291-48DC-BC9A-993BC172C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13387"/>
              </p:ext>
            </p:extLst>
          </p:nvPr>
        </p:nvGraphicFramePr>
        <p:xfrm>
          <a:off x="1447964" y="1507925"/>
          <a:ext cx="9374111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2955">
                  <a:extLst>
                    <a:ext uri="{9D8B030D-6E8A-4147-A177-3AD203B41FA5}">
                      <a16:colId xmlns:a16="http://schemas.microsoft.com/office/drawing/2014/main" val="1143890325"/>
                    </a:ext>
                  </a:extLst>
                </a:gridCol>
                <a:gridCol w="2589745">
                  <a:extLst>
                    <a:ext uri="{9D8B030D-6E8A-4147-A177-3AD203B41FA5}">
                      <a16:colId xmlns:a16="http://schemas.microsoft.com/office/drawing/2014/main" val="469757305"/>
                    </a:ext>
                  </a:extLst>
                </a:gridCol>
                <a:gridCol w="2371411">
                  <a:extLst>
                    <a:ext uri="{9D8B030D-6E8A-4147-A177-3AD203B41FA5}">
                      <a16:colId xmlns:a16="http://schemas.microsoft.com/office/drawing/2014/main" val="373207652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DG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HIPPO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0104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# unique </a:t>
                      </a:r>
                      <a:r>
                        <a:rPr lang="en-US" sz="1600" dirty="0" smtClean="0"/>
                        <a:t>features (from #</a:t>
                      </a:r>
                      <a:r>
                        <a:rPr lang="en-US" sz="1600" baseline="0" dirty="0" smtClean="0"/>
                        <a:t> gene symbols)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1999 (432)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1847 (436)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42309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146" y="3468757"/>
            <a:ext cx="3780784" cy="2751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663" y="3590096"/>
            <a:ext cx="3506889" cy="267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596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15665</TotalTime>
  <Words>386</Words>
  <Application>Microsoft Office PowerPoint</Application>
  <PresentationFormat>Widescreen</PresentationFormat>
  <Paragraphs>126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eQTL Analysis</vt:lpstr>
      <vt:lpstr>eQTL Analysis – PGC Suggestive Plus Proxies (n=179)</vt:lpstr>
      <vt:lpstr>eQTL output: Significant at FDR &lt; 5%</vt:lpstr>
      <vt:lpstr>eQTL output: Significant at FDR &lt; 5%</vt:lpstr>
      <vt:lpstr>eQTL output: Significant at FDR &lt; 5%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Bingaman, Lora (NIH/NIMH) [C]</dc:creator>
  <cp:lastModifiedBy>Emily Burke</cp:lastModifiedBy>
  <cp:revision>389</cp:revision>
  <cp:lastPrinted>2018-05-14T22:28:36Z</cp:lastPrinted>
  <dcterms:created xsi:type="dcterms:W3CDTF">2016-10-25T15:18:34Z</dcterms:created>
  <dcterms:modified xsi:type="dcterms:W3CDTF">2018-09-28T16:18:45Z</dcterms:modified>
</cp:coreProperties>
</file>