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1" r:id="rId3"/>
    <p:sldId id="266" r:id="rId4"/>
    <p:sldId id="262" r:id="rId5"/>
    <p:sldId id="276" r:id="rId6"/>
    <p:sldId id="267" r:id="rId7"/>
    <p:sldId id="273" r:id="rId8"/>
    <p:sldId id="277" r:id="rId9"/>
    <p:sldId id="275" r:id="rId10"/>
    <p:sldId id="279" r:id="rId11"/>
    <p:sldId id="280" r:id="rId12"/>
    <p:sldId id="278" r:id="rId13"/>
    <p:sldId id="283" r:id="rId14"/>
    <p:sldId id="285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5EC6"/>
    <a:srgbClr val="52A1DC"/>
    <a:srgbClr val="A5CEED"/>
    <a:srgbClr val="AB9CDC"/>
    <a:srgbClr val="D3B9DF"/>
    <a:srgbClr val="B3B2E6"/>
    <a:srgbClr val="BED0EE"/>
    <a:srgbClr val="E1E1E1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88387" autoAdjust="0"/>
  </p:normalViewPr>
  <p:slideViewPr>
    <p:cSldViewPr snapToGrid="0">
      <p:cViewPr varScale="1">
        <p:scale>
          <a:sx n="65" d="100"/>
          <a:sy n="65" d="100"/>
        </p:scale>
        <p:origin x="7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0C351-15DA-4C5A-BCF9-52C4A535C9DF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55B0E-6948-4590-B938-9ED53079B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0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16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1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4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55B0E-6948-4590-B938-9ED53079BD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9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2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3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5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9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A4D8-A40A-4F7C-8FDB-4C51E171A4E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A4D8-A40A-4F7C-8FDB-4C51E171A4E8}" type="datetimeFigureOut">
              <a:rPr lang="en-US" smtClean="0"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FC29-DA7B-4F18-B473-213B005E7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095" y="1640425"/>
            <a:ext cx="8217159" cy="1381600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DepSeq</a:t>
            </a:r>
            <a:r>
              <a:rPr lang="en-US" sz="4400" b="1" dirty="0"/>
              <a:t>: </a:t>
            </a:r>
            <a:r>
              <a:rPr lang="en-US" sz="4400" spc="0" dirty="0">
                <a:solidFill>
                  <a:srgbClr val="0000FF"/>
                </a:solidFill>
                <a:latin typeface="Calibri"/>
              </a:rPr>
              <a:t>RNA Sequencing </a:t>
            </a:r>
            <a:r>
              <a:rPr lang="en-US" sz="4400" spc="0" dirty="0" smtClean="0">
                <a:solidFill>
                  <a:srgbClr val="0000FF"/>
                </a:solidFill>
                <a:latin typeface="Calibri"/>
              </a:rPr>
              <a:t>in Major Depressive Disorder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65094" y="4052550"/>
            <a:ext cx="8217159" cy="1044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Sample information, QC, and DE results</a:t>
            </a:r>
          </a:p>
          <a:p>
            <a:r>
              <a:rPr lang="en-US" sz="3600" b="1" dirty="0" smtClean="0"/>
              <a:t>December 30, 2019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1946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70132" y="389374"/>
            <a:ext cx="3866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Differential expression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94665"/>
              </p:ext>
            </p:extLst>
          </p:nvPr>
        </p:nvGraphicFramePr>
        <p:xfrm>
          <a:off x="1599380" y="2528803"/>
          <a:ext cx="81279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361">
                  <a:extLst>
                    <a:ext uri="{9D8B030D-6E8A-4147-A177-3AD203B41FA5}">
                      <a16:colId xmlns:a16="http://schemas.microsoft.com/office/drawing/2014/main" val="1924153949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1218333235"/>
                    </a:ext>
                  </a:extLst>
                </a:gridCol>
                <a:gridCol w="2353186">
                  <a:extLst>
                    <a:ext uri="{9D8B030D-6E8A-4147-A177-3AD203B41FA5}">
                      <a16:colId xmlns:a16="http://schemas.microsoft.com/office/drawing/2014/main" val="54696987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features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From # unique genes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925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Gene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25,212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25,212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31688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Exon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399,515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23,924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1395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Junction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302,304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18,634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48279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Transcript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79,795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28,667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80507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70132" y="1671762"/>
            <a:ext cx="7483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Number of features tested (same in both regions):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13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70132" y="389374"/>
            <a:ext cx="3866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Differential expression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64307"/>
              </p:ext>
            </p:extLst>
          </p:nvPr>
        </p:nvGraphicFramePr>
        <p:xfrm>
          <a:off x="1651820" y="2243667"/>
          <a:ext cx="842624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025">
                  <a:extLst>
                    <a:ext uri="{9D8B030D-6E8A-4147-A177-3AD203B41FA5}">
                      <a16:colId xmlns:a16="http://schemas.microsoft.com/office/drawing/2014/main" val="1924153949"/>
                    </a:ext>
                  </a:extLst>
                </a:gridCol>
                <a:gridCol w="1637055">
                  <a:extLst>
                    <a:ext uri="{9D8B030D-6E8A-4147-A177-3AD203B41FA5}">
                      <a16:colId xmlns:a16="http://schemas.microsoft.com/office/drawing/2014/main" val="1218333235"/>
                    </a:ext>
                  </a:extLst>
                </a:gridCol>
                <a:gridCol w="1637055">
                  <a:extLst>
                    <a:ext uri="{9D8B030D-6E8A-4147-A177-3AD203B41FA5}">
                      <a16:colId xmlns:a16="http://schemas.microsoft.com/office/drawing/2014/main" val="546969871"/>
                    </a:ext>
                  </a:extLst>
                </a:gridCol>
                <a:gridCol w="1637055">
                  <a:extLst>
                    <a:ext uri="{9D8B030D-6E8A-4147-A177-3AD203B41FA5}">
                      <a16:colId xmlns:a16="http://schemas.microsoft.com/office/drawing/2014/main" val="2688839347"/>
                    </a:ext>
                  </a:extLst>
                </a:gridCol>
                <a:gridCol w="1637055">
                  <a:extLst>
                    <a:ext uri="{9D8B030D-6E8A-4147-A177-3AD203B41FA5}">
                      <a16:colId xmlns:a16="http://schemas.microsoft.com/office/drawing/2014/main" val="175098938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MDD vs Control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MDD vs BPD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818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sACC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Amygdala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sACC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Amygdala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25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Gene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1688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Exon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3776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 1358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1219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 520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2045 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 844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2102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 837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395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Junction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1113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 714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361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 258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686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/ 481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647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 468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48279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Transcript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1457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 1384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2101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 1947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783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761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2297</a:t>
                      </a:r>
                    </a:p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/ 2135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80507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70131" y="1628745"/>
            <a:ext cx="6563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Number of features significant (FDR &lt; 0.05):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70132" y="6071699"/>
            <a:ext cx="10553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^ Second number is # of unique genes. For example, 3776 significant exons from 1358 unique genes.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70131" y="1127406"/>
            <a:ext cx="10679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Full tables of results: /dcl01/</a:t>
            </a:r>
            <a:r>
              <a:rPr lang="en-US" sz="2000" dirty="0" err="1" smtClean="0"/>
              <a:t>lieber</a:t>
            </a:r>
            <a:r>
              <a:rPr lang="en-US" sz="2000" dirty="0" smtClean="0"/>
              <a:t>/</a:t>
            </a:r>
            <a:r>
              <a:rPr lang="en-US" sz="2000" dirty="0" err="1" smtClean="0"/>
              <a:t>ajaffe</a:t>
            </a:r>
            <a:r>
              <a:rPr lang="en-US" sz="2000" dirty="0" smtClean="0"/>
              <a:t>/lab/</a:t>
            </a:r>
            <a:r>
              <a:rPr lang="en-US" sz="2000" dirty="0" err="1" smtClean="0"/>
              <a:t>goesHyde_mdd_rnaseq</a:t>
            </a:r>
            <a:r>
              <a:rPr lang="en-US" sz="2000" dirty="0" smtClean="0"/>
              <a:t>/</a:t>
            </a:r>
            <a:r>
              <a:rPr lang="en-US" sz="2000" dirty="0" err="1" smtClean="0"/>
              <a:t>differential_expression</a:t>
            </a:r>
            <a:r>
              <a:rPr lang="en-US" sz="2000" dirty="0" smtClean="0"/>
              <a:t>/tables/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670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65" y="1102068"/>
            <a:ext cx="2611309" cy="261130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192" y="1170415"/>
            <a:ext cx="2581110" cy="25811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DB63AA-8EDD-4E18-897F-C1BF5053A30F}"/>
              </a:ext>
            </a:extLst>
          </p:cNvPr>
          <p:cNvSpPr txBox="1"/>
          <p:nvPr/>
        </p:nvSpPr>
        <p:spPr>
          <a:xfrm>
            <a:off x="6061599" y="3374823"/>
            <a:ext cx="5904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Overlapping unique genes implicated by either </a:t>
            </a:r>
            <a:r>
              <a:rPr lang="en-US" sz="1600" dirty="0" err="1"/>
              <a:t>Gn</a:t>
            </a:r>
            <a:r>
              <a:rPr lang="en-US" sz="1600" dirty="0"/>
              <a:t>, Tx or Ex feature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0132" y="389374"/>
            <a:ext cx="3866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Differential expression</a:t>
            </a:r>
            <a:endParaRPr lang="en-US" sz="32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9" y="3150434"/>
            <a:ext cx="2497945" cy="2497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47" y="3273186"/>
            <a:ext cx="2094803" cy="20948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4C8F12-5E98-4FCA-A310-0B754072DC8A}"/>
              </a:ext>
            </a:extLst>
          </p:cNvPr>
          <p:cNvSpPr txBox="1"/>
          <p:nvPr/>
        </p:nvSpPr>
        <p:spPr>
          <a:xfrm>
            <a:off x="701395" y="2517501"/>
            <a:ext cx="150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MDD vs CNT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8F12-5E98-4FCA-A310-0B754072DC8A}"/>
              </a:ext>
            </a:extLst>
          </p:cNvPr>
          <p:cNvSpPr txBox="1"/>
          <p:nvPr/>
        </p:nvSpPr>
        <p:spPr>
          <a:xfrm>
            <a:off x="3474405" y="2517501"/>
            <a:ext cx="150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MDD vs BPD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C8F12-5E98-4FCA-A310-0B754072DC8A}"/>
              </a:ext>
            </a:extLst>
          </p:cNvPr>
          <p:cNvSpPr txBox="1"/>
          <p:nvPr/>
        </p:nvSpPr>
        <p:spPr>
          <a:xfrm>
            <a:off x="1070982" y="5290815"/>
            <a:ext cx="3986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Overlapping unique genes by </a:t>
            </a:r>
            <a:r>
              <a:rPr lang="en-US" sz="1600" dirty="0" err="1"/>
              <a:t>Gn</a:t>
            </a:r>
            <a:r>
              <a:rPr lang="en-US" sz="1600" dirty="0"/>
              <a:t> feature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4C8F12-5E98-4FCA-A310-0B754072DC8A}"/>
              </a:ext>
            </a:extLst>
          </p:cNvPr>
          <p:cNvSpPr txBox="1"/>
          <p:nvPr/>
        </p:nvSpPr>
        <p:spPr>
          <a:xfrm>
            <a:off x="369624" y="6229304"/>
            <a:ext cx="972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Other feature types are </a:t>
            </a:r>
            <a:r>
              <a:rPr lang="en-US" sz="1600" dirty="0"/>
              <a:t>in folder: /</a:t>
            </a:r>
            <a:r>
              <a:rPr lang="en-US" sz="1600" dirty="0" smtClean="0"/>
              <a:t>dcl01/</a:t>
            </a:r>
            <a:r>
              <a:rPr lang="en-US" sz="1600" dirty="0" err="1" smtClean="0"/>
              <a:t>lieber</a:t>
            </a:r>
            <a:r>
              <a:rPr lang="en-US" sz="1600" dirty="0" smtClean="0"/>
              <a:t>/</a:t>
            </a:r>
            <a:r>
              <a:rPr lang="en-US" sz="1600" dirty="0" err="1" smtClean="0"/>
              <a:t>ajaffe</a:t>
            </a:r>
            <a:r>
              <a:rPr lang="en-US" sz="1600" dirty="0" smtClean="0"/>
              <a:t>/lab/</a:t>
            </a:r>
            <a:r>
              <a:rPr lang="en-US" sz="1600" dirty="0" err="1" smtClean="0"/>
              <a:t>goesHyde_mdd_rnaseq</a:t>
            </a:r>
            <a:r>
              <a:rPr lang="en-US" sz="1600" dirty="0" smtClean="0"/>
              <a:t>/</a:t>
            </a:r>
            <a:r>
              <a:rPr lang="en-US" sz="1600" dirty="0" err="1" smtClean="0"/>
              <a:t>differential_expression</a:t>
            </a:r>
            <a:r>
              <a:rPr lang="en-US" sz="1600" dirty="0" smtClean="0"/>
              <a:t>/</a:t>
            </a:r>
            <a:r>
              <a:rPr lang="en-US" sz="1600" dirty="0" err="1" smtClean="0"/>
              <a:t>venns</a:t>
            </a:r>
            <a:r>
              <a:rPr lang="en-US" sz="1600" dirty="0" smtClean="0"/>
              <a:t>/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4C8F12-5E98-4FCA-A310-0B754072DC8A}"/>
              </a:ext>
            </a:extLst>
          </p:cNvPr>
          <p:cNvSpPr txBox="1"/>
          <p:nvPr/>
        </p:nvSpPr>
        <p:spPr>
          <a:xfrm>
            <a:off x="7051070" y="680785"/>
            <a:ext cx="150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MDD vs CNT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4C8F12-5E98-4FCA-A310-0B754072DC8A}"/>
              </a:ext>
            </a:extLst>
          </p:cNvPr>
          <p:cNvSpPr txBox="1"/>
          <p:nvPr/>
        </p:nvSpPr>
        <p:spPr>
          <a:xfrm>
            <a:off x="9824080" y="680785"/>
            <a:ext cx="150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MDD vs BPD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617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70132" y="389374"/>
            <a:ext cx="3866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Differential expression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0132" y="1386627"/>
            <a:ext cx="637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Annotation classes of significant junctions: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07996"/>
              </p:ext>
            </p:extLst>
          </p:nvPr>
        </p:nvGraphicFramePr>
        <p:xfrm>
          <a:off x="1671484" y="2489473"/>
          <a:ext cx="842624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025">
                  <a:extLst>
                    <a:ext uri="{9D8B030D-6E8A-4147-A177-3AD203B41FA5}">
                      <a16:colId xmlns:a16="http://schemas.microsoft.com/office/drawing/2014/main" val="1924153949"/>
                    </a:ext>
                  </a:extLst>
                </a:gridCol>
                <a:gridCol w="1637055">
                  <a:extLst>
                    <a:ext uri="{9D8B030D-6E8A-4147-A177-3AD203B41FA5}">
                      <a16:colId xmlns:a16="http://schemas.microsoft.com/office/drawing/2014/main" val="1218333235"/>
                    </a:ext>
                  </a:extLst>
                </a:gridCol>
                <a:gridCol w="1637055">
                  <a:extLst>
                    <a:ext uri="{9D8B030D-6E8A-4147-A177-3AD203B41FA5}">
                      <a16:colId xmlns:a16="http://schemas.microsoft.com/office/drawing/2014/main" val="546969871"/>
                    </a:ext>
                  </a:extLst>
                </a:gridCol>
                <a:gridCol w="1637055">
                  <a:extLst>
                    <a:ext uri="{9D8B030D-6E8A-4147-A177-3AD203B41FA5}">
                      <a16:colId xmlns:a16="http://schemas.microsoft.com/office/drawing/2014/main" val="2688839347"/>
                    </a:ext>
                  </a:extLst>
                </a:gridCol>
                <a:gridCol w="1637055">
                  <a:extLst>
                    <a:ext uri="{9D8B030D-6E8A-4147-A177-3AD203B41FA5}">
                      <a16:colId xmlns:a16="http://schemas.microsoft.com/office/drawing/2014/main" val="175098938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MDD vs Control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MDD vs BPD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818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sACC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Amygdala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</a:rPr>
                        <a:t>sACC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Amygdala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25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Total FDR &lt; 0.05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361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686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647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1688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Annotated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668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3954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ExonSkip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48279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AltStartEnd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805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08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70132" y="389374"/>
            <a:ext cx="3866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Differential expression</a:t>
            </a:r>
            <a:endParaRPr lang="en-US" sz="32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4C8F12-5E98-4FCA-A310-0B754072DC8A}"/>
              </a:ext>
            </a:extLst>
          </p:cNvPr>
          <p:cNvSpPr txBox="1"/>
          <p:nvPr/>
        </p:nvSpPr>
        <p:spPr>
          <a:xfrm>
            <a:off x="470132" y="1268528"/>
            <a:ext cx="972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Plots of top features: </a:t>
            </a:r>
            <a:r>
              <a:rPr lang="en-US" dirty="0"/>
              <a:t>/</a:t>
            </a:r>
            <a:r>
              <a:rPr lang="en-US" dirty="0" smtClean="0"/>
              <a:t>dcl01/</a:t>
            </a:r>
            <a:r>
              <a:rPr lang="en-US" dirty="0" err="1" smtClean="0"/>
              <a:t>lieber</a:t>
            </a:r>
            <a:r>
              <a:rPr lang="en-US" dirty="0" smtClean="0"/>
              <a:t>/</a:t>
            </a:r>
            <a:r>
              <a:rPr lang="en-US" dirty="0" err="1" smtClean="0"/>
              <a:t>ajaffe</a:t>
            </a:r>
            <a:r>
              <a:rPr lang="en-US" dirty="0" smtClean="0"/>
              <a:t>/lab/</a:t>
            </a:r>
            <a:r>
              <a:rPr lang="en-US" dirty="0" err="1" smtClean="0"/>
              <a:t>goesHyde_mdd_rnaseq</a:t>
            </a:r>
            <a:r>
              <a:rPr lang="en-US" dirty="0" smtClean="0"/>
              <a:t>/</a:t>
            </a:r>
            <a:r>
              <a:rPr lang="en-US" dirty="0" err="1" smtClean="0"/>
              <a:t>differential_expression</a:t>
            </a:r>
            <a:r>
              <a:rPr lang="en-US" dirty="0" smtClean="0"/>
              <a:t>/plots/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69" y="2538904"/>
            <a:ext cx="4208822" cy="42235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785" y="2443346"/>
            <a:ext cx="4289360" cy="431909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341151" y="1919720"/>
            <a:ext cx="913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sACC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8006557" y="1853500"/>
            <a:ext cx="1609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Amygdala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792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70132" y="389374"/>
            <a:ext cx="4205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GO gene set enrichment</a:t>
            </a:r>
            <a:endParaRPr lang="en-US" sz="32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0132" y="1483801"/>
            <a:ext cx="104436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With </a:t>
            </a:r>
            <a:r>
              <a:rPr lang="en-US" sz="2000" dirty="0" smtClean="0"/>
              <a:t>genes </a:t>
            </a:r>
            <a:r>
              <a:rPr lang="en-US" sz="2000" dirty="0"/>
              <a:t>FDR &lt; </a:t>
            </a:r>
            <a:r>
              <a:rPr lang="en-US" sz="2000" dirty="0" smtClean="0"/>
              <a:t>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With genes </a:t>
            </a:r>
            <a:r>
              <a:rPr lang="en-US" sz="2000" dirty="0"/>
              <a:t>FDR &lt; 0.10, split into up- and down-regulated directions.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51" y="2499464"/>
            <a:ext cx="8426245" cy="42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F55D-AE9F-4FB7-9A33-A92502493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436" y="1836134"/>
            <a:ext cx="10515600" cy="28511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634 </a:t>
            </a:r>
            <a:r>
              <a:rPr lang="en-US" dirty="0"/>
              <a:t>total </a:t>
            </a:r>
            <a:r>
              <a:rPr lang="en-US" dirty="0" smtClean="0"/>
              <a:t>samples from post mortem brain tissue</a:t>
            </a:r>
          </a:p>
          <a:p>
            <a:pPr lvl="1"/>
            <a:r>
              <a:rPr lang="en-US" dirty="0" smtClean="0"/>
              <a:t>147 </a:t>
            </a:r>
            <a:r>
              <a:rPr lang="en-US" dirty="0" err="1" smtClean="0"/>
              <a:t>neurotypical</a:t>
            </a:r>
            <a:r>
              <a:rPr lang="en-US" dirty="0" smtClean="0"/>
              <a:t> controls, 487 MDD</a:t>
            </a:r>
          </a:p>
          <a:p>
            <a:pPr lvl="1"/>
            <a:r>
              <a:rPr lang="en-US" dirty="0" err="1" smtClean="0"/>
              <a:t>sACC</a:t>
            </a:r>
            <a:r>
              <a:rPr lang="en-US" dirty="0" smtClean="0"/>
              <a:t> and Amygdala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oth male (n=435) and female (n=199) samples</a:t>
            </a:r>
          </a:p>
          <a:p>
            <a:pPr lvl="1"/>
            <a:r>
              <a:rPr lang="en-US" dirty="0" smtClean="0"/>
              <a:t>319 unique brains: 315 brains sequenced in both regions, 4 brains sequenced in single region. </a:t>
            </a:r>
          </a:p>
          <a:p>
            <a:pPr lvl="1"/>
            <a:r>
              <a:rPr lang="en-US" dirty="0" smtClean="0"/>
              <a:t>Age ranges from 18 to 95 (mean=46)</a:t>
            </a:r>
          </a:p>
          <a:p>
            <a:pPr lvl="1"/>
            <a:r>
              <a:rPr lang="en-US" dirty="0" smtClean="0"/>
              <a:t>Largely samples of European ancestry (will be dropping the 6 non-European brains)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 txBox="1">
            <a:spLocks/>
          </p:cNvSpPr>
          <p:nvPr/>
        </p:nvSpPr>
        <p:spPr>
          <a:xfrm>
            <a:off x="736497" y="522320"/>
            <a:ext cx="10058400" cy="872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Sample information</a:t>
            </a:r>
            <a:endParaRPr lang="en-US" sz="40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014" y="5128354"/>
            <a:ext cx="3463273" cy="104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381" y="5128354"/>
            <a:ext cx="2444001" cy="10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F55D-AE9F-4FB7-9A33-A92502493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242" y="1836135"/>
            <a:ext cx="10515600" cy="2410044"/>
          </a:xfrm>
        </p:spPr>
        <p:txBody>
          <a:bodyPr>
            <a:normAutofit/>
          </a:bodyPr>
          <a:lstStyle/>
          <a:p>
            <a:r>
              <a:rPr lang="en-US" dirty="0" smtClean="0"/>
              <a:t>RNA </a:t>
            </a:r>
            <a:r>
              <a:rPr lang="en-US" dirty="0"/>
              <a:t>sequencing of </a:t>
            </a:r>
            <a:r>
              <a:rPr lang="en-US" dirty="0" err="1" smtClean="0"/>
              <a:t>sACC</a:t>
            </a:r>
            <a:r>
              <a:rPr lang="en-US" dirty="0" smtClean="0"/>
              <a:t> and Amygdala </a:t>
            </a:r>
            <a:r>
              <a:rPr lang="en-US" dirty="0"/>
              <a:t>on </a:t>
            </a:r>
            <a:r>
              <a:rPr lang="en-US" dirty="0" smtClean="0"/>
              <a:t>634 </a:t>
            </a:r>
            <a:r>
              <a:rPr lang="en-US" dirty="0"/>
              <a:t>total </a:t>
            </a:r>
            <a:r>
              <a:rPr lang="en-US" dirty="0" smtClean="0"/>
              <a:t>samples</a:t>
            </a:r>
          </a:p>
          <a:p>
            <a:pPr lvl="1"/>
            <a:r>
              <a:rPr lang="en-US" dirty="0" smtClean="0"/>
              <a:t>315 brains sequenced in both regions, 4 brains sequenced in single region. </a:t>
            </a:r>
          </a:p>
          <a:p>
            <a:pPr lvl="1"/>
            <a:r>
              <a:rPr lang="en-US" dirty="0" smtClean="0"/>
              <a:t>Median </a:t>
            </a:r>
            <a:r>
              <a:rPr lang="en-US" dirty="0"/>
              <a:t>132M sequenced reads (IQR: </a:t>
            </a:r>
            <a:r>
              <a:rPr lang="en-US" dirty="0" smtClean="0"/>
              <a:t>87M-138M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RiboZero</a:t>
            </a:r>
            <a:r>
              <a:rPr lang="en-US" dirty="0" smtClean="0"/>
              <a:t> </a:t>
            </a:r>
            <a:r>
              <a:rPr lang="en-US" dirty="0"/>
              <a:t>protocol, stranded</a:t>
            </a:r>
          </a:p>
          <a:p>
            <a:pPr lvl="1"/>
            <a:r>
              <a:rPr lang="en-US" dirty="0"/>
              <a:t>Included ERCC spike-ins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 txBox="1">
            <a:spLocks/>
          </p:cNvSpPr>
          <p:nvPr/>
        </p:nvSpPr>
        <p:spPr>
          <a:xfrm>
            <a:off x="736497" y="522320"/>
            <a:ext cx="10058400" cy="872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Data generation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77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A8E-A30A-4CFD-BE26-AA6787FA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97" y="522320"/>
            <a:ext cx="10058400" cy="8727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RNA-</a:t>
            </a:r>
            <a:r>
              <a:rPr lang="en-US" sz="4000" dirty="0" err="1">
                <a:latin typeface="+mn-lt"/>
              </a:rPr>
              <a:t>seq</a:t>
            </a:r>
            <a:r>
              <a:rPr lang="en-US" sz="4000" dirty="0">
                <a:latin typeface="+mn-lt"/>
              </a:rPr>
              <a:t> Data Processing of </a:t>
            </a:r>
            <a:r>
              <a:rPr lang="en-US" sz="4000" dirty="0" err="1">
                <a:latin typeface="+mn-lt"/>
              </a:rPr>
              <a:t>sACC</a:t>
            </a:r>
            <a:r>
              <a:rPr lang="en-US" sz="4000" dirty="0">
                <a:latin typeface="+mn-lt"/>
              </a:rPr>
              <a:t>/AMYG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53C2-F082-4FEF-A980-915B3F46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72" y="1791471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rgbClr val="ED2447"/>
              </a:buClr>
              <a:buNone/>
            </a:pPr>
            <a:r>
              <a:rPr lang="en-US" dirty="0"/>
              <a:t>0. Merge reads across lanes </a:t>
            </a:r>
            <a:endParaRPr lang="en-US" dirty="0" smtClean="0"/>
          </a:p>
          <a:p>
            <a:pPr marL="0" indent="0">
              <a:buClr>
                <a:srgbClr val="ED2447"/>
              </a:buClr>
              <a:buNone/>
            </a:pPr>
            <a:r>
              <a:rPr lang="en-US" dirty="0" smtClean="0"/>
              <a:t>1</a:t>
            </a:r>
            <a:r>
              <a:rPr lang="en-US" dirty="0"/>
              <a:t>. Quality check (QC) on raw reads: </a:t>
            </a:r>
            <a:r>
              <a:rPr lang="en-US" i="1" dirty="0" err="1"/>
              <a:t>FastQC</a:t>
            </a:r>
            <a:endParaRPr lang="en-US" i="1" dirty="0"/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/>
              <a:t>2. Failed QC? Then trim reads: </a:t>
            </a:r>
            <a:r>
              <a:rPr lang="en-US" i="1" kern="0" dirty="0" err="1" smtClean="0"/>
              <a:t>Trimmomatic</a:t>
            </a:r>
            <a:r>
              <a:rPr lang="en-US" i="1" kern="0" dirty="0" smtClean="0"/>
              <a:t> </a:t>
            </a:r>
            <a:r>
              <a:rPr lang="en-US" sz="2200" i="1" kern="0" dirty="0" smtClean="0"/>
              <a:t>(This occurred with 3 samples, all 3 also failed subsequent checks and were dropped)</a:t>
            </a:r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 smtClean="0"/>
              <a:t>3. Align reads to the genome: </a:t>
            </a:r>
            <a:r>
              <a:rPr lang="en-US" i="1" kern="0" dirty="0" smtClean="0"/>
              <a:t>HISAT2</a:t>
            </a:r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 smtClean="0"/>
              <a:t>4</a:t>
            </a:r>
            <a:r>
              <a:rPr lang="en-US" kern="0" dirty="0"/>
              <a:t>. Count features: </a:t>
            </a:r>
            <a:r>
              <a:rPr lang="en-US" i="1" kern="0" dirty="0" err="1"/>
              <a:t>featureCounts</a:t>
            </a:r>
            <a:endParaRPr lang="en-US" i="1" kern="0" dirty="0"/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/>
              <a:t>5. Calculate coverage: </a:t>
            </a:r>
            <a:r>
              <a:rPr lang="en-US" i="1" kern="0" dirty="0"/>
              <a:t>bam2wig</a:t>
            </a:r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/>
              <a:t>6. Quantify transcripts: </a:t>
            </a:r>
            <a:r>
              <a:rPr lang="en-US" i="1" kern="0" dirty="0"/>
              <a:t>Salmon</a:t>
            </a:r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/>
              <a:t>7. Create count tables: </a:t>
            </a:r>
            <a:r>
              <a:rPr lang="en-US" i="1" kern="0" dirty="0"/>
              <a:t>R</a:t>
            </a:r>
          </a:p>
          <a:p>
            <a:pPr marL="0" indent="0">
              <a:buClr>
                <a:srgbClr val="ED2447"/>
              </a:buClr>
              <a:buNone/>
            </a:pPr>
            <a:r>
              <a:rPr lang="en-US" kern="0" dirty="0"/>
              <a:t>8. Genotype samples: </a:t>
            </a:r>
            <a:r>
              <a:rPr lang="en-US" i="1" kern="0" dirty="0" err="1"/>
              <a:t>samtools</a:t>
            </a:r>
            <a:r>
              <a:rPr lang="en-US" i="1" kern="0" dirty="0"/>
              <a:t> + </a:t>
            </a:r>
            <a:r>
              <a:rPr lang="en-US" i="1" kern="0" dirty="0" err="1"/>
              <a:t>vcftools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2230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18927" y="4854425"/>
            <a:ext cx="8929873" cy="11614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0B1CB-E827-422C-979D-E1BF65D0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27" y="188543"/>
            <a:ext cx="10058400" cy="81454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RNA-seq Data Filtering: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7F96-3FE8-4EDB-B6AC-EC48D919E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0" y="1157946"/>
            <a:ext cx="6389114" cy="5289068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Starting sample size: </a:t>
            </a:r>
            <a:r>
              <a:rPr lang="en-US" sz="1800" dirty="0" smtClean="0">
                <a:solidFill>
                  <a:schemeClr val="tx1"/>
                </a:solidFill>
              </a:rPr>
              <a:t>N=634</a:t>
            </a:r>
            <a:endParaRPr lang="en-US" sz="1800" dirty="0">
              <a:solidFill>
                <a:schemeClr val="tx1"/>
              </a:solidFill>
            </a:endParaRP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Drop </a:t>
            </a:r>
            <a:r>
              <a:rPr lang="en-US" sz="1800" dirty="0" smtClean="0">
                <a:solidFill>
                  <a:schemeClr val="tx1"/>
                </a:solidFill>
              </a:rPr>
              <a:t>8 </a:t>
            </a:r>
            <a:r>
              <a:rPr lang="en-US" sz="1800" dirty="0">
                <a:solidFill>
                  <a:schemeClr val="tx1"/>
                </a:solidFill>
              </a:rPr>
              <a:t>samples based on alignment metrics (overall map rate&lt;0.5) OR (gene assigned rate&lt;0.3) OR </a:t>
            </a:r>
            <a:r>
              <a:rPr lang="en-US" sz="1800" dirty="0" smtClean="0">
                <a:solidFill>
                  <a:schemeClr val="tx1"/>
                </a:solidFill>
              </a:rPr>
              <a:t>(number of reads &lt; 10M)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Drop </a:t>
            </a:r>
            <a:r>
              <a:rPr lang="en-US" sz="1800" dirty="0" smtClean="0">
                <a:solidFill>
                  <a:schemeClr val="tx1"/>
                </a:solidFill>
              </a:rPr>
              <a:t>10 </a:t>
            </a:r>
            <a:r>
              <a:rPr lang="en-US" sz="1800" dirty="0">
                <a:solidFill>
                  <a:schemeClr val="tx1"/>
                </a:solidFill>
              </a:rPr>
              <a:t>samples due to </a:t>
            </a:r>
            <a:r>
              <a:rPr lang="en-US" sz="1800" dirty="0" smtClean="0">
                <a:solidFill>
                  <a:schemeClr val="tx1"/>
                </a:solidFill>
              </a:rPr>
              <a:t>mislabeled/ambiguous </a:t>
            </a:r>
            <a:r>
              <a:rPr lang="en-US" sz="1800" dirty="0">
                <a:solidFill>
                  <a:schemeClr val="tx1"/>
                </a:solidFill>
              </a:rPr>
              <a:t>Brain Numbers based on genotyping data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Drop </a:t>
            </a:r>
            <a:r>
              <a:rPr lang="en-US" sz="1800" dirty="0" smtClean="0">
                <a:solidFill>
                  <a:schemeClr val="tx1"/>
                </a:solidFill>
              </a:rPr>
              <a:t>11 </a:t>
            </a:r>
            <a:r>
              <a:rPr lang="en-US" sz="1800" dirty="0">
                <a:solidFill>
                  <a:schemeClr val="tx1"/>
                </a:solidFill>
              </a:rPr>
              <a:t>samples due to region discrepancy; </a:t>
            </a:r>
            <a:r>
              <a:rPr lang="en-US" sz="1800" dirty="0" smtClean="0">
                <a:solidFill>
                  <a:schemeClr val="tx1"/>
                </a:solidFill>
              </a:rPr>
              <a:t>also switch Br1469 labels between AMYG/</a:t>
            </a:r>
            <a:r>
              <a:rPr lang="en-US" sz="1800" dirty="0" err="1" smtClean="0">
                <a:solidFill>
                  <a:schemeClr val="tx1"/>
                </a:solidFill>
              </a:rPr>
              <a:t>sACC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Drop 12 samples of non-European ancestry (error when selecting samples for project)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Total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 smtClean="0">
                <a:solidFill>
                  <a:schemeClr val="tx1"/>
                </a:solidFill>
              </a:rPr>
              <a:t>593 samples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620" y="269225"/>
            <a:ext cx="3910971" cy="39486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901" y="4352139"/>
            <a:ext cx="1844159" cy="19411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8927" y="6293271"/>
            <a:ext cx="8929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For more plots and exact samples, see previous PowerPoint and qc_dropping_results.csv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266" y="4962004"/>
            <a:ext cx="2867025" cy="962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044744" y="4761416"/>
            <a:ext cx="21527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en-US" sz="1400" dirty="0"/>
          </a:p>
          <a:p>
            <a:pPr algn="r"/>
            <a:r>
              <a:rPr lang="en-US" sz="2000" dirty="0" smtClean="0"/>
              <a:t>Unique brains: 309</a:t>
            </a:r>
          </a:p>
          <a:p>
            <a:pPr algn="r"/>
            <a:r>
              <a:rPr lang="en-US" sz="1600" dirty="0" smtClean="0"/>
              <a:t>284 in both regions</a:t>
            </a:r>
          </a:p>
          <a:p>
            <a:pPr algn="r"/>
            <a:r>
              <a:rPr lang="en-US" sz="1600" dirty="0" smtClean="0"/>
              <a:t>25 in single region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566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132" y="389374"/>
            <a:ext cx="5744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QC: Check principal components</a:t>
            </a:r>
            <a:endParaRPr lang="en-US" sz="32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746" y="163163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No issues across sequencing plates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022427" y="16316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Main separation is brain region (expected)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13" y="2261184"/>
            <a:ext cx="4091972" cy="42369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2" y="2204072"/>
            <a:ext cx="4195762" cy="435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132" y="389374"/>
            <a:ext cx="57442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QC: Check principal components</a:t>
            </a:r>
            <a:endParaRPr lang="en-US" sz="32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0132" y="947663"/>
            <a:ext cx="117218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200" u="sng" dirty="0" smtClean="0">
                <a:latin typeface="+mj-lt"/>
              </a:rPr>
              <a:t>Combine with Bipolar Disorder data from Amygdala and </a:t>
            </a:r>
            <a:r>
              <a:rPr lang="en-US" sz="2200" u="sng" dirty="0" err="1" smtClean="0">
                <a:latin typeface="+mj-lt"/>
              </a:rPr>
              <a:t>sACC</a:t>
            </a:r>
            <a:r>
              <a:rPr lang="en-US" sz="2200" u="sng" dirty="0" smtClean="0">
                <a:latin typeface="+mj-lt"/>
              </a:rPr>
              <a:t> that will be used in analyses.</a:t>
            </a:r>
            <a:endParaRPr lang="en-US" sz="2200" u="sng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2" y="2177481"/>
            <a:ext cx="4240379" cy="4247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47" y="2114550"/>
            <a:ext cx="4175793" cy="43100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8746" y="163163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No differences between datasets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022427" y="16316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Main separation is brain region (expected)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21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6A89B-3724-4D40-BC8B-194A3D93F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37434"/>
              </p:ext>
            </p:extLst>
          </p:nvPr>
        </p:nvGraphicFramePr>
        <p:xfrm>
          <a:off x="403278" y="4153425"/>
          <a:ext cx="5748125" cy="2438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3911">
                  <a:extLst>
                    <a:ext uri="{9D8B030D-6E8A-4147-A177-3AD203B41FA5}">
                      <a16:colId xmlns:a16="http://schemas.microsoft.com/office/drawing/2014/main" val="1143890325"/>
                    </a:ext>
                  </a:extLst>
                </a:gridCol>
                <a:gridCol w="1762107">
                  <a:extLst>
                    <a:ext uri="{9D8B030D-6E8A-4147-A177-3AD203B41FA5}">
                      <a16:colId xmlns:a16="http://schemas.microsoft.com/office/drawing/2014/main" val="469757305"/>
                    </a:ext>
                  </a:extLst>
                </a:gridCol>
                <a:gridCol w="1762107">
                  <a:extLst>
                    <a:ext uri="{9D8B030D-6E8A-4147-A177-3AD203B41FA5}">
                      <a16:colId xmlns:a16="http://schemas.microsoft.com/office/drawing/2014/main" val="3732076525"/>
                    </a:ext>
                  </a:extLst>
                </a:gridCol>
              </a:tblGrid>
              <a:tr h="46496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Amygdala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sACC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10493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541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552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74855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MDD / Bipolar /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Control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235 / 120 / 186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228 / 125 / 199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433721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Female</a:t>
                      </a:r>
                      <a:r>
                        <a:rPr lang="en-US" sz="1600" baseline="0" dirty="0"/>
                        <a:t> / Male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163 / 378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 / 386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017402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Mean age</a:t>
                      </a:r>
                      <a:r>
                        <a:rPr lang="en-US" sz="1600" baseline="0" dirty="0"/>
                        <a:t> (SD)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[min, max]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46.87 (16.2)</a:t>
                      </a:r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[17.37, </a:t>
                      </a:r>
                      <a:r>
                        <a:rPr lang="en-US" sz="1600" dirty="0" smtClean="0"/>
                        <a:t>95.27]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46.29 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smtClean="0"/>
                        <a:t>15.8)</a:t>
                      </a:r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[17.37, </a:t>
                      </a:r>
                      <a:r>
                        <a:rPr lang="en-US" sz="1600" dirty="0" smtClean="0"/>
                        <a:t>95.27]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56805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03175"/>
              </p:ext>
            </p:extLst>
          </p:nvPr>
        </p:nvGraphicFramePr>
        <p:xfrm>
          <a:off x="9288041" y="5193637"/>
          <a:ext cx="2744173" cy="1398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995">
                  <a:extLst>
                    <a:ext uri="{9D8B030D-6E8A-4147-A177-3AD203B41FA5}">
                      <a16:colId xmlns:a16="http://schemas.microsoft.com/office/drawing/2014/main" val="116411248"/>
                    </a:ext>
                  </a:extLst>
                </a:gridCol>
                <a:gridCol w="819947">
                  <a:extLst>
                    <a:ext uri="{9D8B030D-6E8A-4147-A177-3AD203B41FA5}">
                      <a16:colId xmlns:a16="http://schemas.microsoft.com/office/drawing/2014/main" val="1266001909"/>
                    </a:ext>
                  </a:extLst>
                </a:gridCol>
                <a:gridCol w="828231">
                  <a:extLst>
                    <a:ext uri="{9D8B030D-6E8A-4147-A177-3AD203B41FA5}">
                      <a16:colId xmlns:a16="http://schemas.microsoft.com/office/drawing/2014/main" val="2962583947"/>
                    </a:ext>
                  </a:extLst>
                </a:gridCol>
              </a:tblGrid>
              <a:tr h="34968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sACC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41720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MDD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901507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Bipolar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28662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Controls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587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42448"/>
              </p:ext>
            </p:extLst>
          </p:nvPr>
        </p:nvGraphicFramePr>
        <p:xfrm>
          <a:off x="6375069" y="5193637"/>
          <a:ext cx="2744173" cy="1398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995">
                  <a:extLst>
                    <a:ext uri="{9D8B030D-6E8A-4147-A177-3AD203B41FA5}">
                      <a16:colId xmlns:a16="http://schemas.microsoft.com/office/drawing/2014/main" val="116411248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1266001909"/>
                    </a:ext>
                  </a:extLst>
                </a:gridCol>
                <a:gridCol w="824089">
                  <a:extLst>
                    <a:ext uri="{9D8B030D-6E8A-4147-A177-3AD203B41FA5}">
                      <a16:colId xmlns:a16="http://schemas.microsoft.com/office/drawing/2014/main" val="2962583947"/>
                    </a:ext>
                  </a:extLst>
                </a:gridCol>
              </a:tblGrid>
              <a:tr h="34968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Amyg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41720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/>
                        <a:t>MDD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157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078998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Bipolar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28662"/>
                  </a:ext>
                </a:extLst>
              </a:tr>
              <a:tr h="34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Controls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146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958757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90E50C-E837-4F09-881D-D5B75B9E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277" y="1425287"/>
            <a:ext cx="3139929" cy="479198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600"/>
              </a:spcBef>
              <a:buClrTx/>
              <a:buNone/>
            </a:pPr>
            <a:r>
              <a:rPr lang="en-US" kern="0" dirty="0" err="1" smtClean="0"/>
              <a:t>BrNum</a:t>
            </a:r>
            <a:r>
              <a:rPr lang="en-US" kern="0" dirty="0" smtClean="0"/>
              <a:t> overlap </a:t>
            </a:r>
            <a:r>
              <a:rPr lang="en-US" kern="0" dirty="0"/>
              <a:t>by Region: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62A510-205B-4594-A063-332C2D170EF7}"/>
              </a:ext>
            </a:extLst>
          </p:cNvPr>
          <p:cNvSpPr/>
          <p:nvPr/>
        </p:nvSpPr>
        <p:spPr>
          <a:xfrm>
            <a:off x="8146252" y="2222091"/>
            <a:ext cx="2270504" cy="2034216"/>
          </a:xfrm>
          <a:prstGeom prst="ellipse">
            <a:avLst/>
          </a:prstGeom>
          <a:solidFill>
            <a:srgbClr val="52A1DC">
              <a:alpha val="2470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0960F3-93B0-431B-A0CB-8C8DAD3D8CB9}"/>
              </a:ext>
            </a:extLst>
          </p:cNvPr>
          <p:cNvSpPr/>
          <p:nvPr/>
        </p:nvSpPr>
        <p:spPr>
          <a:xfrm>
            <a:off x="8717713" y="2210516"/>
            <a:ext cx="2142328" cy="2014553"/>
          </a:xfrm>
          <a:prstGeom prst="ellipse">
            <a:avLst/>
          </a:prstGeom>
          <a:solidFill>
            <a:srgbClr val="775EC6">
              <a:alpha val="2470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15FE32-469E-4144-94D6-8D17E4D86F06}"/>
              </a:ext>
            </a:extLst>
          </p:cNvPr>
          <p:cNvSpPr txBox="1"/>
          <p:nvPr/>
        </p:nvSpPr>
        <p:spPr>
          <a:xfrm>
            <a:off x="8274525" y="2986577"/>
            <a:ext cx="46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53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4927B4-0580-41D9-832F-D9BEFC0FEC2C}"/>
              </a:ext>
            </a:extLst>
          </p:cNvPr>
          <p:cNvSpPr txBox="1"/>
          <p:nvPr/>
        </p:nvSpPr>
        <p:spPr>
          <a:xfrm>
            <a:off x="9281504" y="2986577"/>
            <a:ext cx="62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499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25F4B0-AA9B-4281-9F32-AFC05E7E3331}"/>
              </a:ext>
            </a:extLst>
          </p:cNvPr>
          <p:cNvSpPr txBox="1"/>
          <p:nvPr/>
        </p:nvSpPr>
        <p:spPr>
          <a:xfrm>
            <a:off x="8804556" y="3824959"/>
            <a:ext cx="337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9C63B7-D9C5-438F-B751-35FD731DA4AF}"/>
              </a:ext>
            </a:extLst>
          </p:cNvPr>
          <p:cNvSpPr txBox="1"/>
          <p:nvPr/>
        </p:nvSpPr>
        <p:spPr>
          <a:xfrm>
            <a:off x="10409731" y="2979541"/>
            <a:ext cx="46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42</a:t>
            </a: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CDD2E0-D14A-43F3-B88B-0AF2567810C6}"/>
              </a:ext>
            </a:extLst>
          </p:cNvPr>
          <p:cNvSpPr txBox="1"/>
          <p:nvPr/>
        </p:nvSpPr>
        <p:spPr>
          <a:xfrm>
            <a:off x="7616543" y="2390552"/>
            <a:ext cx="877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sACC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7EE4C-DC52-4AC6-AC11-932AEF7B61A8}"/>
              </a:ext>
            </a:extLst>
          </p:cNvPr>
          <p:cNvSpPr txBox="1"/>
          <p:nvPr/>
        </p:nvSpPr>
        <p:spPr>
          <a:xfrm>
            <a:off x="10706872" y="2358030"/>
            <a:ext cx="806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Amyg</a:t>
            </a:r>
            <a:endParaRPr lang="en-US" sz="2000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10072F4-4A07-4A5B-86FA-AD9203BB4675}"/>
              </a:ext>
            </a:extLst>
          </p:cNvPr>
          <p:cNvSpPr txBox="1">
            <a:spLocks/>
          </p:cNvSpPr>
          <p:nvPr/>
        </p:nvSpPr>
        <p:spPr>
          <a:xfrm>
            <a:off x="570570" y="1253419"/>
            <a:ext cx="4925662" cy="47919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Tx/>
              <a:buFont typeface="Calibri" panose="020F0502020204030204" pitchFamily="34" charset="0"/>
              <a:buNone/>
            </a:pPr>
            <a:r>
              <a:rPr lang="en-US" sz="2800" kern="0" dirty="0" smtClean="0"/>
              <a:t>N = 1093   </a:t>
            </a:r>
            <a:r>
              <a:rPr lang="en-US" sz="2400" kern="0" dirty="0" smtClean="0"/>
              <a:t>(593 Goes / 500 Zandi)</a:t>
            </a:r>
            <a:endParaRPr lang="en-US" sz="2400" kern="0" dirty="0"/>
          </a:p>
        </p:txBody>
      </p:sp>
      <p:sp>
        <p:nvSpPr>
          <p:cNvPr id="27" name="Rectangle 26"/>
          <p:cNvSpPr/>
          <p:nvPr/>
        </p:nvSpPr>
        <p:spPr>
          <a:xfrm>
            <a:off x="470132" y="389374"/>
            <a:ext cx="65317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Sample </a:t>
            </a:r>
            <a:r>
              <a:rPr lang="en-US" sz="3200" u="sng" dirty="0">
                <a:latin typeface="+mj-lt"/>
              </a:rPr>
              <a:t>i</a:t>
            </a:r>
            <a:r>
              <a:rPr lang="en-US" sz="3200" u="sng" dirty="0" smtClean="0">
                <a:latin typeface="+mj-lt"/>
              </a:rPr>
              <a:t>nformation after merging BPD</a:t>
            </a:r>
            <a:endParaRPr lang="en-US" sz="3200" dirty="0">
              <a:latin typeface="+mj-lt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0072F4-4A07-4A5B-86FA-AD9203BB4675}"/>
              </a:ext>
            </a:extLst>
          </p:cNvPr>
          <p:cNvSpPr txBox="1">
            <a:spLocks/>
          </p:cNvSpPr>
          <p:nvPr/>
        </p:nvSpPr>
        <p:spPr>
          <a:xfrm>
            <a:off x="625618" y="2011887"/>
            <a:ext cx="5431053" cy="47919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Tx/>
              <a:buFont typeface="Calibri" panose="020F0502020204030204" pitchFamily="34" charset="0"/>
              <a:buNone/>
            </a:pPr>
            <a:r>
              <a:rPr lang="en-US" sz="1600" kern="0" dirty="0" smtClean="0"/>
              <a:t>(If you </a:t>
            </a:r>
            <a:r>
              <a:rPr lang="en-US" sz="1600" kern="0" dirty="0" err="1" smtClean="0"/>
              <a:t>remmeberd</a:t>
            </a:r>
            <a:r>
              <a:rPr lang="en-US" sz="1600" kern="0" dirty="0" smtClean="0"/>
              <a:t> that </a:t>
            </a:r>
            <a:r>
              <a:rPr lang="en-US" sz="1600" kern="0" dirty="0" err="1" smtClean="0"/>
              <a:t>Zandi’s</a:t>
            </a:r>
            <a:r>
              <a:rPr lang="en-US" sz="1600" kern="0" dirty="0" smtClean="0"/>
              <a:t> project had an n=511 before, there were 11 control </a:t>
            </a:r>
            <a:r>
              <a:rPr lang="en-US" sz="1600" kern="0" dirty="0" err="1" smtClean="0"/>
              <a:t>RNums</a:t>
            </a:r>
            <a:r>
              <a:rPr lang="en-US" sz="1600" kern="0" dirty="0" smtClean="0"/>
              <a:t> that were in both experiments, these were dropped from Zandi.)</a:t>
            </a:r>
            <a:endParaRPr lang="en-US" sz="1600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78" y="2856836"/>
            <a:ext cx="3534440" cy="9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7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70132" y="389374"/>
            <a:ext cx="3866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smtClean="0">
                <a:latin typeface="+mj-lt"/>
              </a:rPr>
              <a:t>Differential expression</a:t>
            </a:r>
            <a:endParaRPr lang="en-US" sz="32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0132" y="1680447"/>
            <a:ext cx="1044367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Test for differential expression at </a:t>
            </a:r>
            <a:r>
              <a:rPr lang="en-US" sz="2000" i="1" dirty="0"/>
              <a:t>gene, exon, junction and transcript </a:t>
            </a:r>
            <a:r>
              <a:rPr lang="en-US" sz="2000" i="1" dirty="0" smtClean="0"/>
              <a:t>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Expression cutoffs (calculated across all 1093 samples):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Gene: 		0.25 RPKM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Exon: 		0.29 </a:t>
            </a:r>
            <a:r>
              <a:rPr lang="en-US" sz="2000" dirty="0"/>
              <a:t>RPKM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Junction: 		0.37 RP10M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Transcript: 	0.38 TPM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 models compared MDD to </a:t>
            </a:r>
            <a:r>
              <a:rPr lang="en-US" sz="2000" dirty="0" err="1" smtClean="0"/>
              <a:t>Cnt</a:t>
            </a:r>
            <a:r>
              <a:rPr lang="en-US" sz="2000" dirty="0" smtClean="0"/>
              <a:t>, and MDD to BPD in brain regions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Completely novel junctions were excluded from significant results (Partially novel [exon skipping and alternative start/end] were included in results.)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2000" dirty="0" smtClean="0"/>
              <a:t>Models included: 23 </a:t>
            </a:r>
            <a:r>
              <a:rPr lang="en-US" sz="2000" dirty="0" err="1" smtClean="0"/>
              <a:t>qSVs</a:t>
            </a:r>
            <a:r>
              <a:rPr lang="en-US" sz="2000" dirty="0" smtClean="0"/>
              <a:t> (found using num.sv), </a:t>
            </a:r>
            <a:r>
              <a:rPr lang="en-US" sz="2000" dirty="0" err="1" smtClean="0"/>
              <a:t>Dx</a:t>
            </a:r>
            <a:r>
              <a:rPr lang="en-US" sz="2000" dirty="0" smtClean="0"/>
              <a:t>, Age, Sex, </a:t>
            </a:r>
            <a:r>
              <a:rPr lang="en-US" sz="2000" dirty="0" err="1" smtClean="0"/>
              <a:t>mitoRate</a:t>
            </a:r>
            <a:r>
              <a:rPr lang="en-US" sz="2000" dirty="0" smtClean="0"/>
              <a:t>, </a:t>
            </a:r>
            <a:r>
              <a:rPr lang="en-US" sz="2000" dirty="0" err="1" smtClean="0"/>
              <a:t>rRNA_rate</a:t>
            </a:r>
            <a:r>
              <a:rPr lang="en-US" sz="2000" dirty="0" smtClean="0"/>
              <a:t>, </a:t>
            </a:r>
            <a:r>
              <a:rPr lang="en-US" sz="2000" dirty="0" err="1" smtClean="0"/>
              <a:t>totalAssignedGene</a:t>
            </a:r>
            <a:r>
              <a:rPr lang="en-US" sz="2000" dirty="0" smtClean="0"/>
              <a:t>, RIN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70132" y="6049286"/>
            <a:ext cx="8377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r>
              <a:rPr lang="en-US" dirty="0" smtClean="0"/>
              <a:t>dcl01/</a:t>
            </a:r>
            <a:r>
              <a:rPr lang="en-US" dirty="0" err="1" smtClean="0"/>
              <a:t>lieber</a:t>
            </a:r>
            <a:r>
              <a:rPr lang="en-US" dirty="0" smtClean="0"/>
              <a:t>/</a:t>
            </a:r>
            <a:r>
              <a:rPr lang="en-US" dirty="0" err="1" smtClean="0"/>
              <a:t>ajaffe</a:t>
            </a:r>
            <a:r>
              <a:rPr lang="en-US" dirty="0" smtClean="0"/>
              <a:t>/lab/</a:t>
            </a:r>
            <a:r>
              <a:rPr lang="en-US" dirty="0" err="1" smtClean="0"/>
              <a:t>goesHyde_mdd_rnaseq</a:t>
            </a:r>
            <a:r>
              <a:rPr lang="en-US" dirty="0" smtClean="0"/>
              <a:t>/</a:t>
            </a:r>
            <a:r>
              <a:rPr lang="en-US" dirty="0" err="1" smtClean="0"/>
              <a:t>differential_expression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793</Words>
  <Application>Microsoft Office PowerPoint</Application>
  <PresentationFormat>Widescreen</PresentationFormat>
  <Paragraphs>230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DepSeq: RNA Sequencing in Major Depressive Disorder</vt:lpstr>
      <vt:lpstr>PowerPoint Presentation</vt:lpstr>
      <vt:lpstr>PowerPoint Presentation</vt:lpstr>
      <vt:lpstr>RNA-seq Data Processing of sACC/AMYG</vt:lpstr>
      <vt:lpstr>RNA-seq Data Filtering: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Samples Dropped</dc:title>
  <dc:creator>Emily Burke</dc:creator>
  <cp:lastModifiedBy>Emily Burke</cp:lastModifiedBy>
  <cp:revision>120</cp:revision>
  <dcterms:created xsi:type="dcterms:W3CDTF">2017-06-27T14:31:15Z</dcterms:created>
  <dcterms:modified xsi:type="dcterms:W3CDTF">2019-12-30T20:47:16Z</dcterms:modified>
</cp:coreProperties>
</file>