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1" r:id="rId3"/>
    <p:sldId id="266" r:id="rId4"/>
    <p:sldId id="262" r:id="rId5"/>
    <p:sldId id="259" r:id="rId6"/>
    <p:sldId id="267" r:id="rId7"/>
    <p:sldId id="265" r:id="rId8"/>
    <p:sldId id="269" r:id="rId9"/>
    <p:sldId id="268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88387" autoAdjust="0"/>
  </p:normalViewPr>
  <p:slideViewPr>
    <p:cSldViewPr snapToGrid="0">
      <p:cViewPr varScale="1">
        <p:scale>
          <a:sx n="60" d="100"/>
          <a:sy n="60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C351-15DA-4C5A-BCF9-52C4A535C9D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55B0E-6948-4590-B938-9ED53079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r>
              <a:rPr lang="en-US" baseline="0" dirty="0" smtClean="0"/>
              <a:t> other races?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drop </a:t>
            </a:r>
            <a:r>
              <a:rPr lang="en-US" dirty="0" err="1" smtClean="0"/>
              <a:t>rRNA</a:t>
            </a:r>
            <a:r>
              <a:rPr lang="en-US" dirty="0" smtClean="0"/>
              <a:t>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if</a:t>
            </a:r>
            <a:r>
              <a:rPr lang="en-US" baseline="0" dirty="0" smtClean="0"/>
              <a:t> mismatches are in adjacent wells – mix of 2 samples?</a:t>
            </a:r>
          </a:p>
          <a:p>
            <a:r>
              <a:rPr lang="en-US" baseline="0" dirty="0" smtClean="0"/>
              <a:t>Check if we have genotype data for these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Look at path from Andrew – see which aren’t there, most should be in there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middle section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r>
              <a:rPr lang="en-US" baseline="0" dirty="0" smtClean="0"/>
              <a:t> before dropping the genotypes – see if anything else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1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 12 non Europeans,</a:t>
            </a:r>
            <a:r>
              <a:rPr lang="en-US" baseline="0" dirty="0" smtClean="0"/>
              <a:t> keep </a:t>
            </a:r>
            <a:r>
              <a:rPr lang="en-US" baseline="0" dirty="0" err="1" smtClean="0"/>
              <a:t>rRNA</a:t>
            </a:r>
            <a:r>
              <a:rPr lang="en-US" baseline="0" dirty="0" smtClean="0"/>
              <a:t>, keep some more genotyping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all through all steps – just make column of what failed each step.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Merge in </a:t>
            </a:r>
            <a:r>
              <a:rPr lang="en-US" baseline="0" dirty="0" err="1" smtClean="0"/>
              <a:t>bp-seq</a:t>
            </a:r>
            <a:r>
              <a:rPr lang="en-US" baseline="0" dirty="0" smtClean="0"/>
              <a:t> (cases and controls), and redo PCA. Color by dataset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 minute slide: number of samples</a:t>
            </a:r>
          </a:p>
          <a:p>
            <a:r>
              <a:rPr lang="en-US" baseline="0" dirty="0" smtClean="0"/>
              <a:t>Merge with </a:t>
            </a:r>
            <a:r>
              <a:rPr lang="en-US" baseline="0" dirty="0" err="1" smtClean="0"/>
              <a:t>bp-seq</a:t>
            </a:r>
            <a:r>
              <a:rPr lang="en-US" baseline="0" dirty="0" smtClean="0"/>
              <a:t> slide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3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A4D8-A40A-4F7C-8FDB-4C51E171A4E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095" y="1640425"/>
            <a:ext cx="8217159" cy="1381600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DepSeq</a:t>
            </a:r>
            <a:r>
              <a:rPr lang="en-US" sz="4400" b="1" dirty="0"/>
              <a:t>: </a:t>
            </a:r>
            <a:r>
              <a:rPr lang="en-US" sz="4400" spc="0" dirty="0">
                <a:solidFill>
                  <a:srgbClr val="0000FF"/>
                </a:solidFill>
                <a:latin typeface="Calibri"/>
              </a:rPr>
              <a:t>RNA Sequencing </a:t>
            </a:r>
            <a:r>
              <a:rPr lang="en-US" sz="4400" spc="0" dirty="0" smtClean="0">
                <a:solidFill>
                  <a:srgbClr val="0000FF"/>
                </a:solidFill>
                <a:latin typeface="Calibri"/>
              </a:rPr>
              <a:t>in Major Depression Disorder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65094" y="4052550"/>
            <a:ext cx="8217159" cy="1044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Sample information &amp; QC</a:t>
            </a:r>
          </a:p>
          <a:p>
            <a:r>
              <a:rPr lang="en-US" sz="3600" b="1" dirty="0" smtClean="0"/>
              <a:t>October 2, 2019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946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5751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Confirm </a:t>
            </a:r>
            <a:r>
              <a:rPr lang="en-US" sz="3200" u="sng" dirty="0">
                <a:latin typeface="+mj-lt"/>
              </a:rPr>
              <a:t>Brain Region </a:t>
            </a:r>
            <a:r>
              <a:rPr lang="en-US" sz="3200" u="sng" dirty="0" smtClean="0">
                <a:latin typeface="+mj-lt"/>
              </a:rPr>
              <a:t>labeling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97458"/>
              </p:ext>
            </p:extLst>
          </p:nvPr>
        </p:nvGraphicFramePr>
        <p:xfrm>
          <a:off x="4408985" y="1618577"/>
          <a:ext cx="3261750" cy="47675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38">
                  <a:extLst>
                    <a:ext uri="{9D8B030D-6E8A-4147-A177-3AD203B41FA5}">
                      <a16:colId xmlns:a16="http://schemas.microsoft.com/office/drawing/2014/main" val="4126639813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2375493638"/>
                    </a:ext>
                  </a:extLst>
                </a:gridCol>
                <a:gridCol w="1103588">
                  <a:extLst>
                    <a:ext uri="{9D8B030D-6E8A-4147-A177-3AD203B41FA5}">
                      <a16:colId xmlns:a16="http://schemas.microsoft.com/office/drawing/2014/main" val="2068137333"/>
                    </a:ext>
                  </a:extLst>
                </a:gridCol>
              </a:tblGrid>
              <a:tr h="378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RNum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SampleID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sACC_identity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989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R14179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Br1469_sACC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0849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Br1635_sACC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8027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R17527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Br1675_sACC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46467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R17547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Br1754_sACC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72625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R17579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Br6099_sACC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63466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Br8017_sACC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4267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R17941</a:t>
                      </a:r>
                    </a:p>
                  </a:txBody>
                  <a:tcPr marL="7620" marR="7620" marT="7620" marB="0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Br8133_sACC</a:t>
                      </a:r>
                    </a:p>
                  </a:txBody>
                  <a:tcPr marL="7620" marR="7620" marT="7620" marB="0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</a:t>
                      </a:r>
                    </a:p>
                  </a:txBody>
                  <a:tcPr marL="7620" marR="7620" marT="7620" marB="0" anchor="ctr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634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R17951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Br5526_sACC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6311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R17952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Br5549_sACC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406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R18430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Br3863_sACC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44197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R18458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Br8313_sACC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833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R19186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Br1475_sACC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9705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484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R17482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Br1304_Amygdala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6461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R17496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Br1469_Amygdala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357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R18938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Br6293_Amygdala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363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E08DEA-ECC7-406F-9255-4400495CF1BA}"/>
              </a:ext>
            </a:extLst>
          </p:cNvPr>
          <p:cNvSpPr txBox="1"/>
          <p:nvPr/>
        </p:nvSpPr>
        <p:spPr>
          <a:xfrm>
            <a:off x="770966" y="1532611"/>
            <a:ext cx="289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based on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most region-associated </a:t>
            </a:r>
            <a:r>
              <a:rPr lang="en-US" dirty="0" smtClean="0"/>
              <a:t>genes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32821" y="2470886"/>
            <a:ext cx="4259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Swap </a:t>
            </a:r>
            <a:r>
              <a:rPr lang="en-US" dirty="0"/>
              <a:t>region labels for </a:t>
            </a:r>
            <a:r>
              <a:rPr lang="en-US" dirty="0" smtClean="0"/>
              <a:t>Br1469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Drop </a:t>
            </a:r>
            <a:r>
              <a:rPr lang="en-US" dirty="0"/>
              <a:t>other </a:t>
            </a:r>
            <a:r>
              <a:rPr lang="en-US" dirty="0" smtClean="0"/>
              <a:t>13 </a:t>
            </a:r>
            <a:r>
              <a:rPr lang="en-US" dirty="0" smtClean="0"/>
              <a:t>samples in list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00283" y="1831850"/>
            <a:ext cx="1837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latin typeface="+mj-lt"/>
              </a:rPr>
              <a:t>Steps taken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7949" y="4339951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Final </a:t>
            </a:r>
            <a:r>
              <a:rPr lang="en-US" sz="2800" b="1" dirty="0" smtClean="0"/>
              <a:t>n=592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8" y="2470887"/>
            <a:ext cx="3878911" cy="39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440" y="294640"/>
            <a:ext cx="6370320" cy="1112203"/>
          </a:xfrm>
        </p:spPr>
        <p:txBody>
          <a:bodyPr/>
          <a:lstStyle/>
          <a:p>
            <a:r>
              <a:rPr lang="en-US" u="sng" dirty="0"/>
              <a:t>Samples Dropped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490" y="1588897"/>
            <a:ext cx="7467950" cy="470014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Starting </a:t>
            </a:r>
            <a:r>
              <a:rPr lang="en-US" sz="2400" dirty="0" smtClean="0"/>
              <a:t>n=634 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Drop </a:t>
            </a:r>
            <a:r>
              <a:rPr lang="en-US" sz="2400" dirty="0" smtClean="0"/>
              <a:t>12 </a:t>
            </a:r>
            <a:r>
              <a:rPr lang="en-US" sz="2400" dirty="0"/>
              <a:t>samples based on alignment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(overall map rate&lt;0.5) OR (gene assigned rate&lt;0.3) OR </a:t>
            </a:r>
            <a:r>
              <a:rPr lang="en-US" sz="1400" dirty="0" smtClean="0"/>
              <a:t>(</a:t>
            </a:r>
            <a:r>
              <a:rPr lang="en-US" sz="1400" dirty="0" err="1" smtClean="0"/>
              <a:t>rRNA</a:t>
            </a:r>
            <a:r>
              <a:rPr lang="en-US" sz="1400" dirty="0" smtClean="0"/>
              <a:t> rate&gt;5e-4) </a:t>
            </a:r>
            <a:r>
              <a:rPr lang="en-US" sz="1400" dirty="0" smtClean="0"/>
              <a:t>OR (total reads &lt; 10M)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Drop </a:t>
            </a:r>
            <a:r>
              <a:rPr lang="en-US" sz="2400" dirty="0" smtClean="0"/>
              <a:t>17 </a:t>
            </a:r>
            <a:r>
              <a:rPr lang="en-US" sz="2400" dirty="0"/>
              <a:t>samples due to </a:t>
            </a:r>
            <a:r>
              <a:rPr lang="en-US" sz="2400" dirty="0" smtClean="0"/>
              <a:t>potentially mislabeled </a:t>
            </a:r>
            <a:r>
              <a:rPr lang="en-US" sz="2400" dirty="0"/>
              <a:t>Brain Numbers based on genotyping data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Drop </a:t>
            </a:r>
            <a:r>
              <a:rPr lang="en-US" sz="2400" dirty="0" smtClean="0"/>
              <a:t>13 </a:t>
            </a:r>
            <a:r>
              <a:rPr lang="en-US" sz="2400" dirty="0" smtClean="0"/>
              <a:t>samples due to insufficient Brain Region identity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dirty="0" smtClean="0"/>
              <a:t>N=592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9699" y="152145"/>
            <a:ext cx="3890879" cy="65324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latin typeface="+mn-lt"/>
              </a:rPr>
              <a:t> </a:t>
            </a:r>
            <a:r>
              <a:rPr lang="en-US" sz="2800" b="1" u="sng" dirty="0">
                <a:latin typeface="+mn-lt"/>
              </a:rPr>
              <a:t>RNA-</a:t>
            </a:r>
            <a:r>
              <a:rPr lang="en-US" sz="2800" b="1" u="sng" dirty="0" err="1">
                <a:latin typeface="+mn-lt"/>
              </a:rPr>
              <a:t>seq</a:t>
            </a:r>
            <a:r>
              <a:rPr lang="en-US" sz="2800" b="1" u="sng" dirty="0">
                <a:latin typeface="+mn-lt"/>
              </a:rPr>
              <a:t> dataset</a:t>
            </a:r>
          </a:p>
          <a:p>
            <a:endParaRPr lang="en-US" sz="2800" b="1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Sample selection</a:t>
            </a:r>
          </a:p>
          <a:p>
            <a:endParaRPr lang="en-US" sz="2800" b="1" dirty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2000" b="1" dirty="0" smtClean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2000" b="1" dirty="0" smtClean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2000" b="1" dirty="0" smtClean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2000" b="1" dirty="0" smtClean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2000" b="1" dirty="0" smtClean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2000" b="1" dirty="0" smtClean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2000" b="1" dirty="0" smtClean="0">
              <a:latin typeface="+mn-lt"/>
            </a:endParaRPr>
          </a:p>
          <a:p>
            <a:endParaRPr lang="en-US" sz="2000" b="1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146" y="4873438"/>
            <a:ext cx="301621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Age: [18,95], mean=46</a:t>
            </a:r>
          </a:p>
          <a:p>
            <a:endParaRPr lang="en-US" sz="1400" dirty="0"/>
          </a:p>
          <a:p>
            <a:r>
              <a:rPr lang="en-US" sz="2400" dirty="0" smtClean="0"/>
              <a:t>Unique brains: 311</a:t>
            </a:r>
          </a:p>
          <a:p>
            <a:r>
              <a:rPr lang="en-US" dirty="0" smtClean="0"/>
              <a:t>281 </a:t>
            </a:r>
            <a:r>
              <a:rPr lang="en-US" dirty="0" smtClean="0"/>
              <a:t>in both regions</a:t>
            </a:r>
          </a:p>
          <a:p>
            <a:r>
              <a:rPr lang="en-US" dirty="0" smtClean="0"/>
              <a:t>30</a:t>
            </a:r>
            <a:r>
              <a:rPr lang="en-US" dirty="0" smtClean="0"/>
              <a:t> </a:t>
            </a:r>
            <a:r>
              <a:rPr lang="en-US" dirty="0" smtClean="0"/>
              <a:t>in single region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43" y="2296836"/>
            <a:ext cx="2980707" cy="869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68" y="3560139"/>
            <a:ext cx="2226382" cy="8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F55D-AE9F-4FB7-9A33-A9250249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36" y="1836134"/>
            <a:ext cx="10515600" cy="2851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634 </a:t>
            </a:r>
            <a:r>
              <a:rPr lang="en-US" dirty="0"/>
              <a:t>total </a:t>
            </a:r>
            <a:r>
              <a:rPr lang="en-US" dirty="0" smtClean="0"/>
              <a:t>samples from post mortem brain tissue</a:t>
            </a:r>
          </a:p>
          <a:p>
            <a:pPr lvl="1"/>
            <a:r>
              <a:rPr lang="en-US" dirty="0" smtClean="0"/>
              <a:t>147 </a:t>
            </a:r>
            <a:r>
              <a:rPr lang="en-US" dirty="0" err="1" smtClean="0"/>
              <a:t>neurotypical</a:t>
            </a:r>
            <a:r>
              <a:rPr lang="en-US" dirty="0" smtClean="0"/>
              <a:t> controls, 487 MDD</a:t>
            </a:r>
          </a:p>
          <a:p>
            <a:pPr lvl="1"/>
            <a:r>
              <a:rPr lang="en-US" dirty="0" err="1" smtClean="0"/>
              <a:t>sACC</a:t>
            </a:r>
            <a:r>
              <a:rPr lang="en-US" dirty="0" smtClean="0"/>
              <a:t> and Amygdala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oth male (n=435) and female (n=199) samples</a:t>
            </a:r>
          </a:p>
          <a:p>
            <a:pPr lvl="1"/>
            <a:r>
              <a:rPr lang="en-US" dirty="0" smtClean="0"/>
              <a:t>319 unique brains: 315 brains sequenced in both regions, 4 brains sequenced in single region. </a:t>
            </a:r>
          </a:p>
          <a:p>
            <a:pPr lvl="1"/>
            <a:r>
              <a:rPr lang="en-US" dirty="0" smtClean="0"/>
              <a:t>Age ranges from 18 to 95 (mean=46)</a:t>
            </a:r>
          </a:p>
          <a:p>
            <a:pPr lvl="1"/>
            <a:r>
              <a:rPr lang="en-US" dirty="0" smtClean="0"/>
              <a:t>Largely samples of European ancestry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 txBox="1">
            <a:spLocks/>
          </p:cNvSpPr>
          <p:nvPr/>
        </p:nvSpPr>
        <p:spPr>
          <a:xfrm>
            <a:off x="736497" y="522320"/>
            <a:ext cx="10058400" cy="872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Sample information</a:t>
            </a:r>
            <a:endParaRPr lang="en-US" sz="40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14" y="5128354"/>
            <a:ext cx="3463273" cy="104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81" y="5128354"/>
            <a:ext cx="2444001" cy="10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F55D-AE9F-4FB7-9A33-A9250249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42" y="183613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 smtClean="0"/>
              <a:t>RNA </a:t>
            </a:r>
            <a:r>
              <a:rPr lang="en-US" dirty="0"/>
              <a:t>sequencing of </a:t>
            </a:r>
            <a:r>
              <a:rPr lang="en-US" dirty="0" err="1" smtClean="0"/>
              <a:t>sACC</a:t>
            </a:r>
            <a:r>
              <a:rPr lang="en-US" dirty="0" smtClean="0"/>
              <a:t> and Amygdala </a:t>
            </a:r>
            <a:r>
              <a:rPr lang="en-US" dirty="0"/>
              <a:t>on </a:t>
            </a:r>
            <a:r>
              <a:rPr lang="en-US" dirty="0" smtClean="0"/>
              <a:t>634 </a:t>
            </a:r>
            <a:r>
              <a:rPr lang="en-US" dirty="0"/>
              <a:t>total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315 brains sequenced in both regions, 4 brains sequenced in single region. </a:t>
            </a:r>
          </a:p>
          <a:p>
            <a:pPr lvl="1"/>
            <a:r>
              <a:rPr lang="en-US" dirty="0" smtClean="0"/>
              <a:t>Median </a:t>
            </a:r>
            <a:r>
              <a:rPr lang="en-US" dirty="0"/>
              <a:t>132M sequenced reads (IQR: </a:t>
            </a:r>
            <a:r>
              <a:rPr lang="en-US" dirty="0" smtClean="0"/>
              <a:t>87M-138M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RiboZero</a:t>
            </a:r>
            <a:r>
              <a:rPr lang="en-US" dirty="0" smtClean="0"/>
              <a:t> </a:t>
            </a:r>
            <a:r>
              <a:rPr lang="en-US" dirty="0"/>
              <a:t>protocol, stranded</a:t>
            </a:r>
          </a:p>
          <a:p>
            <a:pPr lvl="1"/>
            <a:r>
              <a:rPr lang="en-US" dirty="0"/>
              <a:t>Included ERCC spike-ins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 txBox="1">
            <a:spLocks/>
          </p:cNvSpPr>
          <p:nvPr/>
        </p:nvSpPr>
        <p:spPr>
          <a:xfrm>
            <a:off x="736497" y="522320"/>
            <a:ext cx="10058400" cy="872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Data generation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7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97" y="522320"/>
            <a:ext cx="10058400" cy="8727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RNA-</a:t>
            </a:r>
            <a:r>
              <a:rPr lang="en-US" sz="4000" dirty="0" err="1">
                <a:latin typeface="+mn-lt"/>
              </a:rPr>
              <a:t>seq</a:t>
            </a:r>
            <a:r>
              <a:rPr lang="en-US" sz="4000" dirty="0">
                <a:latin typeface="+mn-lt"/>
              </a:rPr>
              <a:t> Data Processing of </a:t>
            </a:r>
            <a:r>
              <a:rPr lang="en-US" sz="4000" dirty="0" err="1">
                <a:latin typeface="+mn-lt"/>
              </a:rPr>
              <a:t>sACC</a:t>
            </a:r>
            <a:r>
              <a:rPr lang="en-US" sz="4000" dirty="0">
                <a:latin typeface="+mn-lt"/>
              </a:rPr>
              <a:t>/AMYG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72" y="1791471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ED2447"/>
              </a:buClr>
              <a:buNone/>
            </a:pPr>
            <a:r>
              <a:rPr lang="en-US" dirty="0"/>
              <a:t>0. Merge reads across lanes </a:t>
            </a:r>
            <a:endParaRPr lang="en-US" dirty="0" smtClean="0"/>
          </a:p>
          <a:p>
            <a:pPr marL="0" indent="0">
              <a:buClr>
                <a:srgbClr val="ED2447"/>
              </a:buClr>
              <a:buNone/>
            </a:pPr>
            <a:r>
              <a:rPr lang="en-US" dirty="0" smtClean="0"/>
              <a:t>1</a:t>
            </a:r>
            <a:r>
              <a:rPr lang="en-US" dirty="0"/>
              <a:t>. Quality check (QC) on raw reads: </a:t>
            </a:r>
            <a:r>
              <a:rPr lang="en-US" i="1" dirty="0" err="1"/>
              <a:t>FastQC</a:t>
            </a:r>
            <a:endParaRPr lang="en-US" i="1" dirty="0"/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2. Failed QC? Then trim reads: </a:t>
            </a:r>
            <a:r>
              <a:rPr lang="en-US" i="1" kern="0" dirty="0" err="1" smtClean="0"/>
              <a:t>Trimmomatic</a:t>
            </a:r>
            <a:r>
              <a:rPr lang="en-US" i="1" kern="0" dirty="0" smtClean="0"/>
              <a:t> </a:t>
            </a:r>
            <a:r>
              <a:rPr lang="en-US" sz="2200" i="1" kern="0" dirty="0" smtClean="0"/>
              <a:t>(This occurred with 3 </a:t>
            </a:r>
            <a:r>
              <a:rPr lang="en-US" sz="2200" i="1" kern="0" dirty="0" smtClean="0"/>
              <a:t>samples, all 3 also failed subsequent checks and were dropped)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 smtClean="0"/>
              <a:t>3. Align reads to the genome: </a:t>
            </a:r>
            <a:r>
              <a:rPr lang="en-US" i="1" kern="0" dirty="0" smtClean="0"/>
              <a:t>HISAT2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 smtClean="0"/>
              <a:t>4</a:t>
            </a:r>
            <a:r>
              <a:rPr lang="en-US" kern="0" dirty="0"/>
              <a:t>. Count features: </a:t>
            </a:r>
            <a:r>
              <a:rPr lang="en-US" i="1" kern="0" dirty="0" err="1"/>
              <a:t>featureCounts</a:t>
            </a:r>
            <a:endParaRPr lang="en-US" i="1" kern="0" dirty="0"/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5. Calculate coverage: </a:t>
            </a:r>
            <a:r>
              <a:rPr lang="en-US" i="1" kern="0" dirty="0"/>
              <a:t>bam2wig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6. Quantify transcripts: </a:t>
            </a:r>
            <a:r>
              <a:rPr lang="en-US" i="1" kern="0" dirty="0"/>
              <a:t>Salmon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7. Create count tables: </a:t>
            </a:r>
            <a:r>
              <a:rPr lang="en-US" i="1" kern="0" dirty="0"/>
              <a:t>R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8. Genotype samples: </a:t>
            </a:r>
            <a:r>
              <a:rPr lang="en-US" i="1" kern="0" dirty="0" err="1"/>
              <a:t>samtools</a:t>
            </a:r>
            <a:r>
              <a:rPr lang="en-US" i="1" kern="0" dirty="0"/>
              <a:t> + </a:t>
            </a:r>
            <a:r>
              <a:rPr lang="en-US" i="1" kern="0" dirty="0" err="1"/>
              <a:t>vcftools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230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675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Check technical / alignment metrics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0496" y="1434764"/>
            <a:ext cx="55915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Starting </a:t>
            </a:r>
            <a:r>
              <a:rPr lang="en-US" sz="2800" dirty="0" smtClean="0"/>
              <a:t>n=634 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Drop </a:t>
            </a:r>
            <a:r>
              <a:rPr lang="en-US" sz="2800" dirty="0" smtClean="0"/>
              <a:t>12 </a:t>
            </a:r>
            <a:r>
              <a:rPr lang="en-US" sz="2800" dirty="0"/>
              <a:t>samples based </a:t>
            </a:r>
            <a:r>
              <a:rPr lang="en-US" sz="2800" dirty="0" smtClean="0"/>
              <a:t>on poor alignment </a:t>
            </a:r>
            <a:r>
              <a:rPr lang="en-US" sz="2800" dirty="0" smtClean="0"/>
              <a:t>metrics: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Overall mapping rate &lt; 0.5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Gene assignment rate &lt; 0.3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err="1" smtClean="0"/>
              <a:t>rRNA</a:t>
            </a:r>
            <a:r>
              <a:rPr lang="en-US" sz="2800" dirty="0" smtClean="0"/>
              <a:t> </a:t>
            </a:r>
            <a:r>
              <a:rPr lang="en-US" sz="2800" dirty="0" smtClean="0"/>
              <a:t>mapping rate &gt; </a:t>
            </a:r>
            <a:r>
              <a:rPr lang="en-US" sz="2800" dirty="0" smtClean="0"/>
              <a:t>5e-4</a:t>
            </a:r>
            <a:endParaRPr lang="en-US" sz="2800" dirty="0" smtClean="0"/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Number of reads &lt; 10M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endParaRPr lang="en-US" sz="2800" dirty="0"/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endParaRPr lang="en-US" sz="2800" dirty="0" smtClean="0"/>
          </a:p>
          <a:p>
            <a:r>
              <a:rPr lang="en-US" sz="2800" dirty="0" smtClean="0"/>
              <a:t>New </a:t>
            </a:r>
            <a:r>
              <a:rPr lang="en-US" sz="2800" dirty="0" smtClean="0"/>
              <a:t>n=622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6" y="1168215"/>
            <a:ext cx="5673309" cy="56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574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Check principal components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746" y="163163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No issues across sequencing plates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2" y="2254351"/>
            <a:ext cx="4178355" cy="4243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79" y="2246175"/>
            <a:ext cx="4219239" cy="4251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2427" y="16316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Main separation is brain region (expected)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5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4836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Confirm sample identity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132" y="1341962"/>
            <a:ext cx="4396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Check correlation of 740 </a:t>
            </a:r>
            <a:r>
              <a:rPr lang="en-US" sz="2000" u="sng" dirty="0"/>
              <a:t>common </a:t>
            </a:r>
            <a:r>
              <a:rPr lang="en-US" sz="2000" u="sng" dirty="0" smtClean="0"/>
              <a:t>SNVs in replicate samples to check labeling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8112" y="2417661"/>
            <a:ext cx="4637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Mislabels: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Br5615 appears to be Br5542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Br2084 appears to be Br2063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Br5486 </a:t>
            </a:r>
            <a:r>
              <a:rPr lang="en-US" sz="1600" dirty="0"/>
              <a:t>appears to be </a:t>
            </a:r>
            <a:r>
              <a:rPr lang="en-US" sz="1600" dirty="0" smtClean="0"/>
              <a:t>Br5818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Br5930 appears to be Br5980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Samples with lower than expected correlation but not matching any other sample: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Br5694 </a:t>
            </a:r>
            <a:r>
              <a:rPr lang="en-US" sz="1600" dirty="0"/>
              <a:t>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0.43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Br1698 (</a:t>
            </a:r>
            <a:r>
              <a:rPr lang="el-GR" sz="1600" dirty="0"/>
              <a:t>ρ</a:t>
            </a:r>
            <a:r>
              <a:rPr lang="en-US" sz="1600" dirty="0"/>
              <a:t> </a:t>
            </a:r>
            <a:r>
              <a:rPr lang="en-US" sz="1600" dirty="0" smtClean="0"/>
              <a:t>= 0.57</a:t>
            </a:r>
            <a:r>
              <a:rPr lang="en-US" sz="1600" dirty="0" smtClean="0"/>
              <a:t>) – one had high ERCC error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Br8148 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0.64</a:t>
            </a:r>
            <a:r>
              <a:rPr lang="en-US" sz="1600" dirty="0"/>
              <a:t>) – one had high ERCC </a:t>
            </a:r>
            <a:r>
              <a:rPr lang="en-US" sz="1600" dirty="0" smtClean="0"/>
              <a:t>error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Br1582 (</a:t>
            </a:r>
            <a:r>
              <a:rPr lang="el-GR" sz="1600" dirty="0"/>
              <a:t>ρ</a:t>
            </a:r>
            <a:r>
              <a:rPr lang="en-US" sz="1600" dirty="0"/>
              <a:t> = 0.69</a:t>
            </a:r>
            <a:r>
              <a:rPr lang="en-US" sz="1600" dirty="0"/>
              <a:t>) – one had med. ERCC </a:t>
            </a:r>
            <a:r>
              <a:rPr lang="en-US" sz="1600" dirty="0" smtClean="0"/>
              <a:t>error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Not clear: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Br1910: doesn’t match itself nor any other sample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Br5956 and Br5807 – unclear which is incorrect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31" y="52550"/>
            <a:ext cx="6825970" cy="67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352" y="624388"/>
            <a:ext cx="6305766" cy="58425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8112" y="2417661"/>
            <a:ext cx="4637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Mislabels: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Br5615 appears to be Br5542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Br2084 appears to be Br2063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Br5486 </a:t>
            </a:r>
            <a:r>
              <a:rPr lang="en-US" sz="1600" dirty="0"/>
              <a:t>appears to be </a:t>
            </a:r>
            <a:r>
              <a:rPr lang="en-US" sz="1600" dirty="0" smtClean="0"/>
              <a:t>Br5818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One </a:t>
            </a:r>
            <a:r>
              <a:rPr lang="en-US" sz="1600" dirty="0"/>
              <a:t>Br5930 appears to be Br5980</a:t>
            </a: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Samples with lower than expected correlation but not matching any other sample: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Br5694 </a:t>
            </a:r>
            <a:r>
              <a:rPr lang="en-US" sz="1600" dirty="0"/>
              <a:t>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0.43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Br1698 (</a:t>
            </a:r>
            <a:r>
              <a:rPr lang="el-GR" sz="1600" dirty="0"/>
              <a:t>ρ</a:t>
            </a:r>
            <a:r>
              <a:rPr lang="en-US" sz="1600" dirty="0"/>
              <a:t> </a:t>
            </a:r>
            <a:r>
              <a:rPr lang="en-US" sz="1600" dirty="0" smtClean="0"/>
              <a:t>= 0.57</a:t>
            </a:r>
            <a:r>
              <a:rPr lang="en-US" sz="1600" dirty="0" smtClean="0"/>
              <a:t>) – one had high ERCC error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Br8148 (</a:t>
            </a:r>
            <a:r>
              <a:rPr lang="el-GR" sz="1600" dirty="0"/>
              <a:t>ρ</a:t>
            </a:r>
            <a:r>
              <a:rPr lang="en-US" sz="1600" dirty="0"/>
              <a:t> = </a:t>
            </a:r>
            <a:r>
              <a:rPr lang="en-US" sz="1600" dirty="0" smtClean="0"/>
              <a:t>0.64</a:t>
            </a:r>
            <a:r>
              <a:rPr lang="en-US" sz="1600" dirty="0"/>
              <a:t>) – one had high ERCC </a:t>
            </a:r>
            <a:r>
              <a:rPr lang="en-US" sz="1600" dirty="0" smtClean="0"/>
              <a:t>error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/>
              <a:t>Br1582 (</a:t>
            </a:r>
            <a:r>
              <a:rPr lang="el-GR" sz="1600" dirty="0"/>
              <a:t>ρ</a:t>
            </a:r>
            <a:r>
              <a:rPr lang="en-US" sz="1600" dirty="0"/>
              <a:t> = 0.69</a:t>
            </a:r>
            <a:r>
              <a:rPr lang="en-US" sz="1600" dirty="0" smtClean="0"/>
              <a:t>) – one had med. ERCC error</a:t>
            </a:r>
            <a:endParaRPr lang="en-US" sz="1600" dirty="0" smtClean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Not clear: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Br1910: doesn’t match itself nor any other sample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sz="1600" dirty="0" smtClean="0"/>
              <a:t>Br5956 and Br5807 – unclear which is incorrect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311945" y="1425742"/>
            <a:ext cx="6623384" cy="336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09543" y="3958388"/>
            <a:ext cx="6623384" cy="212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922" y="3852108"/>
            <a:ext cx="4897246" cy="1646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04"/>
          <a:stretch/>
        </p:blipFill>
        <p:spPr>
          <a:xfrm>
            <a:off x="1841240" y="301448"/>
            <a:ext cx="1864899" cy="18889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171" y="216364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ERCC plot: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4836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Confirm sample identity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132" y="1534792"/>
            <a:ext cx="4637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Drop samples from brains with issues: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Br5615 (1 sample)</a:t>
            </a:r>
          </a:p>
          <a:p>
            <a:r>
              <a:rPr lang="en-US" sz="1600" dirty="0" smtClean="0"/>
              <a:t>Br2084 </a:t>
            </a:r>
            <a:r>
              <a:rPr lang="en-US" sz="1600" dirty="0"/>
              <a:t>(1 sample</a:t>
            </a:r>
            <a:r>
              <a:rPr lang="en-US" sz="16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Br5486 </a:t>
            </a:r>
            <a:r>
              <a:rPr lang="en-US" sz="1600" dirty="0"/>
              <a:t>(1 sample)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Br5930 </a:t>
            </a:r>
            <a:r>
              <a:rPr lang="en-US" sz="1600" dirty="0"/>
              <a:t>(1 sample</a:t>
            </a:r>
            <a:r>
              <a:rPr lang="en-US" sz="1600" dirty="0" smtClean="0"/>
              <a:t>)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Br5694 </a:t>
            </a:r>
            <a:r>
              <a:rPr lang="en-US" sz="1600" dirty="0" smtClean="0"/>
              <a:t>(both samples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r>
              <a:rPr lang="en-US" sz="1600" dirty="0" smtClean="0"/>
              <a:t>Br1698 </a:t>
            </a:r>
            <a:r>
              <a:rPr lang="en-US" sz="1600" dirty="0"/>
              <a:t>(both samples</a:t>
            </a:r>
            <a:r>
              <a:rPr lang="en-US" sz="1600" dirty="0"/>
              <a:t>) - </a:t>
            </a:r>
            <a:r>
              <a:rPr lang="en-US" sz="1600" dirty="0" smtClean="0"/>
              <a:t>?</a:t>
            </a:r>
            <a:endParaRPr lang="en-US" sz="1600" dirty="0"/>
          </a:p>
          <a:p>
            <a:r>
              <a:rPr lang="en-US" sz="1600" dirty="0" smtClean="0"/>
              <a:t>Br8148 </a:t>
            </a:r>
            <a:r>
              <a:rPr lang="en-US" sz="1600" dirty="0"/>
              <a:t>(both samples</a:t>
            </a:r>
            <a:r>
              <a:rPr lang="en-US" sz="1600" dirty="0"/>
              <a:t>) - </a:t>
            </a:r>
            <a:r>
              <a:rPr lang="en-US" sz="1600" dirty="0" smtClean="0"/>
              <a:t>?</a:t>
            </a:r>
            <a:endParaRPr lang="en-US" sz="1600" dirty="0"/>
          </a:p>
          <a:p>
            <a:r>
              <a:rPr lang="en-US" sz="1600" dirty="0" smtClean="0"/>
              <a:t>Br1582 </a:t>
            </a:r>
            <a:r>
              <a:rPr lang="en-US" sz="1600" dirty="0"/>
              <a:t>(both samples</a:t>
            </a:r>
            <a:r>
              <a:rPr lang="en-US" sz="1600" dirty="0" smtClean="0"/>
              <a:t>) - ?</a:t>
            </a:r>
          </a:p>
          <a:p>
            <a:endParaRPr lang="en-US" sz="1600" dirty="0"/>
          </a:p>
          <a:p>
            <a:r>
              <a:rPr lang="en-US" sz="1600" dirty="0" smtClean="0"/>
              <a:t>Br1910 </a:t>
            </a:r>
            <a:r>
              <a:rPr lang="en-US" sz="1600" dirty="0"/>
              <a:t>(both samples)</a:t>
            </a:r>
          </a:p>
          <a:p>
            <a:r>
              <a:rPr lang="en-US" sz="1600" dirty="0" smtClean="0"/>
              <a:t>Br5956 </a:t>
            </a:r>
            <a:r>
              <a:rPr lang="en-US" sz="1600" dirty="0"/>
              <a:t>(both samples</a:t>
            </a:r>
            <a:r>
              <a:rPr lang="en-US" sz="1600" dirty="0" smtClean="0"/>
              <a:t>) </a:t>
            </a:r>
            <a:endParaRPr lang="en-US" sz="1600" dirty="0" smtClean="0"/>
          </a:p>
          <a:p>
            <a:r>
              <a:rPr lang="en-US" sz="1600" dirty="0" smtClean="0"/>
              <a:t>Br5807 (1 sample)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31" y="52550"/>
            <a:ext cx="6825970" cy="67686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0132" y="562269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endParaRPr lang="en-US" dirty="0"/>
          </a:p>
          <a:p>
            <a:r>
              <a:rPr lang="en-US" sz="2400" dirty="0"/>
              <a:t>New </a:t>
            </a:r>
            <a:r>
              <a:rPr lang="en-US" sz="2400" dirty="0" smtClean="0"/>
              <a:t>n=605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849</Words>
  <Application>Microsoft Office PowerPoint</Application>
  <PresentationFormat>Widescreen</PresentationFormat>
  <Paragraphs>205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DepSeq: RNA Sequencing in Major Depression Disorder</vt:lpstr>
      <vt:lpstr>PowerPoint Presentation</vt:lpstr>
      <vt:lpstr>PowerPoint Presentation</vt:lpstr>
      <vt:lpstr>RNA-seq Data Processing of sACC/AMYG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Samples Dropped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Dropped</dc:title>
  <dc:creator>Emily Burke</dc:creator>
  <cp:lastModifiedBy>Emily Burke</cp:lastModifiedBy>
  <cp:revision>74</cp:revision>
  <dcterms:created xsi:type="dcterms:W3CDTF">2017-06-27T14:31:15Z</dcterms:created>
  <dcterms:modified xsi:type="dcterms:W3CDTF">2019-10-02T20:40:52Z</dcterms:modified>
</cp:coreProperties>
</file>