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61" r:id="rId3"/>
    <p:sldId id="266" r:id="rId4"/>
    <p:sldId id="262" r:id="rId5"/>
    <p:sldId id="259" r:id="rId6"/>
    <p:sldId id="265" r:id="rId7"/>
    <p:sldId id="270" r:id="rId8"/>
    <p:sldId id="271" r:id="rId9"/>
    <p:sldId id="264" r:id="rId10"/>
    <p:sldId id="272" r:id="rId11"/>
    <p:sldId id="267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88387" autoAdjust="0"/>
  </p:normalViewPr>
  <p:slideViewPr>
    <p:cSldViewPr snapToGrid="0">
      <p:cViewPr varScale="1">
        <p:scale>
          <a:sx n="80" d="100"/>
          <a:sy n="80" d="100"/>
        </p:scale>
        <p:origin x="2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0C351-15DA-4C5A-BCF9-52C4A535C9DF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55B0E-6948-4590-B938-9ED53079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55B0E-6948-4590-B938-9ED53079BD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0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55B0E-6948-4590-B938-9ED53079BD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55B0E-6948-4590-B938-9ED53079BD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51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55B0E-6948-4590-B938-9ED53079BD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8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55B0E-6948-4590-B938-9ED53079BD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3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55B0E-6948-4590-B938-9ED53079BD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11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55B0E-6948-4590-B938-9ED53079BD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2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3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5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3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9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A4D8-A40A-4F7C-8FDB-4C51E171A4E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095" y="1640425"/>
            <a:ext cx="8217159" cy="1381600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DepSeq</a:t>
            </a:r>
            <a:r>
              <a:rPr lang="en-US" sz="4400" b="1" dirty="0"/>
              <a:t>: </a:t>
            </a:r>
            <a:r>
              <a:rPr lang="en-US" sz="4400" spc="0" dirty="0">
                <a:solidFill>
                  <a:srgbClr val="0000FF"/>
                </a:solidFill>
                <a:latin typeface="Calibri"/>
              </a:rPr>
              <a:t>RNA Sequencing </a:t>
            </a:r>
            <a:r>
              <a:rPr lang="en-US" sz="4400" spc="0" dirty="0" smtClean="0">
                <a:solidFill>
                  <a:srgbClr val="0000FF"/>
                </a:solidFill>
                <a:latin typeface="Calibri"/>
              </a:rPr>
              <a:t>in Major Depressive Disorder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65094" y="4052550"/>
            <a:ext cx="8217159" cy="1044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Sample information &amp; QC</a:t>
            </a:r>
          </a:p>
          <a:p>
            <a:r>
              <a:rPr lang="en-US" sz="3600" b="1" dirty="0" smtClean="0"/>
              <a:t>October 7, 2019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946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59262" y="527538"/>
            <a:ext cx="3399692" cy="5849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59" y="1559170"/>
            <a:ext cx="6868849" cy="484322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Starting </a:t>
            </a:r>
            <a:r>
              <a:rPr lang="en-US" sz="2400" dirty="0" smtClean="0"/>
              <a:t>n=634 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Drop </a:t>
            </a:r>
            <a:r>
              <a:rPr lang="en-US" sz="2400" dirty="0" smtClean="0"/>
              <a:t>8 </a:t>
            </a:r>
            <a:r>
              <a:rPr lang="en-US" sz="2400" dirty="0"/>
              <a:t>samples based on alignment metrics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(overall map rate&lt;0.5) OR (gene assigned rate&lt;0.3) </a:t>
            </a:r>
            <a:r>
              <a:rPr lang="en-US" sz="1600" dirty="0" smtClean="0"/>
              <a:t>OR (total reads &lt; 10M)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Drop </a:t>
            </a:r>
            <a:r>
              <a:rPr lang="en-US" sz="2400" dirty="0" smtClean="0"/>
              <a:t>10 </a:t>
            </a:r>
            <a:r>
              <a:rPr lang="en-US" sz="2400" dirty="0"/>
              <a:t>samples due to </a:t>
            </a:r>
            <a:r>
              <a:rPr lang="en-US" sz="2400" dirty="0" smtClean="0"/>
              <a:t>potentially mislabeled </a:t>
            </a:r>
            <a:r>
              <a:rPr lang="en-US" sz="2400" dirty="0"/>
              <a:t>Brain Numbers based on genotyping data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Drop 11 samples due to insufficient Brain Region identity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Drop 12 samples from 6 non-European </a:t>
            </a:r>
            <a:r>
              <a:rPr lang="en-US" sz="2400" dirty="0" smtClean="0"/>
              <a:t>brains </a:t>
            </a:r>
            <a:r>
              <a:rPr lang="en-US" sz="2400" dirty="0" smtClean="0"/>
              <a:t>that were mistakenly added to sample set</a:t>
            </a:r>
          </a:p>
          <a:p>
            <a:pPr>
              <a:spcBef>
                <a:spcPts val="0"/>
              </a:spcBef>
            </a:pP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 smtClean="0"/>
              <a:t>Note: there was no sample that failed multiple steps.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Total of 41 dropped samples.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500" dirty="0"/>
          </a:p>
          <a:p>
            <a:pPr>
              <a:spcBef>
                <a:spcPts val="0"/>
              </a:spcBef>
            </a:pPr>
            <a:r>
              <a:rPr lang="en-US" sz="3500" b="1" dirty="0" smtClean="0"/>
              <a:t>N=593</a:t>
            </a:r>
            <a:endParaRPr lang="en-US" sz="35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426097" y="4138952"/>
            <a:ext cx="3016210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 smtClean="0"/>
              <a:t>Age: [18,95], mean=46</a:t>
            </a:r>
          </a:p>
          <a:p>
            <a:pPr algn="r"/>
            <a:endParaRPr lang="en-US" sz="1400" dirty="0"/>
          </a:p>
          <a:p>
            <a:pPr algn="r"/>
            <a:r>
              <a:rPr lang="en-US" sz="2400" dirty="0" smtClean="0"/>
              <a:t>Unique brains: 309</a:t>
            </a:r>
          </a:p>
          <a:p>
            <a:pPr algn="r"/>
            <a:r>
              <a:rPr lang="en-US" dirty="0" smtClean="0"/>
              <a:t>284 in both regions</a:t>
            </a:r>
          </a:p>
          <a:p>
            <a:pPr algn="r"/>
            <a:r>
              <a:rPr lang="en-US" dirty="0" smtClean="0"/>
              <a:t>25 in single region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99146" y="835830"/>
            <a:ext cx="1943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b="1" dirty="0" smtClean="0"/>
              <a:t>Final N=593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470132" y="389374"/>
            <a:ext cx="3089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Samples Dropped</a:t>
            </a:r>
            <a:endParaRPr lang="en-US" sz="3200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779" y="1667342"/>
            <a:ext cx="2105025" cy="9334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779" y="2909084"/>
            <a:ext cx="2867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6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132" y="389374"/>
            <a:ext cx="5744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QC: Check principal components</a:t>
            </a:r>
            <a:endParaRPr lang="en-US" sz="32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746" y="163163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No issues across sequencing plates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022427" y="16316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Main separation is brain region (expected)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13" y="2261184"/>
            <a:ext cx="4091972" cy="4236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32" y="2204072"/>
            <a:ext cx="4195762" cy="435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132" y="389374"/>
            <a:ext cx="5744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QC: Check principal components</a:t>
            </a:r>
            <a:endParaRPr lang="en-US" sz="32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0132" y="947663"/>
            <a:ext cx="117218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200" u="sng" dirty="0" smtClean="0">
                <a:latin typeface="+mj-lt"/>
              </a:rPr>
              <a:t>Combine with Bipolar Disorder data from Amygdala and </a:t>
            </a:r>
            <a:r>
              <a:rPr lang="en-US" sz="2200" u="sng" dirty="0" err="1" smtClean="0">
                <a:latin typeface="+mj-lt"/>
              </a:rPr>
              <a:t>sACC</a:t>
            </a:r>
            <a:r>
              <a:rPr lang="en-US" sz="2200" u="sng" dirty="0" smtClean="0">
                <a:latin typeface="+mj-lt"/>
              </a:rPr>
              <a:t> that will be used in some analyses.</a:t>
            </a:r>
            <a:endParaRPr lang="en-US" sz="2200" u="sng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32" y="2177481"/>
            <a:ext cx="4240379" cy="4247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347" y="2114550"/>
            <a:ext cx="4175793" cy="43100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8746" y="163163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No differences between datasets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022427" y="16316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Main separation is brain region (expected)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21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F55D-AE9F-4FB7-9A33-A92502493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436" y="1836134"/>
            <a:ext cx="10515600" cy="28511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634 </a:t>
            </a:r>
            <a:r>
              <a:rPr lang="en-US" dirty="0"/>
              <a:t>total </a:t>
            </a:r>
            <a:r>
              <a:rPr lang="en-US" dirty="0" smtClean="0"/>
              <a:t>samples from post mortem brain tissue</a:t>
            </a:r>
          </a:p>
          <a:p>
            <a:pPr lvl="1"/>
            <a:r>
              <a:rPr lang="en-US" dirty="0" smtClean="0"/>
              <a:t>147 </a:t>
            </a:r>
            <a:r>
              <a:rPr lang="en-US" dirty="0" err="1" smtClean="0"/>
              <a:t>neurotypical</a:t>
            </a:r>
            <a:r>
              <a:rPr lang="en-US" dirty="0" smtClean="0"/>
              <a:t> controls, 487 MDD</a:t>
            </a:r>
          </a:p>
          <a:p>
            <a:pPr lvl="1"/>
            <a:r>
              <a:rPr lang="en-US" dirty="0" err="1" smtClean="0"/>
              <a:t>sACC</a:t>
            </a:r>
            <a:r>
              <a:rPr lang="en-US" dirty="0" smtClean="0"/>
              <a:t> and Amygdala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oth male (n=435) and female (n=199) samples</a:t>
            </a:r>
          </a:p>
          <a:p>
            <a:pPr lvl="1"/>
            <a:r>
              <a:rPr lang="en-US" dirty="0" smtClean="0"/>
              <a:t>319 unique brains: 315 brains sequenced in both regions, 4 brains sequenced in single region. </a:t>
            </a:r>
          </a:p>
          <a:p>
            <a:pPr lvl="1"/>
            <a:r>
              <a:rPr lang="en-US" dirty="0" smtClean="0"/>
              <a:t>Age ranges from 18 to 95 (mean=46)</a:t>
            </a:r>
          </a:p>
          <a:p>
            <a:pPr lvl="1"/>
            <a:r>
              <a:rPr lang="en-US" dirty="0" smtClean="0"/>
              <a:t>Largely samples of European ancestry (will be dropping the 6 non-European brains)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 txBox="1">
            <a:spLocks/>
          </p:cNvSpPr>
          <p:nvPr/>
        </p:nvSpPr>
        <p:spPr>
          <a:xfrm>
            <a:off x="736497" y="522320"/>
            <a:ext cx="10058400" cy="872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Sample information</a:t>
            </a:r>
            <a:endParaRPr lang="en-US" sz="40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014" y="5128354"/>
            <a:ext cx="3463273" cy="1047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381" y="5128354"/>
            <a:ext cx="2444001" cy="10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F55D-AE9F-4FB7-9A33-A92502493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242" y="1836135"/>
            <a:ext cx="10515600" cy="2410044"/>
          </a:xfrm>
        </p:spPr>
        <p:txBody>
          <a:bodyPr>
            <a:normAutofit/>
          </a:bodyPr>
          <a:lstStyle/>
          <a:p>
            <a:r>
              <a:rPr lang="en-US" dirty="0" smtClean="0"/>
              <a:t>RNA </a:t>
            </a:r>
            <a:r>
              <a:rPr lang="en-US" dirty="0"/>
              <a:t>sequencing of </a:t>
            </a:r>
            <a:r>
              <a:rPr lang="en-US" dirty="0" err="1" smtClean="0"/>
              <a:t>sACC</a:t>
            </a:r>
            <a:r>
              <a:rPr lang="en-US" dirty="0" smtClean="0"/>
              <a:t> and Amygdala </a:t>
            </a:r>
            <a:r>
              <a:rPr lang="en-US" dirty="0"/>
              <a:t>on </a:t>
            </a:r>
            <a:r>
              <a:rPr lang="en-US" dirty="0" smtClean="0"/>
              <a:t>634 </a:t>
            </a:r>
            <a:r>
              <a:rPr lang="en-US" dirty="0"/>
              <a:t>total </a:t>
            </a:r>
            <a:r>
              <a:rPr lang="en-US" dirty="0" smtClean="0"/>
              <a:t>samples</a:t>
            </a:r>
          </a:p>
          <a:p>
            <a:pPr lvl="1"/>
            <a:r>
              <a:rPr lang="en-US" dirty="0" smtClean="0"/>
              <a:t>315 brains sequenced in both regions, 4 brains sequenced in single region. </a:t>
            </a:r>
          </a:p>
          <a:p>
            <a:pPr lvl="1"/>
            <a:r>
              <a:rPr lang="en-US" dirty="0" smtClean="0"/>
              <a:t>Median </a:t>
            </a:r>
            <a:r>
              <a:rPr lang="en-US" dirty="0"/>
              <a:t>132M sequenced reads (IQR: </a:t>
            </a:r>
            <a:r>
              <a:rPr lang="en-US" dirty="0" smtClean="0"/>
              <a:t>87M-138M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RiboZero</a:t>
            </a:r>
            <a:r>
              <a:rPr lang="en-US" dirty="0" smtClean="0"/>
              <a:t> </a:t>
            </a:r>
            <a:r>
              <a:rPr lang="en-US" dirty="0"/>
              <a:t>protocol, stranded</a:t>
            </a:r>
          </a:p>
          <a:p>
            <a:pPr lvl="1"/>
            <a:r>
              <a:rPr lang="en-US" dirty="0"/>
              <a:t>Included ERCC spike-ins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 txBox="1">
            <a:spLocks/>
          </p:cNvSpPr>
          <p:nvPr/>
        </p:nvSpPr>
        <p:spPr>
          <a:xfrm>
            <a:off x="736497" y="522320"/>
            <a:ext cx="10058400" cy="872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Data generation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77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97" y="522320"/>
            <a:ext cx="10058400" cy="8727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RNA-</a:t>
            </a:r>
            <a:r>
              <a:rPr lang="en-US" sz="4000" dirty="0" err="1">
                <a:latin typeface="+mn-lt"/>
              </a:rPr>
              <a:t>seq</a:t>
            </a:r>
            <a:r>
              <a:rPr lang="en-US" sz="4000" dirty="0">
                <a:latin typeface="+mn-lt"/>
              </a:rPr>
              <a:t> Data Processing of </a:t>
            </a:r>
            <a:r>
              <a:rPr lang="en-US" sz="4000" dirty="0" err="1">
                <a:latin typeface="+mn-lt"/>
              </a:rPr>
              <a:t>sACC</a:t>
            </a:r>
            <a:r>
              <a:rPr lang="en-US" sz="4000" dirty="0">
                <a:latin typeface="+mn-lt"/>
              </a:rPr>
              <a:t>/AMYG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53C2-F082-4FEF-A980-915B3F46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72" y="1791471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rgbClr val="ED2447"/>
              </a:buClr>
              <a:buNone/>
            </a:pPr>
            <a:r>
              <a:rPr lang="en-US" dirty="0"/>
              <a:t>0. Merge reads across lanes </a:t>
            </a:r>
            <a:endParaRPr lang="en-US" dirty="0" smtClean="0"/>
          </a:p>
          <a:p>
            <a:pPr marL="0" indent="0">
              <a:buClr>
                <a:srgbClr val="ED2447"/>
              </a:buClr>
              <a:buNone/>
            </a:pPr>
            <a:r>
              <a:rPr lang="en-US" dirty="0" smtClean="0"/>
              <a:t>1</a:t>
            </a:r>
            <a:r>
              <a:rPr lang="en-US" dirty="0"/>
              <a:t>. Quality check (QC) on raw reads: </a:t>
            </a:r>
            <a:r>
              <a:rPr lang="en-US" i="1" dirty="0" err="1"/>
              <a:t>FastQC</a:t>
            </a:r>
            <a:endParaRPr lang="en-US" i="1" dirty="0"/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/>
              <a:t>2. Failed QC? Then trim reads: </a:t>
            </a:r>
            <a:r>
              <a:rPr lang="en-US" i="1" kern="0" dirty="0" err="1" smtClean="0"/>
              <a:t>Trimmomatic</a:t>
            </a:r>
            <a:r>
              <a:rPr lang="en-US" i="1" kern="0" dirty="0" smtClean="0"/>
              <a:t> </a:t>
            </a:r>
            <a:r>
              <a:rPr lang="en-US" sz="2200" i="1" kern="0" dirty="0" smtClean="0"/>
              <a:t>(This occurred with 3 samples, all 3 also failed subsequent checks and were dropped)</a:t>
            </a:r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 smtClean="0"/>
              <a:t>3. Align reads to the genome: </a:t>
            </a:r>
            <a:r>
              <a:rPr lang="en-US" i="1" kern="0" dirty="0" smtClean="0"/>
              <a:t>HISAT2</a:t>
            </a:r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 smtClean="0"/>
              <a:t>4</a:t>
            </a:r>
            <a:r>
              <a:rPr lang="en-US" kern="0" dirty="0"/>
              <a:t>. Count features: </a:t>
            </a:r>
            <a:r>
              <a:rPr lang="en-US" i="1" kern="0" dirty="0" err="1"/>
              <a:t>featureCounts</a:t>
            </a:r>
            <a:endParaRPr lang="en-US" i="1" kern="0" dirty="0"/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/>
              <a:t>5. Calculate coverage: </a:t>
            </a:r>
            <a:r>
              <a:rPr lang="en-US" i="1" kern="0" dirty="0"/>
              <a:t>bam2wig</a:t>
            </a:r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/>
              <a:t>6. Quantify transcripts: </a:t>
            </a:r>
            <a:r>
              <a:rPr lang="en-US" i="1" kern="0" dirty="0"/>
              <a:t>Salmon</a:t>
            </a:r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/>
              <a:t>7. Create count tables: </a:t>
            </a:r>
            <a:r>
              <a:rPr lang="en-US" i="1" kern="0" dirty="0"/>
              <a:t>R</a:t>
            </a:r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/>
              <a:t>8. Genotype samples: </a:t>
            </a:r>
            <a:r>
              <a:rPr lang="en-US" i="1" kern="0" dirty="0" err="1"/>
              <a:t>samtools</a:t>
            </a:r>
            <a:r>
              <a:rPr lang="en-US" i="1" kern="0" dirty="0"/>
              <a:t> + </a:t>
            </a:r>
            <a:r>
              <a:rPr lang="en-US" i="1" kern="0" dirty="0" err="1"/>
              <a:t>vcftools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2230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132" y="389374"/>
            <a:ext cx="6757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QC: Check technical / alignment metrics</a:t>
            </a:r>
            <a:endParaRPr lang="en-US" sz="32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0496" y="1434764"/>
            <a:ext cx="5591503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Drop </a:t>
            </a:r>
            <a:r>
              <a:rPr lang="en-US" sz="2800" dirty="0" smtClean="0"/>
              <a:t>8 </a:t>
            </a:r>
            <a:r>
              <a:rPr lang="en-US" sz="2800" dirty="0"/>
              <a:t>samples based </a:t>
            </a:r>
            <a:r>
              <a:rPr lang="en-US" sz="2800" dirty="0" smtClean="0"/>
              <a:t>on poor alignment metrics:</a:t>
            </a:r>
          </a:p>
          <a:p>
            <a:pPr>
              <a:spcBef>
                <a:spcPts val="0"/>
              </a:spcBef>
            </a:pPr>
            <a:endParaRPr lang="en-US" sz="2800" dirty="0" smtClean="0"/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sz="2800" dirty="0" smtClean="0"/>
              <a:t>Overall mapping rate &lt; 0.5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sz="2800" dirty="0" smtClean="0"/>
              <a:t>Gene assignment rate &lt; 0.3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sz="2800" dirty="0"/>
              <a:t>*</a:t>
            </a:r>
            <a:endParaRPr lang="en-US" sz="2800" dirty="0" smtClean="0"/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sz="2800" dirty="0" smtClean="0"/>
              <a:t>Number of reads &lt; 10M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000" dirty="0" smtClean="0"/>
              <a:t>* c) Also checked </a:t>
            </a:r>
            <a:r>
              <a:rPr lang="en-US" sz="2000" dirty="0" err="1" smtClean="0"/>
              <a:t>rRNA</a:t>
            </a:r>
            <a:r>
              <a:rPr lang="en-US" sz="2000" dirty="0" smtClean="0"/>
              <a:t> rates but all look good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endParaRPr lang="en-US" sz="2800" dirty="0"/>
          </a:p>
          <a:p>
            <a:pPr>
              <a:spcBef>
                <a:spcPts val="0"/>
              </a:spcBef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78" y="1223241"/>
            <a:ext cx="5509883" cy="55629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7229" y="10654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6009" y="374112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57466" y="1065432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33422" y="392579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132" y="389374"/>
            <a:ext cx="4836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QC: Confirm sample identity</a:t>
            </a:r>
            <a:endParaRPr lang="en-US" sz="32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0132" y="1341962"/>
            <a:ext cx="43961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Check correlation of 740 </a:t>
            </a:r>
            <a:r>
              <a:rPr lang="en-US" sz="2000" u="sng" dirty="0"/>
              <a:t>common </a:t>
            </a:r>
            <a:r>
              <a:rPr lang="en-US" sz="2000" u="sng" dirty="0" smtClean="0"/>
              <a:t>SNVs in replicate samples to check labeling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78112" y="2417661"/>
            <a:ext cx="4637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Mislabels: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Br5615 appears to be Br5542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</a:t>
            </a:r>
            <a:r>
              <a:rPr lang="en-US" sz="1600" dirty="0"/>
              <a:t>Br2084 appears to be Br2063</a:t>
            </a:r>
            <a:endParaRPr lang="en-US" sz="1600" dirty="0" smtClean="0"/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Br5486 </a:t>
            </a:r>
            <a:r>
              <a:rPr lang="en-US" sz="1600" dirty="0"/>
              <a:t>appears to be </a:t>
            </a:r>
            <a:r>
              <a:rPr lang="en-US" sz="1600" dirty="0" smtClean="0"/>
              <a:t>Br5818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</a:t>
            </a:r>
            <a:r>
              <a:rPr lang="en-US" sz="1600" dirty="0"/>
              <a:t>Br5930 appears to be Br5980</a:t>
            </a: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Samples with lower than expected correlation but not matching any other sample: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Br5694 </a:t>
            </a:r>
            <a:r>
              <a:rPr lang="en-US" sz="1600" dirty="0"/>
              <a:t>(</a:t>
            </a:r>
            <a:r>
              <a:rPr lang="el-GR" sz="1600" dirty="0"/>
              <a:t>ρ</a:t>
            </a:r>
            <a:r>
              <a:rPr lang="en-US" sz="1600" dirty="0"/>
              <a:t> = </a:t>
            </a:r>
            <a:r>
              <a:rPr lang="en-US" sz="1600" dirty="0" smtClean="0"/>
              <a:t>0.43) – contamination (see next slide)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Br1698 (</a:t>
            </a:r>
            <a:r>
              <a:rPr lang="el-GR" sz="1600" dirty="0"/>
              <a:t>ρ</a:t>
            </a:r>
            <a:r>
              <a:rPr lang="en-US" sz="1600" dirty="0"/>
              <a:t> </a:t>
            </a:r>
            <a:r>
              <a:rPr lang="en-US" sz="1600" dirty="0" smtClean="0"/>
              <a:t>= 0.57) – one had high ERCC error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Br8148 (</a:t>
            </a:r>
            <a:r>
              <a:rPr lang="el-GR" sz="1600" dirty="0"/>
              <a:t>ρ</a:t>
            </a:r>
            <a:r>
              <a:rPr lang="en-US" sz="1600" dirty="0"/>
              <a:t> = </a:t>
            </a:r>
            <a:r>
              <a:rPr lang="en-US" sz="1600" dirty="0" smtClean="0"/>
              <a:t>0.64</a:t>
            </a:r>
            <a:r>
              <a:rPr lang="en-US" sz="1600" dirty="0"/>
              <a:t>) – one had high ERCC </a:t>
            </a:r>
            <a:r>
              <a:rPr lang="en-US" sz="1600" dirty="0" smtClean="0"/>
              <a:t>error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Br1582 (</a:t>
            </a:r>
            <a:r>
              <a:rPr lang="el-GR" sz="1600" dirty="0"/>
              <a:t>ρ</a:t>
            </a:r>
            <a:r>
              <a:rPr lang="en-US" sz="1600" dirty="0"/>
              <a:t> = 0.69) – one had med. ERCC </a:t>
            </a:r>
            <a:r>
              <a:rPr lang="en-US" sz="1600" dirty="0" smtClean="0"/>
              <a:t>error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Not clear: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Br1910: doesn’t match itself nor any other sample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Br5956 and Br5807 – unclear which is incorrect</a:t>
            </a:r>
            <a:endParaRPr lang="en-US" sz="1600" dirty="0"/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523" y="293077"/>
            <a:ext cx="6493483" cy="644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132" y="389374"/>
            <a:ext cx="4836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QC: Confirm sample identity</a:t>
            </a:r>
            <a:endParaRPr lang="en-US" sz="32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0132" y="1341962"/>
            <a:ext cx="43961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Check correlation of 740 </a:t>
            </a:r>
            <a:r>
              <a:rPr lang="en-US" sz="2000" u="sng" dirty="0"/>
              <a:t>common </a:t>
            </a:r>
            <a:r>
              <a:rPr lang="en-US" sz="2000" u="sng" dirty="0" smtClean="0"/>
              <a:t>SNVs in replicate samples to check labeling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32784"/>
              </p:ext>
            </p:extLst>
          </p:nvPr>
        </p:nvGraphicFramePr>
        <p:xfrm>
          <a:off x="5915166" y="1804083"/>
          <a:ext cx="4989992" cy="1635596"/>
        </p:xfrm>
        <a:graphic>
          <a:graphicData uri="http://schemas.openxmlformats.org/drawingml/2006/table">
            <a:tbl>
              <a:tblPr/>
              <a:tblGrid>
                <a:gridCol w="1262052">
                  <a:extLst>
                    <a:ext uri="{9D8B030D-6E8A-4147-A177-3AD203B41FA5}">
                      <a16:colId xmlns:a16="http://schemas.microsoft.com/office/drawing/2014/main" val="3115955194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3796182181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140216638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3550135384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2545701100"/>
                    </a:ext>
                  </a:extLst>
                </a:gridCol>
              </a:tblGrid>
              <a:tr h="300314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Br1279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R13950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Br1279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R17490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Br5694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R17737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Br5694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R17738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802375"/>
                  </a:ext>
                </a:extLst>
              </a:tr>
              <a:tr h="300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Br1279 R13950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052590"/>
                  </a:ext>
                </a:extLst>
              </a:tr>
              <a:tr h="300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Br1279 R17490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962170"/>
                  </a:ext>
                </a:extLst>
              </a:tr>
              <a:tr h="300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Br5694 R17737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069566"/>
                  </a:ext>
                </a:extLst>
              </a:tr>
              <a:tr h="300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Br5694 R17738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158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19422"/>
              </p:ext>
            </p:extLst>
          </p:nvPr>
        </p:nvGraphicFramePr>
        <p:xfrm>
          <a:off x="5895758" y="3746394"/>
          <a:ext cx="3938952" cy="1589850"/>
        </p:xfrm>
        <a:graphic>
          <a:graphicData uri="http://schemas.openxmlformats.org/drawingml/2006/table">
            <a:tbl>
              <a:tblPr/>
              <a:tblGrid>
                <a:gridCol w="984738">
                  <a:extLst>
                    <a:ext uri="{9D8B030D-6E8A-4147-A177-3AD203B41FA5}">
                      <a16:colId xmlns:a16="http://schemas.microsoft.com/office/drawing/2014/main" val="779736858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790971094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1349533491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2697842575"/>
                    </a:ext>
                  </a:extLst>
                </a:gridCol>
              </a:tblGrid>
              <a:tr h="317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BrNum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066032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Br1279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R13950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898573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Br1279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R17490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304207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Br5694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R17738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45067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Br5694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R17737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2705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78112" y="2417661"/>
            <a:ext cx="4637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Mislabels: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Br5615 appears to be Br5542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</a:t>
            </a:r>
            <a:r>
              <a:rPr lang="en-US" sz="1600" dirty="0"/>
              <a:t>Br2084 appears to be Br2063</a:t>
            </a:r>
            <a:endParaRPr lang="en-US" sz="1600" dirty="0" smtClean="0"/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Br5486 </a:t>
            </a:r>
            <a:r>
              <a:rPr lang="en-US" sz="1600" dirty="0"/>
              <a:t>appears to be </a:t>
            </a:r>
            <a:r>
              <a:rPr lang="en-US" sz="1600" dirty="0" smtClean="0"/>
              <a:t>Br5818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</a:t>
            </a:r>
            <a:r>
              <a:rPr lang="en-US" sz="1600" dirty="0"/>
              <a:t>Br5930 appears to be Br5980</a:t>
            </a: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Samples with lower than expected correlation but not matching any other sample: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Br5694 </a:t>
            </a:r>
            <a:r>
              <a:rPr lang="en-US" sz="1600" dirty="0"/>
              <a:t>(</a:t>
            </a:r>
            <a:r>
              <a:rPr lang="el-GR" sz="1600" dirty="0"/>
              <a:t>ρ</a:t>
            </a:r>
            <a:r>
              <a:rPr lang="en-US" sz="1600" dirty="0"/>
              <a:t> = </a:t>
            </a:r>
            <a:r>
              <a:rPr lang="en-US" sz="1600" dirty="0" smtClean="0"/>
              <a:t>0.43)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Br1698 (</a:t>
            </a:r>
            <a:r>
              <a:rPr lang="el-GR" sz="1600" dirty="0"/>
              <a:t>ρ</a:t>
            </a:r>
            <a:r>
              <a:rPr lang="en-US" sz="1600" dirty="0"/>
              <a:t> </a:t>
            </a:r>
            <a:r>
              <a:rPr lang="en-US" sz="1600" dirty="0" smtClean="0"/>
              <a:t>= 0.57) – one had high ERCC error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Br8148 (</a:t>
            </a:r>
            <a:r>
              <a:rPr lang="el-GR" sz="1600" dirty="0"/>
              <a:t>ρ</a:t>
            </a:r>
            <a:r>
              <a:rPr lang="en-US" sz="1600" dirty="0"/>
              <a:t> = </a:t>
            </a:r>
            <a:r>
              <a:rPr lang="en-US" sz="1600" dirty="0" smtClean="0"/>
              <a:t>0.64</a:t>
            </a:r>
            <a:r>
              <a:rPr lang="en-US" sz="1600" dirty="0"/>
              <a:t>) – one had high ERCC </a:t>
            </a:r>
            <a:r>
              <a:rPr lang="en-US" sz="1600" dirty="0" smtClean="0"/>
              <a:t>error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Br1582 (</a:t>
            </a:r>
            <a:r>
              <a:rPr lang="el-GR" sz="1600" dirty="0"/>
              <a:t>ρ</a:t>
            </a:r>
            <a:r>
              <a:rPr lang="en-US" sz="1600" dirty="0"/>
              <a:t> = 0.69) – one had med. ERCC </a:t>
            </a:r>
            <a:r>
              <a:rPr lang="en-US" sz="1600" dirty="0" smtClean="0"/>
              <a:t>error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Not clear: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Br1910: doesn’t match itself nor any other sample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Br5956 and Br5807 – unclear which is incorrect</a:t>
            </a:r>
            <a:endParaRPr lang="en-US" sz="1600" dirty="0"/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48437" y="4388919"/>
            <a:ext cx="4897246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67754" y="450929"/>
            <a:ext cx="607255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Check for contamination:</a:t>
            </a:r>
          </a:p>
          <a:p>
            <a:pPr>
              <a:spcBef>
                <a:spcPts val="0"/>
              </a:spcBef>
            </a:pPr>
            <a:endParaRPr lang="en-US" sz="800" dirty="0"/>
          </a:p>
          <a:p>
            <a:pPr>
              <a:spcBef>
                <a:spcPts val="0"/>
              </a:spcBef>
            </a:pPr>
            <a:r>
              <a:rPr lang="en-US" dirty="0" smtClean="0"/>
              <a:t>One sample of Br5694 does in fact seem to have been contaminated with neighboring well Br1279 during sequencing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17804" y="4309509"/>
            <a:ext cx="1016906" cy="772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15166" y="5642959"/>
            <a:ext cx="53209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 smtClean="0"/>
              <a:t>Result: Drop Br5694 _ R17738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347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132" y="389374"/>
            <a:ext cx="4836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QC: Confirm sample identity</a:t>
            </a:r>
            <a:endParaRPr lang="en-US" sz="32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0132" y="1341962"/>
            <a:ext cx="43961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Check correlation of 740 </a:t>
            </a:r>
            <a:r>
              <a:rPr lang="en-US" sz="2000" u="sng" dirty="0"/>
              <a:t>common </a:t>
            </a:r>
            <a:r>
              <a:rPr lang="en-US" sz="2000" u="sng" dirty="0" smtClean="0"/>
              <a:t>SNVs in replicate samples to check labeling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78112" y="2417661"/>
            <a:ext cx="4637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Mislabels: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Br5615 appears to be Br5542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</a:t>
            </a:r>
            <a:r>
              <a:rPr lang="en-US" sz="1600" dirty="0"/>
              <a:t>Br2084 appears to be Br2063</a:t>
            </a:r>
            <a:endParaRPr lang="en-US" sz="1600" dirty="0" smtClean="0"/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Br5486 </a:t>
            </a:r>
            <a:r>
              <a:rPr lang="en-US" sz="1600" dirty="0"/>
              <a:t>appears to be </a:t>
            </a:r>
            <a:r>
              <a:rPr lang="en-US" sz="1600" dirty="0" smtClean="0"/>
              <a:t>Br5818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</a:t>
            </a:r>
            <a:r>
              <a:rPr lang="en-US" sz="1600" dirty="0"/>
              <a:t>Br5930 appears to be Br5980</a:t>
            </a: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Samples with lower than expected correlation but not matching any other sample: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Br5694 </a:t>
            </a:r>
            <a:r>
              <a:rPr lang="en-US" sz="1600" dirty="0"/>
              <a:t>(</a:t>
            </a:r>
            <a:r>
              <a:rPr lang="el-GR" sz="1600" dirty="0"/>
              <a:t>ρ</a:t>
            </a:r>
            <a:r>
              <a:rPr lang="en-US" sz="1600" dirty="0"/>
              <a:t> = </a:t>
            </a:r>
            <a:r>
              <a:rPr lang="en-US" sz="1600" dirty="0" smtClean="0"/>
              <a:t>0.43)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Br1698 (</a:t>
            </a:r>
            <a:r>
              <a:rPr lang="el-GR" sz="1600" dirty="0"/>
              <a:t>ρ</a:t>
            </a:r>
            <a:r>
              <a:rPr lang="en-US" sz="1600" dirty="0"/>
              <a:t> </a:t>
            </a:r>
            <a:r>
              <a:rPr lang="en-US" sz="1600" dirty="0" smtClean="0"/>
              <a:t>= 0.57) – one had high ERCC error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Br8148 (</a:t>
            </a:r>
            <a:r>
              <a:rPr lang="el-GR" sz="1600" dirty="0"/>
              <a:t>ρ</a:t>
            </a:r>
            <a:r>
              <a:rPr lang="en-US" sz="1600" dirty="0"/>
              <a:t> = </a:t>
            </a:r>
            <a:r>
              <a:rPr lang="en-US" sz="1600" dirty="0" smtClean="0"/>
              <a:t>0.64</a:t>
            </a:r>
            <a:r>
              <a:rPr lang="en-US" sz="1600" dirty="0"/>
              <a:t>) – one had high ERCC </a:t>
            </a:r>
            <a:r>
              <a:rPr lang="en-US" sz="1600" dirty="0" smtClean="0"/>
              <a:t>error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Br1582 (</a:t>
            </a:r>
            <a:r>
              <a:rPr lang="el-GR" sz="1600" dirty="0"/>
              <a:t>ρ</a:t>
            </a:r>
            <a:r>
              <a:rPr lang="en-US" sz="1600" dirty="0"/>
              <a:t> = 0.69) – one had med. ERCC </a:t>
            </a:r>
            <a:r>
              <a:rPr lang="en-US" sz="1600" dirty="0" smtClean="0"/>
              <a:t>error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Not clear: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Br1910: doesn’t match itself nor any other sample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Br5956 and Br5807 – unclear which is incorrect</a:t>
            </a:r>
            <a:endParaRPr lang="en-US" sz="1600" dirty="0"/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506604" y="2417661"/>
            <a:ext cx="46378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Tx/>
              <a:buChar char="-"/>
            </a:pPr>
            <a:endParaRPr lang="en-US" sz="1600" dirty="0" smtClean="0"/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Drop one Br5615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/>
              <a:t>Drop </a:t>
            </a:r>
            <a:r>
              <a:rPr lang="en-US" sz="1600" dirty="0" smtClean="0"/>
              <a:t>one </a:t>
            </a:r>
            <a:r>
              <a:rPr lang="en-US" sz="1600" dirty="0"/>
              <a:t>Br2084 </a:t>
            </a:r>
            <a:endParaRPr lang="en-US" sz="1600" dirty="0" smtClean="0"/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Drop one Br5486 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Drop one Br5930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Drop one contaminated Br5694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sz="1600" dirty="0" smtClean="0"/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sz="1600" dirty="0"/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sz="1600" dirty="0" smtClean="0"/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Drop both Br1910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Drop all Br5956 and Br5807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78112" y="2712518"/>
            <a:ext cx="8420410" cy="991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111" y="4433598"/>
            <a:ext cx="8420411" cy="255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8111" y="5877110"/>
            <a:ext cx="8420411" cy="572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1001" y="2312408"/>
            <a:ext cx="4637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 smtClean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4052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132" y="389374"/>
            <a:ext cx="5751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QC: Confirm </a:t>
            </a:r>
            <a:r>
              <a:rPr lang="en-US" sz="3200" u="sng" dirty="0">
                <a:latin typeface="+mj-lt"/>
              </a:rPr>
              <a:t>Brain Region </a:t>
            </a:r>
            <a:r>
              <a:rPr lang="en-US" sz="3200" u="sng" dirty="0" smtClean="0">
                <a:latin typeface="+mj-lt"/>
              </a:rPr>
              <a:t>labeling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293785"/>
              </p:ext>
            </p:extLst>
          </p:nvPr>
        </p:nvGraphicFramePr>
        <p:xfrm>
          <a:off x="4408985" y="1618577"/>
          <a:ext cx="3261750" cy="42188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38">
                  <a:extLst>
                    <a:ext uri="{9D8B030D-6E8A-4147-A177-3AD203B41FA5}">
                      <a16:colId xmlns:a16="http://schemas.microsoft.com/office/drawing/2014/main" val="4126639813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2375493638"/>
                    </a:ext>
                  </a:extLst>
                </a:gridCol>
                <a:gridCol w="1103588">
                  <a:extLst>
                    <a:ext uri="{9D8B030D-6E8A-4147-A177-3AD203B41FA5}">
                      <a16:colId xmlns:a16="http://schemas.microsoft.com/office/drawing/2014/main" val="2068137333"/>
                    </a:ext>
                  </a:extLst>
                </a:gridCol>
              </a:tblGrid>
              <a:tr h="378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RNum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SampleID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sACC_identity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989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R14179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Br1469_sACC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-0.022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0849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R17520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Br1635_sACC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8027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R17527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Br1675_sACC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46467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R17547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Br1754_sACC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72625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R17579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Br6099_sACC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63466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R17894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Br8017_sACC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14267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R17941</a:t>
                      </a:r>
                    </a:p>
                  </a:txBody>
                  <a:tcPr marL="7620" marR="7620" marT="7620" marB="0"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Br8133_sACC</a:t>
                      </a:r>
                    </a:p>
                  </a:txBody>
                  <a:tcPr marL="7620" marR="7620" marT="7620" marB="0"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-0.103</a:t>
                      </a:r>
                    </a:p>
                  </a:txBody>
                  <a:tcPr marL="7620" marR="7620" marT="7620" marB="0"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634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R17951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Br5526_sACC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86311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R17952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Br5549_sACC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34069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R18430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Br3863_sACC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44197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R18458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Br8313_sACC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38331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R19186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Br1475_sACC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97059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4848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R17496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Br1469_Amygdala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6357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E08DEA-ECC7-406F-9255-4400495CF1BA}"/>
              </a:ext>
            </a:extLst>
          </p:cNvPr>
          <p:cNvSpPr txBox="1"/>
          <p:nvPr/>
        </p:nvSpPr>
        <p:spPr>
          <a:xfrm>
            <a:off x="770966" y="1532611"/>
            <a:ext cx="289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based on </a:t>
            </a:r>
            <a:r>
              <a:rPr lang="en-US" dirty="0" smtClean="0">
                <a:solidFill>
                  <a:srgbClr val="FF0000"/>
                </a:solidFill>
              </a:rPr>
              <a:t>100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most region-associated </a:t>
            </a:r>
            <a:r>
              <a:rPr lang="en-US" dirty="0" smtClean="0"/>
              <a:t>genes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32821" y="2470886"/>
            <a:ext cx="42591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Swap </a:t>
            </a:r>
            <a:r>
              <a:rPr lang="en-US" dirty="0"/>
              <a:t>region labels for </a:t>
            </a:r>
            <a:r>
              <a:rPr lang="en-US" dirty="0" smtClean="0"/>
              <a:t>Br1469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Drop </a:t>
            </a:r>
            <a:r>
              <a:rPr lang="en-US" dirty="0"/>
              <a:t>other </a:t>
            </a:r>
            <a:r>
              <a:rPr lang="en-US" dirty="0" smtClean="0"/>
              <a:t>11 samples in list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00283" y="1831850"/>
            <a:ext cx="1837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>
                <a:latin typeface="+mj-lt"/>
              </a:rPr>
              <a:t>Steps taken</a:t>
            </a:r>
            <a:endParaRPr lang="en-US" sz="28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6" y="2579077"/>
            <a:ext cx="3887131" cy="39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977</Words>
  <Application>Microsoft Office PowerPoint</Application>
  <PresentationFormat>Widescreen</PresentationFormat>
  <Paragraphs>243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DepSeq: RNA Sequencing in Major Depressive Disorder</vt:lpstr>
      <vt:lpstr>PowerPoint Presentation</vt:lpstr>
      <vt:lpstr>PowerPoint Presentation</vt:lpstr>
      <vt:lpstr>RNA-seq Data Processing of sACC/AMYG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Samples Dropped</dc:title>
  <dc:creator>Emily Burke</dc:creator>
  <cp:lastModifiedBy>Emily Burke</cp:lastModifiedBy>
  <cp:revision>91</cp:revision>
  <dcterms:created xsi:type="dcterms:W3CDTF">2017-06-27T14:31:15Z</dcterms:created>
  <dcterms:modified xsi:type="dcterms:W3CDTF">2019-10-08T13:57:44Z</dcterms:modified>
</cp:coreProperties>
</file>