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3"/>
    <p:sldId id="269" r:id="rId4"/>
    <p:sldId id="270" r:id="rId5"/>
    <p:sldId id="271" r:id="rId6"/>
    <p:sldId id="272" r:id="rId7"/>
    <p:sldId id="266" r:id="rId8"/>
    <p:sldId id="265" r:id="rId9"/>
    <p:sldId id="267" r:id="rId10"/>
    <p:sldId id="268" r:id="rId11"/>
    <p:sldId id="258" r:id="rId12"/>
    <p:sldId id="259" r:id="rId13"/>
    <p:sldId id="292" r:id="rId14"/>
    <p:sldId id="293" r:id="rId15"/>
    <p:sldId id="302" r:id="rId16"/>
    <p:sldId id="303" r:id="rId17"/>
    <p:sldId id="260" r:id="rId18"/>
    <p:sldId id="307" r:id="rId19"/>
    <p:sldId id="285" r:id="rId20"/>
    <p:sldId id="315" r:id="rId2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.png"/><Relationship Id="rId8" Type="http://schemas.openxmlformats.org/officeDocument/2006/relationships/image" Target="../media/image29.png"/><Relationship Id="rId7" Type="http://schemas.openxmlformats.org/officeDocument/2006/relationships/image" Target="../media/image28.png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31.png"/><Relationship Id="rId1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0.png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1.png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5.jpeg"/><Relationship Id="rId2" Type="http://schemas.openxmlformats.org/officeDocument/2006/relationships/image" Target="../media/image54.jpeg"/><Relationship Id="rId1" Type="http://schemas.openxmlformats.org/officeDocument/2006/relationships/image" Target="../media/image53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407670"/>
            <a:ext cx="9144000" cy="4232910"/>
          </a:xfrm>
        </p:spPr>
        <p:txBody>
          <a:bodyPr>
            <a:normAutofit/>
          </a:bodyPr>
          <a:lstStyle/>
          <a:p>
            <a:r>
              <a:rPr lang="zh-CN" altLang="en-US"/>
              <a:t>生成式模型的发展</a:t>
            </a:r>
            <a:br>
              <a:rPr lang="zh-CN" altLang="en-US"/>
            </a:br>
            <a:r>
              <a:rPr lang="en-US" altLang="zh-CN"/>
              <a:t>VAE-GAN-Diffusion</a:t>
            </a:r>
            <a:br>
              <a:rPr lang="en-US" altLang="zh-CN"/>
            </a:br>
            <a:endParaRPr lang="en-US" altLang="zh-CN"/>
          </a:p>
        </p:txBody>
      </p:sp>
      <p:grpSp>
        <p:nvGrpSpPr>
          <p:cNvPr id="16" name="组合 15"/>
          <p:cNvGrpSpPr/>
          <p:nvPr/>
        </p:nvGrpSpPr>
        <p:grpSpPr>
          <a:xfrm>
            <a:off x="8070208" y="5572600"/>
            <a:ext cx="1084843" cy="397510"/>
            <a:chOff x="4743965" y="3379150"/>
            <a:chExt cx="813845" cy="257073"/>
          </a:xfrm>
          <a:solidFill>
            <a:srgbClr val="A81E33"/>
          </a:solidFill>
        </p:grpSpPr>
        <p:sp>
          <p:nvSpPr>
            <p:cNvPr id="17" name="圆角矩形 16"/>
            <p:cNvSpPr/>
            <p:nvPr/>
          </p:nvSpPr>
          <p:spPr>
            <a:xfrm>
              <a:off x="4743965" y="3387257"/>
              <a:ext cx="813845" cy="237749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91416" tIns="45708" rIns="91416" bIns="45708" rtlCol="0" anchor="ctr"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+mn-cs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896270" y="3379150"/>
              <a:ext cx="517343" cy="257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none" lIns="91416" tIns="45708" rIns="91416" bIns="45708">
              <a:spAutoFit/>
            </a:bodyPr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icrosoft YaHei" charset="-122"/>
                  <a:ea typeface="Microsoft YaHei" charset="-122"/>
                  <a:cs typeface="Microsoft YaHei" charset="-122"/>
                </a:rPr>
                <a:t>学号</a:t>
              </a:r>
              <a:endPara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sp>
        <p:nvSpPr>
          <p:cNvPr id="20" name="文本框 36"/>
          <p:cNvSpPr txBox="1"/>
          <p:nvPr/>
        </p:nvSpPr>
        <p:spPr>
          <a:xfrm>
            <a:off x="9174990" y="5517015"/>
            <a:ext cx="132588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Microsoft YaHei" charset="-122"/>
                <a:ea typeface="Microsoft YaHei" charset="-122"/>
              </a:rPr>
              <a:t>241260275</a:t>
            </a:r>
            <a:endParaRPr lang="en-US" altLang="zh-CN" sz="2000" dirty="0">
              <a:solidFill>
                <a:schemeClr val="tx1"/>
              </a:solidFill>
              <a:latin typeface="Microsoft YaHei" charset="-122"/>
              <a:ea typeface="Microsoft YaHei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217422" y="5567045"/>
            <a:ext cx="1086980" cy="397510"/>
            <a:chOff x="4735406" y="3387331"/>
            <a:chExt cx="668672" cy="259288"/>
          </a:xfrm>
          <a:solidFill>
            <a:srgbClr val="A81E33"/>
          </a:solidFill>
        </p:grpSpPr>
        <p:sp>
          <p:nvSpPr>
            <p:cNvPr id="22" name="圆角矩形 21"/>
            <p:cNvSpPr/>
            <p:nvPr/>
          </p:nvSpPr>
          <p:spPr>
            <a:xfrm>
              <a:off x="4735406" y="3405901"/>
              <a:ext cx="668672" cy="237749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91416" tIns="45708" rIns="91416" bIns="45708" rtlCol="0" anchor="ctr"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+mn-cs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872412" y="3387331"/>
              <a:ext cx="517342" cy="259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square" lIns="91416" tIns="45708" rIns="91416" bIns="45708">
              <a:spAutoFit/>
            </a:bodyPr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icrosoft YaHei" charset="-122"/>
                  <a:ea typeface="Microsoft YaHei" charset="-122"/>
                  <a:cs typeface="Microsoft YaHei" charset="-122"/>
                </a:rPr>
                <a:t>姓名</a:t>
              </a:r>
              <a:endPara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sp>
        <p:nvSpPr>
          <p:cNvPr id="24" name="文本框 36"/>
          <p:cNvSpPr txBox="1"/>
          <p:nvPr/>
        </p:nvSpPr>
        <p:spPr>
          <a:xfrm>
            <a:off x="3388730" y="5521180"/>
            <a:ext cx="69088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Microsoft YaHei" charset="-122"/>
                <a:ea typeface="Microsoft YaHei" charset="-122"/>
              </a:rPr>
              <a:t>李磊</a:t>
            </a:r>
            <a:endParaRPr lang="en-US" altLang="zh-CN" sz="2000" dirty="0">
              <a:solidFill>
                <a:schemeClr val="tx1"/>
              </a:solidFill>
              <a:latin typeface="Microsoft YaHei" charset="-122"/>
              <a:ea typeface="Microsoft YaHei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recon_epoch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080" y="720725"/>
            <a:ext cx="2305050" cy="2305050"/>
          </a:xfrm>
          <a:prstGeom prst="rect">
            <a:avLst/>
          </a:prstGeom>
        </p:spPr>
      </p:pic>
      <p:pic>
        <p:nvPicPr>
          <p:cNvPr id="3" name="图片 2" descr="recon_epoch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75" y="720725"/>
            <a:ext cx="2305050" cy="2305050"/>
          </a:xfrm>
          <a:prstGeom prst="rect">
            <a:avLst/>
          </a:prstGeom>
        </p:spPr>
      </p:pic>
      <p:pic>
        <p:nvPicPr>
          <p:cNvPr id="4" name="图片 3" descr="recon_epoch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030" y="720725"/>
            <a:ext cx="2305050" cy="2305050"/>
          </a:xfrm>
          <a:prstGeom prst="rect">
            <a:avLst/>
          </a:prstGeom>
        </p:spPr>
      </p:pic>
      <p:pic>
        <p:nvPicPr>
          <p:cNvPr id="5" name="图片 4" descr="recon_epoch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1085" y="720725"/>
            <a:ext cx="2305050" cy="2305050"/>
          </a:xfrm>
          <a:prstGeom prst="rect">
            <a:avLst/>
          </a:prstGeom>
        </p:spPr>
      </p:pic>
      <p:pic>
        <p:nvPicPr>
          <p:cNvPr id="6" name="图片 5" descr="recon_epoch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3140" y="720725"/>
            <a:ext cx="2305050" cy="2305050"/>
          </a:xfrm>
          <a:prstGeom prst="rect">
            <a:avLst/>
          </a:prstGeom>
        </p:spPr>
      </p:pic>
      <p:pic>
        <p:nvPicPr>
          <p:cNvPr id="7" name="图片 6" descr="recon_epoch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8890" y="4279265"/>
            <a:ext cx="2305050" cy="2305050"/>
          </a:xfrm>
          <a:prstGeom prst="rect">
            <a:avLst/>
          </a:prstGeom>
        </p:spPr>
      </p:pic>
      <p:pic>
        <p:nvPicPr>
          <p:cNvPr id="8" name="图片 7" descr="recon_epoch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5070" y="4279265"/>
            <a:ext cx="2305050" cy="2305050"/>
          </a:xfrm>
          <a:prstGeom prst="rect">
            <a:avLst/>
          </a:prstGeom>
        </p:spPr>
      </p:pic>
      <p:pic>
        <p:nvPicPr>
          <p:cNvPr id="9" name="图片 8" descr="recon_epoch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39030" y="4279265"/>
            <a:ext cx="2305050" cy="2305050"/>
          </a:xfrm>
          <a:prstGeom prst="rect">
            <a:avLst/>
          </a:prstGeom>
        </p:spPr>
      </p:pic>
      <p:pic>
        <p:nvPicPr>
          <p:cNvPr id="10" name="图片 9" descr="recon_epoch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12990" y="4279265"/>
            <a:ext cx="2305050" cy="2305050"/>
          </a:xfrm>
          <a:prstGeom prst="rect">
            <a:avLst/>
          </a:prstGeom>
        </p:spPr>
      </p:pic>
      <p:pic>
        <p:nvPicPr>
          <p:cNvPr id="11" name="图片 10" descr="recon_epoch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86950" y="4279265"/>
            <a:ext cx="2305050" cy="230505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691505" y="130175"/>
            <a:ext cx="487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AE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5769610" y="3602355"/>
            <a:ext cx="652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VAE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29590" y="1322705"/>
            <a:ext cx="548322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生成对抗网络</a:t>
            </a:r>
            <a:r>
              <a:rPr lang="en-US" altLang="zh-CN">
                <a:sym typeface="+mn-ea"/>
              </a:rPr>
              <a:t>(</a:t>
            </a:r>
            <a:r>
              <a:rPr lang="zh-CN" altLang="en-US"/>
              <a:t>GAN</a:t>
            </a:r>
            <a:r>
              <a:rPr lang="en-US" altLang="zh-CN"/>
              <a:t>,</a:t>
            </a:r>
            <a:r>
              <a:rPr lang="zh-CN" altLang="en-US"/>
              <a:t>Generative adversarial network</a:t>
            </a:r>
            <a:r>
              <a:rPr lang="en-US" altLang="zh-CN"/>
              <a:t>)</a:t>
            </a:r>
            <a:endParaRPr lang="zh-CN" altLang="en-US"/>
          </a:p>
          <a:p>
            <a:r>
              <a:rPr lang="en-US" altLang="zh-CN"/>
              <a:t>GAN</a:t>
            </a:r>
            <a:r>
              <a:rPr lang="zh-CN" altLang="en-US"/>
              <a:t>其实是两个网络的组合：</a:t>
            </a:r>
            <a:endParaRPr lang="zh-CN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/>
              <a:t>生成网络(Generator)：</a:t>
            </a:r>
            <a:endParaRPr lang="zh-CN" altLang="en-US"/>
          </a:p>
          <a:p>
            <a:pPr lvl="1"/>
            <a:r>
              <a:rPr lang="zh-CN" altLang="en-US"/>
              <a:t>负责生成模拟数据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不断优化自己生成的数据让判别网络判断不出来</a:t>
            </a:r>
            <a:endParaRPr lang="zh-CN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/>
              <a:t>判别网络(Discriminator)</a:t>
            </a:r>
            <a:r>
              <a:rPr lang="en-US" altLang="zh-CN"/>
              <a:t>:</a:t>
            </a:r>
            <a:endParaRPr lang="en-US" altLang="zh-CN"/>
          </a:p>
          <a:p>
            <a:pPr lvl="1" indent="0">
              <a:buFont typeface="Arial" panose="02080604020202020204" pitchFamily="34" charset="0"/>
              <a:buNone/>
            </a:pPr>
            <a:r>
              <a:rPr lang="zh-CN" altLang="en-US"/>
              <a:t>负责判断输入的数据是真实的还是生成的。</a:t>
            </a:r>
            <a:endParaRPr lang="zh-CN" altLang="en-US"/>
          </a:p>
          <a:p>
            <a:pPr lvl="1" indent="0">
              <a:buFont typeface="Arial" panose="02080604020202020204" pitchFamily="34" charset="0"/>
              <a:buNone/>
            </a:pPr>
            <a:r>
              <a:rPr lang="zh-CN" altLang="en-US"/>
              <a:t>优化自己让自己判断得更准确</a:t>
            </a:r>
            <a:endParaRPr lang="zh-CN" altLang="en-US"/>
          </a:p>
          <a:p>
            <a:pPr lvl="1" indent="0">
              <a:buFont typeface="Arial" panose="02080604020202020204" pitchFamily="34" charset="0"/>
              <a:buNone/>
            </a:pPr>
            <a:endParaRPr lang="zh-CN" altLang="en-US"/>
          </a:p>
          <a:p>
            <a:r>
              <a:rPr lang="zh-CN" altLang="en-US">
                <a:sym typeface="+mn-ea"/>
              </a:rPr>
              <a:t>两个网络的关系形成对抗，因此叫对抗网络。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0" y="0"/>
            <a:ext cx="1991360" cy="9461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GAN</a:t>
            </a:r>
            <a:endParaRPr lang="en-US" altLang="zh-CN" sz="1400">
              <a:sym typeface="+mn-ea"/>
            </a:endParaRPr>
          </a:p>
        </p:txBody>
      </p:sp>
      <p:pic>
        <p:nvPicPr>
          <p:cNvPr id="5" name="图片 4" descr="30241cb200cb2d26c1770e1bf8190f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9035" y="4460875"/>
            <a:ext cx="7124700" cy="2276475"/>
          </a:xfrm>
          <a:prstGeom prst="rect">
            <a:avLst/>
          </a:prstGeom>
        </p:spPr>
      </p:pic>
      <p:pic>
        <p:nvPicPr>
          <p:cNvPr id="6" name="图片 5" descr="9d19218ca29cd5f2ed49647f19bf2eb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580" y="1466215"/>
            <a:ext cx="5053965" cy="26644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0" y="0"/>
            <a:ext cx="1991360" cy="9461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GAN</a:t>
            </a:r>
            <a:endParaRPr lang="en-US" altLang="zh-CN" sz="1400">
              <a:sym typeface="+mn-ea"/>
            </a:endParaRPr>
          </a:p>
        </p:txBody>
      </p:sp>
      <p:pic>
        <p:nvPicPr>
          <p:cNvPr id="5" name="图片 4" descr="Screenshot from 2024-10-18 19-54-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9305" y="500380"/>
            <a:ext cx="8044180" cy="5857240"/>
          </a:xfrm>
          <a:prstGeom prst="rect">
            <a:avLst/>
          </a:prstGeom>
        </p:spPr>
      </p:pic>
      <p:pic>
        <p:nvPicPr>
          <p:cNvPr id="6" name="图片 5" descr="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" y="1126490"/>
            <a:ext cx="1717040" cy="1717040"/>
          </a:xfrm>
          <a:prstGeom prst="rect">
            <a:avLst/>
          </a:prstGeom>
        </p:spPr>
      </p:pic>
      <p:pic>
        <p:nvPicPr>
          <p:cNvPr id="7" name="图片 6" descr="20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25" y="2954020"/>
            <a:ext cx="1725295" cy="1725295"/>
          </a:xfrm>
          <a:prstGeom prst="rect">
            <a:avLst/>
          </a:prstGeom>
        </p:spPr>
      </p:pic>
      <p:pic>
        <p:nvPicPr>
          <p:cNvPr id="8" name="图片 7" descr="40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525" y="4789805"/>
            <a:ext cx="1744345" cy="174434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116455" y="1718310"/>
            <a:ext cx="668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2116455" y="3724910"/>
            <a:ext cx="789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2000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2116455" y="5731510"/>
            <a:ext cx="789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4000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标注 2"/>
          <p:cNvSpPr/>
          <p:nvPr/>
        </p:nvSpPr>
        <p:spPr>
          <a:xfrm>
            <a:off x="2454910" y="225425"/>
            <a:ext cx="2582545" cy="494665"/>
          </a:xfrm>
          <a:prstGeom prst="wedgeRectCallout">
            <a:avLst>
              <a:gd name="adj1" fmla="val -49680"/>
              <a:gd name="adj2" fmla="val 3145"/>
            </a:avLst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rgbClr val="FF0000"/>
                </a:solidFill>
              </a:rPr>
              <a:t>Actor（演员）是策略函数π </a:t>
            </a:r>
            <a:r>
              <a:rPr lang="en-US" altLang="zh-CN" sz="1200" baseline="-25000">
                <a:solidFill>
                  <a:srgbClr val="FF0000"/>
                </a:solidFill>
              </a:rPr>
              <a:t>θ</a:t>
            </a:r>
            <a:r>
              <a:rPr lang="en-US" altLang="zh-CN" sz="1200">
                <a:solidFill>
                  <a:srgbClr val="FF0000"/>
                </a:solidFill>
              </a:rPr>
              <a:t> ( s ) </a:t>
            </a:r>
            <a:endParaRPr lang="en-US" altLang="zh-CN" sz="1200" baseline="-25000">
              <a:solidFill>
                <a:srgbClr val="FF0000"/>
              </a:solidFill>
            </a:endParaRPr>
          </a:p>
          <a:p>
            <a:pPr algn="ctr"/>
            <a:r>
              <a:rPr lang="en-US" altLang="zh-CN" sz="1200">
                <a:solidFill>
                  <a:srgbClr val="FF0000"/>
                </a:solidFill>
              </a:rPr>
              <a:t>Critic（评论家）是值函数V </a:t>
            </a:r>
            <a:r>
              <a:rPr lang="en-US" altLang="zh-CN" sz="1200" baseline="30000">
                <a:solidFill>
                  <a:srgbClr val="FF0000"/>
                </a:solidFill>
              </a:rPr>
              <a:t>π</a:t>
            </a:r>
            <a:r>
              <a:rPr lang="en-US" altLang="zh-CN" sz="1200">
                <a:solidFill>
                  <a:srgbClr val="FF0000"/>
                </a:solidFill>
              </a:rPr>
              <a:t> ( s ) </a:t>
            </a:r>
            <a:endParaRPr lang="en-US" altLang="zh-CN" sz="1200">
              <a:solidFill>
                <a:srgbClr val="FF0000"/>
              </a:solidFill>
            </a:endParaRPr>
          </a:p>
        </p:txBody>
      </p:sp>
      <p:pic>
        <p:nvPicPr>
          <p:cNvPr id="6" name="图片 5" descr="pg0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66385" y="1004570"/>
            <a:ext cx="6640195" cy="36855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48615" y="4888230"/>
            <a:ext cx="38538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策略函数Actor</a:t>
            </a:r>
            <a:r>
              <a:rPr lang="en-US" altLang="en-US"/>
              <a:t>，类似于策略梯度</a:t>
            </a:r>
            <a:r>
              <a:rPr lang="en-US" altLang="en-US">
                <a:sym typeface="+mn-ea"/>
              </a:rPr>
              <a:t>算法</a:t>
            </a:r>
            <a:r>
              <a:rPr lang="en-US" altLang="zh-CN"/>
              <a:t>，但是没有Critic的（使用蒙特卡罗法来计算每一步的价值部分替代Critic的功能）。</a:t>
            </a:r>
            <a:endParaRPr lang="en-US" altLang="zh-CN"/>
          </a:p>
        </p:txBody>
      </p:sp>
      <p:grpSp>
        <p:nvGrpSpPr>
          <p:cNvPr id="19" name="组合 18"/>
          <p:cNvGrpSpPr/>
          <p:nvPr/>
        </p:nvGrpSpPr>
        <p:grpSpPr>
          <a:xfrm>
            <a:off x="5618480" y="4942840"/>
            <a:ext cx="3542030" cy="1703705"/>
            <a:chOff x="8848" y="7784"/>
            <a:chExt cx="5578" cy="2683"/>
          </a:xfrm>
        </p:grpSpPr>
        <p:sp>
          <p:nvSpPr>
            <p:cNvPr id="7" name="文本框 6"/>
            <p:cNvSpPr txBox="1"/>
            <p:nvPr/>
          </p:nvSpPr>
          <p:spPr>
            <a:xfrm>
              <a:off x="8848" y="7784"/>
              <a:ext cx="5578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拟合值函数V区别于q表，可以近似做以下理解</a:t>
              </a:r>
              <a:endParaRPr lang="en-US" altLang="zh-CN"/>
            </a:p>
            <a:p>
              <a:endParaRPr lang="en-US" altLang="zh-CN"/>
            </a:p>
          </p:txBody>
        </p:sp>
        <p:pic>
          <p:nvPicPr>
            <p:cNvPr id="17" name="图片 16" descr="Screenshot from 2022-11-11 23-37-5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48" y="8953"/>
              <a:ext cx="4919" cy="1515"/>
            </a:xfrm>
            <a:prstGeom prst="rect">
              <a:avLst/>
            </a:prstGeom>
          </p:spPr>
        </p:pic>
      </p:grpSp>
      <p:pic>
        <p:nvPicPr>
          <p:cNvPr id="18" name="图片 17" descr="AC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25" y="1963420"/>
            <a:ext cx="3980815" cy="2266950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0" y="0"/>
            <a:ext cx="1991360" cy="9461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 dirty="0">
                <a:latin typeface="KaiTi" panose="02010609060101010101" pitchFamily="49" charset="-122"/>
                <a:ea typeface="KaiTi" panose="02010609060101010101" pitchFamily="49" charset="-122"/>
                <a:sym typeface="+mn-ea"/>
              </a:rPr>
              <a:t>Actor-Critic </a:t>
            </a:r>
            <a:endParaRPr lang="en-US" altLang="en-US" sz="1400" dirty="0">
              <a:latin typeface="KaiTi" panose="02010609060101010101" pitchFamily="49" charset="-122"/>
              <a:ea typeface="KaiTi" panose="02010609060101010101" pitchFamily="49" charset="-122"/>
              <a:sym typeface="+mn-ea"/>
            </a:endParaRPr>
          </a:p>
          <a:p>
            <a:pPr algn="ctr"/>
            <a:r>
              <a:rPr lang="en-US" altLang="en-US" sz="1400" dirty="0">
                <a:latin typeface="KaiTi" panose="02010609060101010101" pitchFamily="49" charset="-122"/>
                <a:ea typeface="KaiTi" panose="02010609060101010101" pitchFamily="49" charset="-122"/>
                <a:sym typeface="+mn-ea"/>
              </a:rPr>
              <a:t>演员评论家</a:t>
            </a:r>
            <a:endParaRPr lang="en-US" altLang="zh-CN" sz="1400"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圆角矩形 12"/>
          <p:cNvSpPr/>
          <p:nvPr/>
        </p:nvSpPr>
        <p:spPr>
          <a:xfrm>
            <a:off x="4445" y="12700"/>
            <a:ext cx="1991360" cy="9461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>
                <a:solidFill>
                  <a:schemeClr val="tx1"/>
                </a:solidFill>
                <a:sym typeface="+mn-ea"/>
              </a:rPr>
              <a:t> difussion</a:t>
            </a:r>
            <a:endParaRPr lang="en-US" altLang="en-US" sz="1400">
              <a:solidFill>
                <a:schemeClr val="tx1"/>
              </a:solidFill>
              <a:sym typeface="+mn-ea"/>
            </a:endParaRPr>
          </a:p>
        </p:txBody>
      </p:sp>
      <p:pic>
        <p:nvPicPr>
          <p:cNvPr id="2" name="图片 1" descr="Screenshot from 2024-06-13 09-57-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7600" y="1350010"/>
            <a:ext cx="5994400" cy="2341880"/>
          </a:xfrm>
          <a:prstGeom prst="rect">
            <a:avLst/>
          </a:prstGeom>
        </p:spPr>
      </p:pic>
      <p:pic>
        <p:nvPicPr>
          <p:cNvPr id="4" name="图片 3" descr="Screenshot from 2024-06-13 09-49-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" y="4079240"/>
            <a:ext cx="5574030" cy="25336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13805" y="4257675"/>
            <a:ext cx="49142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带噪声图</a:t>
            </a:r>
            <a:r>
              <a:rPr lang="en-US" altLang="zh-CN"/>
              <a:t>+</a:t>
            </a:r>
            <a:r>
              <a:rPr lang="zh-CN" altLang="en-US"/>
              <a:t>加噪</a:t>
            </a:r>
            <a:r>
              <a:rPr lang="en-US" altLang="zh-CN"/>
              <a:t>step ---</a:t>
            </a:r>
            <a:r>
              <a:rPr lang="en-US" altLang="zh-CN" sz="1200">
                <a:solidFill>
                  <a:srgbClr val="FF0000"/>
                </a:solidFill>
              </a:rPr>
              <a:t>Noise Predicter</a:t>
            </a:r>
            <a:r>
              <a:rPr lang="en-US" altLang="zh-CN"/>
              <a:t> ---&gt; </a:t>
            </a:r>
            <a:r>
              <a:rPr lang="zh-CN" altLang="en-US"/>
              <a:t>噪声</a:t>
            </a:r>
            <a:endParaRPr lang="zh-CN" altLang="en-US"/>
          </a:p>
          <a:p>
            <a:r>
              <a:rPr lang="zh-CN" altLang="en-US"/>
              <a:t>带噪声图</a:t>
            </a:r>
            <a:r>
              <a:rPr lang="en-US" altLang="zh-CN"/>
              <a:t>-</a:t>
            </a:r>
            <a:r>
              <a:rPr lang="zh-CN" altLang="en-US"/>
              <a:t>噪声</a:t>
            </a:r>
            <a:r>
              <a:rPr lang="en-US" altLang="zh-CN"/>
              <a:t> ------&gt; </a:t>
            </a:r>
            <a:r>
              <a:rPr lang="zh-CN" altLang="en-US"/>
              <a:t>新带噪声图（噪声更少）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5955665" y="5816600"/>
            <a:ext cx="5525135" cy="9461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en-US" sz="1400">
                <a:solidFill>
                  <a:srgbClr val="FF0000"/>
                </a:solidFill>
                <a:sym typeface="+mn-ea"/>
              </a:rPr>
              <a:t>Net</a:t>
            </a:r>
            <a:r>
              <a:rPr lang="zh-CN" altLang="en-US" sz="1400">
                <a:solidFill>
                  <a:srgbClr val="FF0000"/>
                </a:solidFill>
                <a:sym typeface="+mn-ea"/>
              </a:rPr>
              <a:t>的唯一作用就是预测噪声</a:t>
            </a:r>
            <a:endParaRPr lang="zh-CN" altLang="en-US" sz="140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7" name="图片 6" descr="Screenshot from 2024-06-13 19-41-09"/>
          <p:cNvPicPr>
            <a:picLocks noChangeAspect="1"/>
          </p:cNvPicPr>
          <p:nvPr/>
        </p:nvPicPr>
        <p:blipFill>
          <a:blip r:embed="rId3"/>
          <a:srcRect l="6521" t="12131" r="23156" b="4170"/>
          <a:stretch>
            <a:fillRect/>
          </a:stretch>
        </p:blipFill>
        <p:spPr>
          <a:xfrm>
            <a:off x="165735" y="1423670"/>
            <a:ext cx="5890895" cy="173418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Screenshot from 2024-06-13 15-59-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335" y="2397125"/>
            <a:ext cx="6308090" cy="2590165"/>
          </a:xfrm>
          <a:prstGeom prst="rect">
            <a:avLst/>
          </a:prstGeom>
        </p:spPr>
      </p:pic>
      <p:sp>
        <p:nvSpPr>
          <p:cNvPr id="13" name="圆角矩形 12"/>
          <p:cNvSpPr/>
          <p:nvPr/>
        </p:nvSpPr>
        <p:spPr>
          <a:xfrm>
            <a:off x="4445" y="12700"/>
            <a:ext cx="1991360" cy="9461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>
                <a:solidFill>
                  <a:schemeClr val="tx1"/>
                </a:solidFill>
                <a:sym typeface="+mn-ea"/>
              </a:rPr>
              <a:t> difussion</a:t>
            </a:r>
            <a:endParaRPr lang="en-US" altLang="en-US" sz="1400">
              <a:solidFill>
                <a:schemeClr val="tx1"/>
              </a:solidFill>
              <a:sym typeface="+mn-ea"/>
            </a:endParaRPr>
          </a:p>
        </p:txBody>
      </p:sp>
      <p:pic>
        <p:nvPicPr>
          <p:cNvPr id="5" name="图片 4" descr="Screenshot from 2024-06-13 16-00-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065" y="170815"/>
            <a:ext cx="7445375" cy="1894840"/>
          </a:xfrm>
          <a:prstGeom prst="rect">
            <a:avLst/>
          </a:prstGeom>
        </p:spPr>
      </p:pic>
      <p:pic>
        <p:nvPicPr>
          <p:cNvPr id="6" name="图片 5" descr="Screenshot from 2024-06-13 16-34-16"/>
          <p:cNvPicPr>
            <a:picLocks noChangeAspect="1"/>
          </p:cNvPicPr>
          <p:nvPr/>
        </p:nvPicPr>
        <p:blipFill>
          <a:blip r:embed="rId3"/>
          <a:srcRect t="2901"/>
          <a:stretch>
            <a:fillRect/>
          </a:stretch>
        </p:blipFill>
        <p:spPr>
          <a:xfrm>
            <a:off x="5594350" y="3561715"/>
            <a:ext cx="5375275" cy="24644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Figure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1303655"/>
            <a:ext cx="5908040" cy="1181735"/>
          </a:xfrm>
          <a:prstGeom prst="rect">
            <a:avLst/>
          </a:prstGeom>
        </p:spPr>
      </p:pic>
      <p:pic>
        <p:nvPicPr>
          <p:cNvPr id="4" name="图片 3" descr="Figure_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35630"/>
            <a:ext cx="5907405" cy="1181100"/>
          </a:xfrm>
          <a:prstGeom prst="rect">
            <a:avLst/>
          </a:prstGeom>
        </p:spPr>
      </p:pic>
      <p:pic>
        <p:nvPicPr>
          <p:cNvPr id="2" name="图片 1" descr="Screenshot from 2024-06-25 21-11-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16830"/>
            <a:ext cx="6301740" cy="607695"/>
          </a:xfrm>
          <a:prstGeom prst="rect">
            <a:avLst/>
          </a:prstGeom>
        </p:spPr>
      </p:pic>
      <p:pic>
        <p:nvPicPr>
          <p:cNvPr id="5" name="图片 4" descr="Figure_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5130" y="935990"/>
            <a:ext cx="6511925" cy="3460115"/>
          </a:xfrm>
          <a:prstGeom prst="rect">
            <a:avLst/>
          </a:prstGeom>
        </p:spPr>
      </p:pic>
      <p:sp>
        <p:nvSpPr>
          <p:cNvPr id="13" name="圆角矩形 12"/>
          <p:cNvSpPr/>
          <p:nvPr/>
        </p:nvSpPr>
        <p:spPr>
          <a:xfrm>
            <a:off x="4445" y="12700"/>
            <a:ext cx="1991360" cy="9461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>
                <a:solidFill>
                  <a:schemeClr val="tx1"/>
                </a:solidFill>
                <a:sym typeface="+mn-ea"/>
              </a:rPr>
              <a:t> difussion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Screenshot from 2024-09-04 09-40-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8145" y="3851910"/>
            <a:ext cx="9775825" cy="1741170"/>
          </a:xfrm>
          <a:prstGeom prst="rect">
            <a:avLst/>
          </a:prstGeom>
        </p:spPr>
      </p:pic>
      <p:pic>
        <p:nvPicPr>
          <p:cNvPr id="4" name="图片 3" descr="Screenshot from 2024-09-04 09-43-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995" y="5822315"/>
            <a:ext cx="6282055" cy="892810"/>
          </a:xfrm>
          <a:prstGeom prst="rect">
            <a:avLst/>
          </a:prstGeom>
        </p:spPr>
      </p:pic>
      <p:sp>
        <p:nvSpPr>
          <p:cNvPr id="13" name="圆角矩形 12"/>
          <p:cNvSpPr/>
          <p:nvPr/>
        </p:nvSpPr>
        <p:spPr>
          <a:xfrm>
            <a:off x="4445" y="12700"/>
            <a:ext cx="1991360" cy="9461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>
                <a:solidFill>
                  <a:schemeClr val="tx1"/>
                </a:solidFill>
                <a:sym typeface="+mn-ea"/>
              </a:rPr>
              <a:t> difussion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  <p:pic>
        <p:nvPicPr>
          <p:cNvPr id="2" name="图片 1" descr="Screenshot from 2024-06-13 09-57-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680" y="207010"/>
            <a:ext cx="8397240" cy="328104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diffusion_ddim_eta_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7750" y="1924685"/>
            <a:ext cx="2565400" cy="2565400"/>
          </a:xfrm>
          <a:prstGeom prst="rect">
            <a:avLst/>
          </a:prstGeom>
        </p:spPr>
      </p:pic>
      <p:pic>
        <p:nvPicPr>
          <p:cNvPr id="3" name="图片 2" descr="diffusion_ddim_eta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480" y="1924685"/>
            <a:ext cx="2565400" cy="2565400"/>
          </a:xfrm>
          <a:prstGeom prst="rect">
            <a:avLst/>
          </a:prstGeom>
        </p:spPr>
      </p:pic>
      <p:pic>
        <p:nvPicPr>
          <p:cNvPr id="4" name="图片 3" descr="diffus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210" y="1924685"/>
            <a:ext cx="2581910" cy="2581910"/>
          </a:xfrm>
          <a:prstGeom prst="rect">
            <a:avLst/>
          </a:prstGeom>
        </p:spPr>
      </p:pic>
      <p:sp>
        <p:nvSpPr>
          <p:cNvPr id="13" name="圆角矩形 12"/>
          <p:cNvSpPr/>
          <p:nvPr/>
        </p:nvSpPr>
        <p:spPr>
          <a:xfrm>
            <a:off x="4445" y="12700"/>
            <a:ext cx="1991360" cy="9461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>
                <a:solidFill>
                  <a:schemeClr val="tx1"/>
                </a:solidFill>
                <a:sym typeface="+mn-ea"/>
              </a:rPr>
              <a:t> difussion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PA_库_矩形 6"/>
          <p:cNvSpPr/>
          <p:nvPr>
            <p:custDataLst>
              <p:tags r:id="rId1"/>
            </p:custDataLst>
          </p:nvPr>
        </p:nvSpPr>
        <p:spPr>
          <a:xfrm>
            <a:off x="0" y="1741170"/>
            <a:ext cx="12192000" cy="3105785"/>
          </a:xfrm>
          <a:prstGeom prst="rect">
            <a:avLst/>
          </a:prstGeom>
          <a:solidFill>
            <a:srgbClr val="A81E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charset="-122"/>
              <a:cs typeface="+mn-c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103372" y="2964653"/>
            <a:ext cx="214630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7200" b="1" spc="500" dirty="0">
                <a:solidFill>
                  <a:schemeClr val="bg1">
                    <a:lumMod val="95000"/>
                  </a:schemeClr>
                </a:solidFill>
                <a:latin typeface="方正正大黑简体" pitchFamily="2" charset="-122"/>
                <a:ea typeface="方正正大黑简体" pitchFamily="2" charset="-122"/>
              </a:rPr>
              <a:t>谢谢</a:t>
            </a:r>
            <a:endParaRPr lang="zh-CN" altLang="en-US" sz="7200" b="1" spc="500" dirty="0">
              <a:solidFill>
                <a:schemeClr val="bg1">
                  <a:lumMod val="95000"/>
                </a:schemeClr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圆角矩形 12"/>
          <p:cNvSpPr/>
          <p:nvPr/>
        </p:nvSpPr>
        <p:spPr>
          <a:xfrm>
            <a:off x="4445" y="12700"/>
            <a:ext cx="1991360" cy="9461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>
                <a:solidFill>
                  <a:schemeClr val="tx1"/>
                </a:solidFill>
                <a:sym typeface="+mn-ea"/>
              </a:rPr>
              <a:t>Huffman compression</a:t>
            </a:r>
            <a:endParaRPr lang="en-US" altLang="en-US" sz="1400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altLang="en-US" sz="1400">
                <a:solidFill>
                  <a:schemeClr val="tx1"/>
                </a:solidFill>
                <a:sym typeface="+mn-ea"/>
              </a:rPr>
              <a:t>哈夫曼编码</a:t>
            </a:r>
            <a:endParaRPr lang="en-US" altLang="en-US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1850" y="2270125"/>
            <a:ext cx="485076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字符编码原则</a:t>
            </a:r>
            <a:r>
              <a:rPr lang="en-US" altLang="zh-CN"/>
              <a:t>：</a:t>
            </a:r>
            <a:endParaRPr lang="en-US" altLang="zh-CN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/>
              <a:t>前缀不重复（prefix-free）</a:t>
            </a:r>
            <a:r>
              <a:rPr lang="en-US" altLang="zh-CN"/>
              <a:t>,</a:t>
            </a:r>
            <a:r>
              <a:rPr lang="zh-CN" altLang="en-US"/>
              <a:t>从任一位置解码</a:t>
            </a:r>
            <a:endParaRPr lang="zh-CN" alt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zh-CN" altLang="en-US"/>
          </a:p>
          <a:p>
            <a:pPr indent="0">
              <a:buFont typeface="Arial" panose="02080604020202020204" pitchFamily="34" charset="0"/>
              <a:buNone/>
            </a:pPr>
            <a:r>
              <a:rPr lang="zh-CN" altLang="en-US">
                <a:sym typeface="+mn-ea"/>
              </a:rPr>
              <a:t>提示：</a:t>
            </a:r>
            <a:endParaRPr lang="zh-CN" altLang="en-US">
              <a:sym typeface="+mn-ea"/>
            </a:endParaRPr>
          </a:p>
          <a:p>
            <a:pPr indent="0">
              <a:buFont typeface="Arial" panose="02080604020202020204" pitchFamily="34" charset="0"/>
              <a:buNone/>
            </a:pPr>
            <a:endParaRPr lang="zh-CN" altLang="en-US">
              <a:sym typeface="+mn-ea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>
                <a:sym typeface="+mn-ea"/>
              </a:rPr>
              <a:t>频率相关</a:t>
            </a:r>
            <a:r>
              <a:rPr lang="en-US" altLang="zh-CN">
                <a:sym typeface="+mn-ea"/>
              </a:rPr>
              <a:t>:</a:t>
            </a:r>
            <a:r>
              <a:rPr lang="zh-CN" altLang="en-US">
                <a:sym typeface="+mn-ea"/>
              </a:rPr>
              <a:t>高频短，低频长</a:t>
            </a:r>
            <a:endParaRPr lang="zh-CN" altLang="en-US">
              <a:sym typeface="+mn-ea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831850" y="1144905"/>
          <a:ext cx="262128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880"/>
                <a:gridCol w="436880"/>
                <a:gridCol w="436880"/>
                <a:gridCol w="436880"/>
                <a:gridCol w="87376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......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" name="图片 4" descr="Screenshot from 2023-06-30 23-44-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56885" y="1358265"/>
            <a:ext cx="6089650" cy="3151505"/>
          </a:xfrm>
          <a:prstGeom prst="rect">
            <a:avLst/>
          </a:prstGeom>
        </p:spPr>
      </p:pic>
      <p:graphicFrame>
        <p:nvGraphicFramePr>
          <p:cNvPr id="2" name="表格 1"/>
          <p:cNvGraphicFramePr/>
          <p:nvPr/>
        </p:nvGraphicFramePr>
        <p:xfrm>
          <a:off x="831850" y="4680585"/>
          <a:ext cx="9528175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7435"/>
                <a:gridCol w="1044575"/>
                <a:gridCol w="1054735"/>
                <a:gridCol w="1064260"/>
                <a:gridCol w="1087755"/>
                <a:gridCol w="42094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0"/>
                        <a:t>编码方式</a:t>
                      </a:r>
                      <a:endParaRPr lang="en-US" altLang="zh-CN" sz="1600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0"/>
                        <a:t>F(50.0%)</a:t>
                      </a:r>
                      <a:endParaRPr lang="en-US" altLang="zh-CN" sz="1600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0"/>
                        <a:t>C(25.0%)</a:t>
                      </a:r>
                      <a:endParaRPr lang="en-US" altLang="zh-CN" sz="1600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0"/>
                        <a:t>R(12.5%)</a:t>
                      </a:r>
                      <a:endParaRPr lang="en-US" altLang="zh-CN" sz="1600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0"/>
                        <a:t>S(12.5%)</a:t>
                      </a:r>
                      <a:endParaRPr lang="en-US" altLang="zh-CN" sz="1600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0"/>
                        <a:t>编码长度期望</a:t>
                      </a:r>
                      <a:endParaRPr lang="en-US" altLang="zh-CN" sz="1600" b="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0"/>
                        <a:t>方式1</a:t>
                      </a:r>
                      <a:endParaRPr lang="en-US" altLang="zh-CN" sz="1600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0"/>
                        <a:t>0</a:t>
                      </a:r>
                      <a:endParaRPr lang="en-US" altLang="zh-CN" sz="1600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0"/>
                        <a:t>1</a:t>
                      </a:r>
                      <a:endParaRPr lang="en-US" altLang="zh-CN" sz="1600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0"/>
                        <a:t>10</a:t>
                      </a:r>
                      <a:endParaRPr lang="en-US" altLang="zh-CN" sz="1600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0"/>
                        <a:t>11</a:t>
                      </a:r>
                      <a:endParaRPr lang="en-US" altLang="zh-CN" sz="1600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altLang="zh-CN" sz="1600" b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方式</a:t>
                      </a:r>
                      <a:r>
                        <a:rPr lang="en-US" altLang="en-US" sz="1600">
                          <a:sym typeface="+mn-ea"/>
                        </a:rPr>
                        <a:t>2</a:t>
                      </a:r>
                      <a:endParaRPr lang="en-US" altLang="en-US" sz="1600" b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0"/>
                        <a:t>10</a:t>
                      </a:r>
                      <a:endParaRPr lang="en-US" altLang="zh-CN" sz="1600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0"/>
                        <a:t>110</a:t>
                      </a:r>
                      <a:endParaRPr lang="en-US" altLang="zh-CN" sz="1600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0"/>
                        <a:t>0</a:t>
                      </a:r>
                      <a:endParaRPr lang="en-US" altLang="zh-CN" sz="1600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0"/>
                        <a:t>111</a:t>
                      </a:r>
                      <a:endParaRPr lang="en-US" altLang="zh-CN" sz="1600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</a:rPr>
                        <a:t>2*0.5+3*0.25+1*0.125+3*0.125=2.25</a:t>
                      </a:r>
                      <a:endParaRPr lang="en-US" altLang="zh-CN" sz="16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0"/>
                        <a:t>方式3</a:t>
                      </a:r>
                      <a:endParaRPr lang="en-US" altLang="zh-CN" sz="1600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0"/>
                        <a:t>0</a:t>
                      </a:r>
                      <a:endParaRPr lang="en-US" altLang="zh-CN" sz="1600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0"/>
                        <a:t>10</a:t>
                      </a:r>
                      <a:endParaRPr lang="en-US" altLang="zh-CN" sz="1600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0"/>
                        <a:t>110</a:t>
                      </a:r>
                      <a:endParaRPr lang="en-US" altLang="zh-CN" sz="1600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0"/>
                        <a:t>111</a:t>
                      </a:r>
                      <a:endParaRPr lang="en-US" altLang="zh-CN" sz="1600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</a:rPr>
                        <a:t>1*0.5+2*0.25+3*0.125+3*0.125=1.75</a:t>
                      </a:r>
                      <a:endParaRPr lang="en-US" altLang="zh-CN" sz="16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圆角矩形 12"/>
          <p:cNvSpPr/>
          <p:nvPr/>
        </p:nvSpPr>
        <p:spPr>
          <a:xfrm>
            <a:off x="4445" y="12700"/>
            <a:ext cx="1991360" cy="9461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>
                <a:solidFill>
                  <a:schemeClr val="tx1"/>
                </a:solidFill>
                <a:sym typeface="+mn-ea"/>
              </a:rPr>
              <a:t>Huffman compression</a:t>
            </a:r>
            <a:endParaRPr lang="en-US" altLang="en-US" sz="1400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altLang="en-US" sz="1400">
                <a:solidFill>
                  <a:schemeClr val="tx1"/>
                </a:solidFill>
                <a:sym typeface="+mn-ea"/>
              </a:rPr>
              <a:t>哈夫曼编码</a:t>
            </a:r>
            <a:endParaRPr lang="en-US" altLang="en-US" sz="1400">
              <a:solidFill>
                <a:schemeClr val="tx1"/>
              </a:solidFill>
              <a:sym typeface="+mn-ea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329565" y="1449705"/>
          <a:ext cx="9528175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7435"/>
                <a:gridCol w="1044575"/>
                <a:gridCol w="1054735"/>
                <a:gridCol w="1064260"/>
                <a:gridCol w="1087755"/>
                <a:gridCol w="42094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0"/>
                        <a:t>编码方式</a:t>
                      </a:r>
                      <a:endParaRPr lang="en-US" altLang="zh-CN" sz="1600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0"/>
                        <a:t>F(50.0%)</a:t>
                      </a:r>
                      <a:endParaRPr lang="en-US" altLang="zh-CN" sz="1600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0"/>
                        <a:t>C(25.0%)</a:t>
                      </a:r>
                      <a:endParaRPr lang="en-US" altLang="zh-CN" sz="1600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0"/>
                        <a:t>R(12.5%)</a:t>
                      </a:r>
                      <a:endParaRPr lang="en-US" altLang="zh-CN" sz="1600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0"/>
                        <a:t>S(12.5%)</a:t>
                      </a:r>
                      <a:endParaRPr lang="en-US" altLang="zh-CN" sz="1600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0"/>
                        <a:t>编码长度期望</a:t>
                      </a:r>
                      <a:endParaRPr lang="en-US" altLang="zh-CN" sz="1600" b="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0"/>
                        <a:t>方式1</a:t>
                      </a:r>
                      <a:endParaRPr lang="en-US" altLang="zh-CN" sz="1600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0"/>
                        <a:t>0</a:t>
                      </a:r>
                      <a:endParaRPr lang="en-US" altLang="zh-CN" sz="1600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0"/>
                        <a:t>1</a:t>
                      </a:r>
                      <a:endParaRPr lang="en-US" altLang="zh-CN" sz="1600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0"/>
                        <a:t>10</a:t>
                      </a:r>
                      <a:endParaRPr lang="en-US" altLang="zh-CN" sz="1600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0"/>
                        <a:t>11</a:t>
                      </a:r>
                      <a:endParaRPr lang="en-US" altLang="zh-CN" sz="1600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altLang="zh-CN" sz="1600" b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方式</a:t>
                      </a:r>
                      <a:r>
                        <a:rPr lang="en-US" altLang="en-US" sz="1600">
                          <a:sym typeface="+mn-ea"/>
                        </a:rPr>
                        <a:t>2</a:t>
                      </a:r>
                      <a:endParaRPr lang="en-US" altLang="en-US" sz="1600" b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0"/>
                        <a:t>10</a:t>
                      </a:r>
                      <a:endParaRPr lang="en-US" altLang="zh-CN" sz="1600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0"/>
                        <a:t>110</a:t>
                      </a:r>
                      <a:endParaRPr lang="en-US" altLang="zh-CN" sz="1600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0"/>
                        <a:t>0</a:t>
                      </a:r>
                      <a:endParaRPr lang="en-US" altLang="zh-CN" sz="1600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0"/>
                        <a:t>111</a:t>
                      </a:r>
                      <a:endParaRPr lang="en-US" altLang="zh-CN" sz="1600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</a:rPr>
                        <a:t>2*0.5+3*0.25+1*0.125+3*0.125=2.25</a:t>
                      </a:r>
                      <a:endParaRPr lang="en-US" altLang="zh-CN" sz="16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0"/>
                        <a:t>方式3</a:t>
                      </a:r>
                      <a:endParaRPr lang="en-US" altLang="zh-CN" sz="1600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0"/>
                        <a:t>0</a:t>
                      </a:r>
                      <a:endParaRPr lang="en-US" altLang="zh-CN" sz="1600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0"/>
                        <a:t>10</a:t>
                      </a:r>
                      <a:endParaRPr lang="en-US" altLang="zh-CN" sz="1600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0"/>
                        <a:t>110</a:t>
                      </a:r>
                      <a:endParaRPr lang="en-US" altLang="zh-CN" sz="1600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0"/>
                        <a:t>111</a:t>
                      </a:r>
                      <a:endParaRPr lang="en-US" altLang="zh-CN" sz="1600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</a:rPr>
                        <a:t>1*0.5+2*0.25+3*0.125+3*0.125=1.75</a:t>
                      </a:r>
                      <a:endParaRPr lang="en-US" altLang="zh-CN" sz="16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图片 1" descr="pg0 (1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425" y="3039110"/>
            <a:ext cx="4476115" cy="35998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952615" y="2900680"/>
            <a:ext cx="323723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长度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F：    -log</a:t>
            </a:r>
            <a:r>
              <a:rPr lang="en-US" altLang="zh-CN" baseline="-25000"/>
              <a:t>2</a:t>
            </a:r>
            <a:r>
              <a:rPr lang="en-US" altLang="zh-CN"/>
              <a:t>0.5=1</a:t>
            </a:r>
            <a:endParaRPr lang="zh-CN" altLang="en-US"/>
          </a:p>
          <a:p>
            <a:r>
              <a:rPr lang="en-US" altLang="zh-CN"/>
              <a:t>C：</a:t>
            </a:r>
            <a:r>
              <a:rPr lang="en-US" altLang="zh-CN">
                <a:sym typeface="+mn-ea"/>
              </a:rPr>
              <a:t>    </a:t>
            </a:r>
            <a:r>
              <a:rPr lang="en-US" altLang="en-US">
                <a:sym typeface="+mn-ea"/>
              </a:rPr>
              <a:t>-</a:t>
            </a:r>
            <a:r>
              <a:rPr lang="en-US" altLang="zh-CN">
                <a:sym typeface="+mn-ea"/>
              </a:rPr>
              <a:t>log</a:t>
            </a:r>
            <a:r>
              <a:rPr lang="en-US" altLang="zh-CN" baseline="-25000">
                <a:sym typeface="+mn-ea"/>
              </a:rPr>
              <a:t>2</a:t>
            </a:r>
            <a:r>
              <a:rPr lang="en-US" altLang="zh-CN">
                <a:sym typeface="+mn-ea"/>
              </a:rPr>
              <a:t>0.</a:t>
            </a:r>
            <a:r>
              <a:rPr lang="en-US" altLang="en-US">
                <a:sym typeface="+mn-ea"/>
              </a:rPr>
              <a:t>2</a:t>
            </a:r>
            <a:r>
              <a:rPr lang="en-US" altLang="zh-CN">
                <a:sym typeface="+mn-ea"/>
              </a:rPr>
              <a:t>5=</a:t>
            </a:r>
            <a:r>
              <a:rPr lang="en-US" altLang="en-US">
                <a:sym typeface="+mn-ea"/>
              </a:rPr>
              <a:t>2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R</a:t>
            </a:r>
            <a:r>
              <a:rPr lang="en-US" altLang="zh-CN">
                <a:sym typeface="+mn-ea"/>
              </a:rPr>
              <a:t>：    </a:t>
            </a:r>
            <a:r>
              <a:rPr lang="en-US" altLang="en-US">
                <a:sym typeface="+mn-ea"/>
              </a:rPr>
              <a:t>-</a:t>
            </a:r>
            <a:r>
              <a:rPr lang="en-US" altLang="zh-CN">
                <a:sym typeface="+mn-ea"/>
              </a:rPr>
              <a:t>log</a:t>
            </a:r>
            <a:r>
              <a:rPr lang="en-US" altLang="zh-CN" baseline="-25000">
                <a:sym typeface="+mn-ea"/>
              </a:rPr>
              <a:t>2</a:t>
            </a:r>
            <a:r>
              <a:rPr lang="en-US" altLang="zh-CN">
                <a:sym typeface="+mn-ea"/>
              </a:rPr>
              <a:t>0.</a:t>
            </a:r>
            <a:r>
              <a:rPr lang="en-US" altLang="en-US">
                <a:sym typeface="+mn-ea"/>
              </a:rPr>
              <a:t>12</a:t>
            </a:r>
            <a:r>
              <a:rPr lang="en-US" altLang="zh-CN">
                <a:sym typeface="+mn-ea"/>
              </a:rPr>
              <a:t>5=</a:t>
            </a:r>
            <a:r>
              <a:rPr lang="en-US" altLang="en-US">
                <a:sym typeface="+mn-ea"/>
              </a:rPr>
              <a:t>3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S</a:t>
            </a:r>
            <a:r>
              <a:rPr lang="en-US" altLang="zh-CN">
                <a:sym typeface="+mn-ea"/>
              </a:rPr>
              <a:t>：    </a:t>
            </a:r>
            <a:r>
              <a:rPr lang="en-US" altLang="en-US">
                <a:sym typeface="+mn-ea"/>
              </a:rPr>
              <a:t>-</a:t>
            </a:r>
            <a:r>
              <a:rPr lang="en-US" altLang="zh-CN">
                <a:sym typeface="+mn-ea"/>
              </a:rPr>
              <a:t>log</a:t>
            </a:r>
            <a:r>
              <a:rPr lang="en-US" altLang="zh-CN" baseline="-25000">
                <a:sym typeface="+mn-ea"/>
              </a:rPr>
              <a:t>2</a:t>
            </a:r>
            <a:r>
              <a:rPr lang="en-US" altLang="zh-CN">
                <a:sym typeface="+mn-ea"/>
              </a:rPr>
              <a:t>0.</a:t>
            </a:r>
            <a:r>
              <a:rPr lang="en-US" altLang="en-US">
                <a:sym typeface="+mn-ea"/>
              </a:rPr>
              <a:t>12</a:t>
            </a:r>
            <a:r>
              <a:rPr lang="en-US" altLang="zh-CN">
                <a:sym typeface="+mn-ea"/>
              </a:rPr>
              <a:t>5=</a:t>
            </a:r>
            <a:r>
              <a:rPr lang="en-US" altLang="en-US">
                <a:sym typeface="+mn-ea"/>
              </a:rPr>
              <a:t>3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921375" y="4653915"/>
            <a:ext cx="3808730" cy="10134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信息熵就是最小编码长度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期望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pic>
        <p:nvPicPr>
          <p:cNvPr id="8" name="图片 7" descr="Screenshot from 2023-07-01 09-24-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595" y="5993765"/>
            <a:ext cx="4352290" cy="8477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圆角矩形 12"/>
          <p:cNvSpPr/>
          <p:nvPr/>
        </p:nvSpPr>
        <p:spPr>
          <a:xfrm>
            <a:off x="4445" y="12700"/>
            <a:ext cx="1991360" cy="9461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>
                <a:solidFill>
                  <a:schemeClr val="tx1"/>
                </a:solidFill>
                <a:sym typeface="+mn-ea"/>
              </a:rPr>
              <a:t>熵</a:t>
            </a:r>
            <a:endParaRPr lang="en-US" altLang="en-US" sz="1400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altLang="en-US" sz="1400">
                <a:solidFill>
                  <a:schemeClr val="tx1"/>
                </a:solidFill>
                <a:sym typeface="+mn-ea"/>
              </a:rPr>
              <a:t>信息熵</a:t>
            </a:r>
            <a:endParaRPr lang="en-US" altLang="en-US" sz="1400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altLang="en-US" sz="1400">
                <a:solidFill>
                  <a:schemeClr val="tx1"/>
                </a:solidFill>
                <a:sym typeface="+mn-ea"/>
              </a:rPr>
              <a:t>交叉熵</a:t>
            </a:r>
            <a:endParaRPr lang="en-US" altLang="en-US" sz="1400">
              <a:solidFill>
                <a:schemeClr val="tx1"/>
              </a:solidFill>
              <a:sym typeface="+mn-ea"/>
            </a:endParaRPr>
          </a:p>
        </p:txBody>
      </p:sp>
      <p:pic>
        <p:nvPicPr>
          <p:cNvPr id="8" name="图片 7" descr="Screenshot from 2023-07-01 09-24-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2125" y="2865755"/>
            <a:ext cx="3914140" cy="7626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14325" y="4286885"/>
            <a:ext cx="40716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2400">
                <a:latin typeface="Abyssinica SIL" panose="02000000000000000000" charset="0"/>
                <a:cs typeface="Abyssinica SIL" panose="02000000000000000000" charset="0"/>
              </a:rPr>
              <a:t>H(x) = </a:t>
            </a:r>
            <a:r>
              <a:rPr lang="en-US" altLang="zh-CN" sz="2400">
                <a:latin typeface="Abyssinica SIL" panose="02000000000000000000" charset="0"/>
                <a:cs typeface="Abyssinica SIL" panose="02000000000000000000" charset="0"/>
              </a:rPr>
              <a:t>-</a:t>
            </a:r>
            <a:r>
              <a:rPr lang="zh-CN" altLang="en-US" sz="2400">
                <a:latin typeface="Abyssinica SIL" panose="02000000000000000000" charset="0"/>
                <a:cs typeface="Abyssinica SIL" panose="02000000000000000000" charset="0"/>
              </a:rPr>
              <a:t>∫</a:t>
            </a:r>
            <a:r>
              <a:rPr lang="en-US" altLang="zh-CN" sz="2400">
                <a:latin typeface="Abyssinica SIL" panose="02000000000000000000" charset="0"/>
                <a:cs typeface="Abyssinica SIL" panose="02000000000000000000" charset="0"/>
              </a:rPr>
              <a:t>P</a:t>
            </a:r>
            <a:r>
              <a:rPr lang="zh-CN" altLang="en-US" sz="2400">
                <a:latin typeface="Abyssinica SIL" panose="02000000000000000000" charset="0"/>
                <a:cs typeface="Abyssinica SIL" panose="02000000000000000000" charset="0"/>
              </a:rPr>
              <a:t>(x) log</a:t>
            </a:r>
            <a:r>
              <a:rPr lang="zh-CN" altLang="en-US" sz="2400" baseline="-25000">
                <a:latin typeface="Abyssinica SIL" panose="02000000000000000000" charset="0"/>
                <a:cs typeface="Abyssinica SIL" panose="02000000000000000000" charset="0"/>
              </a:rPr>
              <a:t>2</a:t>
            </a:r>
            <a:r>
              <a:rPr lang="en-US" altLang="zh-CN" sz="2400">
                <a:latin typeface="Abyssinica SIL" panose="02000000000000000000" charset="0"/>
                <a:cs typeface="Abyssinica SIL" panose="02000000000000000000" charset="0"/>
              </a:rPr>
              <a:t>P</a:t>
            </a:r>
            <a:r>
              <a:rPr lang="zh-CN" altLang="en-US" sz="2400">
                <a:latin typeface="Abyssinica SIL" panose="02000000000000000000" charset="0"/>
                <a:cs typeface="Abyssinica SIL" panose="02000000000000000000" charset="0"/>
              </a:rPr>
              <a:t>(x)dx</a:t>
            </a:r>
            <a:endParaRPr lang="zh-CN" altLang="en-US" sz="2400">
              <a:latin typeface="Abyssinica SIL" panose="02000000000000000000" charset="0"/>
              <a:cs typeface="Abyssinica SIL" panose="02000000000000000000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5095" y="1007745"/>
            <a:ext cx="46482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熵</a:t>
            </a:r>
            <a:endParaRPr lang="en-US" altLang="zh-CN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/>
              <a:t>服从某一特定概率分布事件的理论最小平均编码长度</a:t>
            </a:r>
            <a:endParaRPr lang="zh-CN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熵在信息学中就是信息熵</a:t>
            </a:r>
            <a:endParaRPr lang="zh-CN" altLang="en-US"/>
          </a:p>
        </p:txBody>
      </p:sp>
      <p:graphicFrame>
        <p:nvGraphicFramePr>
          <p:cNvPr id="6" name="表格 5"/>
          <p:cNvGraphicFramePr/>
          <p:nvPr/>
        </p:nvGraphicFramePr>
        <p:xfrm>
          <a:off x="6300470" y="156845"/>
          <a:ext cx="4251325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4575"/>
                <a:gridCol w="1054735"/>
                <a:gridCol w="1064260"/>
                <a:gridCol w="108775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0"/>
                        <a:t>F(50.0%)</a:t>
                      </a:r>
                      <a:endParaRPr lang="en-US" altLang="zh-CN" sz="1600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0"/>
                        <a:t>C(25.0%)</a:t>
                      </a:r>
                      <a:endParaRPr lang="en-US" altLang="zh-CN" sz="1600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0"/>
                        <a:t>R(12.5%)</a:t>
                      </a:r>
                      <a:endParaRPr lang="en-US" altLang="zh-CN" sz="1600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0"/>
                        <a:t>S(12.5%)</a:t>
                      </a:r>
                      <a:endParaRPr lang="en-US" altLang="zh-CN" sz="1600" b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5761355" y="1341755"/>
          <a:ext cx="4681220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3925"/>
                <a:gridCol w="922655"/>
                <a:gridCol w="932180"/>
                <a:gridCol w="941070"/>
                <a:gridCol w="96139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0"/>
                        <a:t>one-hot</a:t>
                      </a:r>
                      <a:endParaRPr lang="en-US" alt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/>
                        <a:t>F</a:t>
                      </a:r>
                      <a:endParaRPr lang="en-US" altLang="zh-CN" sz="16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/>
                        <a:t>C</a:t>
                      </a:r>
                      <a:endParaRPr lang="en-US" altLang="zh-CN" sz="16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/>
                        <a:t>R</a:t>
                      </a:r>
                      <a:endParaRPr lang="en-US" altLang="zh-CN" sz="16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/>
                        <a:t>S</a:t>
                      </a:r>
                      <a:endParaRPr lang="en-US" altLang="zh-CN" sz="1600" b="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600" b="0"/>
                        <a:t>实际值q</a:t>
                      </a:r>
                      <a:endParaRPr lang="en-US" altLang="en-US" sz="16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600" b="0"/>
                        <a:t>1</a:t>
                      </a:r>
                      <a:endParaRPr lang="en-US" altLang="en-US" sz="16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600" b="0"/>
                        <a:t>0</a:t>
                      </a:r>
                      <a:endParaRPr lang="en-US" altLang="en-US" sz="16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600" b="0"/>
                        <a:t>0</a:t>
                      </a:r>
                      <a:endParaRPr lang="en-US" altLang="en-US" sz="16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600" b="0"/>
                        <a:t>0</a:t>
                      </a:r>
                      <a:endParaRPr lang="en-US" altLang="en-US" sz="1600" b="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600" b="0"/>
                        <a:t>预测值p</a:t>
                      </a:r>
                      <a:endParaRPr lang="en-US" altLang="en-US" sz="16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600" b="0"/>
                        <a:t>1/2</a:t>
                      </a:r>
                      <a:endParaRPr lang="en-US" altLang="en-US" sz="16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600" b="0"/>
                        <a:t>1/4</a:t>
                      </a:r>
                      <a:endParaRPr lang="en-US" altLang="en-US" sz="16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600" b="0"/>
                        <a:t>1/8</a:t>
                      </a:r>
                      <a:endParaRPr lang="en-US" altLang="en-US" sz="16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600" b="0"/>
                        <a:t>1/8</a:t>
                      </a:r>
                      <a:endParaRPr lang="en-US" altLang="en-US" sz="1600" b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5875655" y="657860"/>
            <a:ext cx="56896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把来自一个分布q的消息使用另一个分布p的最佳代码传达的平均消息长度）称为交叉熵。</a:t>
            </a:r>
            <a:endParaRPr lang="zh-CN" altLang="en-US"/>
          </a:p>
        </p:txBody>
      </p:sp>
      <p:pic>
        <p:nvPicPr>
          <p:cNvPr id="11" name="图片 10" descr="Screenshot from 2023-07-01 11-26-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430" y="2865755"/>
            <a:ext cx="6400165" cy="847725"/>
          </a:xfrm>
          <a:prstGeom prst="rect">
            <a:avLst/>
          </a:prstGeom>
        </p:spPr>
      </p:pic>
      <p:pic>
        <p:nvPicPr>
          <p:cNvPr id="12" name="图片 11" descr="pg0 (11)"/>
          <p:cNvPicPr>
            <a:picLocks noChangeAspect="1"/>
          </p:cNvPicPr>
          <p:nvPr/>
        </p:nvPicPr>
        <p:blipFill>
          <a:blip r:embed="rId3"/>
          <a:srcRect l="4043" t="5257" r="3845" b="4304"/>
          <a:stretch>
            <a:fillRect/>
          </a:stretch>
        </p:blipFill>
        <p:spPr>
          <a:xfrm>
            <a:off x="6770370" y="3495675"/>
            <a:ext cx="3185795" cy="251587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568190" y="5740400"/>
            <a:ext cx="759079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用p表示q所需最佳编码平均长度</a:t>
            </a:r>
            <a:endParaRPr lang="en-US" altLang="zh-CN"/>
          </a:p>
          <a:p>
            <a:r>
              <a:rPr lang="en-US" altLang="zh-CN"/>
              <a:t>H</a:t>
            </a:r>
            <a:r>
              <a:rPr lang="en-US" altLang="zh-CN" baseline="-25000"/>
              <a:t>p</a:t>
            </a:r>
            <a:r>
              <a:rPr lang="en-US" altLang="zh-CN"/>
              <a:t>(q)=-{1*log</a:t>
            </a:r>
            <a:r>
              <a:rPr lang="en-US" altLang="zh-CN" baseline="-25000"/>
              <a:t>2</a:t>
            </a:r>
            <a:r>
              <a:rPr lang="en-US" altLang="zh-CN"/>
              <a:t>0.5+0*log</a:t>
            </a:r>
            <a:r>
              <a:rPr lang="en-US" altLang="zh-CN" baseline="-25000"/>
              <a:t>2</a:t>
            </a:r>
            <a:r>
              <a:rPr lang="en-US" altLang="zh-CN"/>
              <a:t>0.25+0*log</a:t>
            </a:r>
            <a:r>
              <a:rPr lang="en-US" altLang="zh-CN" baseline="-25000"/>
              <a:t>2</a:t>
            </a:r>
            <a:r>
              <a:rPr lang="en-US" altLang="zh-CN"/>
              <a:t>0.125+0*log</a:t>
            </a:r>
            <a:r>
              <a:rPr lang="en-US" altLang="zh-CN" baseline="-25000"/>
              <a:t>2</a:t>
            </a:r>
            <a:r>
              <a:rPr lang="en-US" altLang="zh-CN"/>
              <a:t>0.125}=1</a:t>
            </a:r>
            <a:endParaRPr lang="en-US" altLang="zh-CN"/>
          </a:p>
          <a:p>
            <a:r>
              <a:rPr lang="en-US" altLang="zh-CN">
                <a:sym typeface="+mn-ea"/>
              </a:rPr>
              <a:t>H</a:t>
            </a:r>
            <a:r>
              <a:rPr lang="en-US" altLang="en-US" baseline="-25000">
                <a:sym typeface="+mn-ea"/>
              </a:rPr>
              <a:t>q</a:t>
            </a:r>
            <a:r>
              <a:rPr lang="en-US" altLang="zh-CN">
                <a:sym typeface="+mn-ea"/>
              </a:rPr>
              <a:t>(q)=-{1*log</a:t>
            </a:r>
            <a:r>
              <a:rPr lang="en-US" altLang="zh-CN" baseline="-25000">
                <a:sym typeface="+mn-ea"/>
              </a:rPr>
              <a:t>2</a:t>
            </a:r>
            <a:r>
              <a:rPr lang="en-US" altLang="en-US">
                <a:sym typeface="+mn-ea"/>
              </a:rPr>
              <a:t>1</a:t>
            </a:r>
            <a:r>
              <a:rPr lang="en-US" altLang="zh-CN">
                <a:sym typeface="+mn-ea"/>
              </a:rPr>
              <a:t>+0*log</a:t>
            </a:r>
            <a:r>
              <a:rPr lang="en-US" altLang="zh-CN" baseline="-25000">
                <a:sym typeface="+mn-ea"/>
              </a:rPr>
              <a:t>2</a:t>
            </a:r>
            <a:r>
              <a:rPr lang="en-US" altLang="zh-CN">
                <a:sym typeface="+mn-ea"/>
              </a:rPr>
              <a:t>0.25+0*log</a:t>
            </a:r>
            <a:r>
              <a:rPr lang="en-US" altLang="zh-CN" baseline="-25000">
                <a:sym typeface="+mn-ea"/>
              </a:rPr>
              <a:t>2</a:t>
            </a:r>
            <a:r>
              <a:rPr lang="en-US" altLang="zh-CN">
                <a:sym typeface="+mn-ea"/>
              </a:rPr>
              <a:t>0.125+0*log</a:t>
            </a:r>
            <a:r>
              <a:rPr lang="en-US" altLang="zh-CN" baseline="-25000">
                <a:sym typeface="+mn-ea"/>
              </a:rPr>
              <a:t>2</a:t>
            </a:r>
            <a:r>
              <a:rPr lang="en-US" altLang="zh-CN">
                <a:sym typeface="+mn-ea"/>
              </a:rPr>
              <a:t>0.125}=</a:t>
            </a:r>
            <a:r>
              <a:rPr lang="en-US" altLang="en-US">
                <a:sym typeface="+mn-ea"/>
              </a:rPr>
              <a:t>0</a:t>
            </a:r>
            <a:endParaRPr lang="en-US" altLang="en-US">
              <a:sym typeface="+mn-ea"/>
            </a:endParaRPr>
          </a:p>
          <a:p>
            <a:r>
              <a:rPr lang="en-US" altLang="zh-CN">
                <a:sym typeface="+mn-ea"/>
              </a:rPr>
              <a:t>H</a:t>
            </a:r>
            <a:r>
              <a:rPr lang="en-US" altLang="en-US" baseline="-25000">
                <a:sym typeface="+mn-ea"/>
              </a:rPr>
              <a:t>q</a:t>
            </a:r>
            <a:r>
              <a:rPr lang="en-US" altLang="zh-CN">
                <a:sym typeface="+mn-ea"/>
              </a:rPr>
              <a:t>(</a:t>
            </a:r>
            <a:r>
              <a:rPr lang="en-US" altLang="en-US">
                <a:sym typeface="+mn-ea"/>
              </a:rPr>
              <a:t>p</a:t>
            </a:r>
            <a:r>
              <a:rPr lang="en-US" altLang="zh-CN">
                <a:sym typeface="+mn-ea"/>
              </a:rPr>
              <a:t>)</a:t>
            </a:r>
            <a:r>
              <a:rPr lang="en-US" altLang="en-US">
                <a:sym typeface="+mn-ea"/>
              </a:rPr>
              <a:t>=</a:t>
            </a:r>
            <a:r>
              <a:rPr lang="en-US" altLang="en-US">
                <a:latin typeface="AR PL UKai CN" panose="02000503000000000000" charset="-122"/>
                <a:ea typeface="AR PL UKai CN" panose="02000503000000000000" charset="-122"/>
                <a:sym typeface="+mn-ea"/>
              </a:rPr>
              <a:t>∞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6825615" y="2559050"/>
            <a:ext cx="3522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交叉熵</a:t>
            </a:r>
            <a:r>
              <a:rPr lang="en-US" altLang="zh-CN">
                <a:solidFill>
                  <a:srgbClr val="FF0000"/>
                </a:solidFill>
              </a:rPr>
              <a:t>= </a:t>
            </a:r>
            <a:r>
              <a:rPr lang="en-US" altLang="zh-CN">
                <a:solidFill>
                  <a:srgbClr val="FF0000"/>
                </a:solidFill>
                <a:latin typeface="AR PL UKai CN" panose="02000503000000000000" charset="-122"/>
                <a:ea typeface="AR PL UKai CN" panose="02000503000000000000" charset="-122"/>
              </a:rPr>
              <a:t>Σ</a:t>
            </a:r>
            <a:r>
              <a:rPr lang="zh-CN" altLang="en-US">
                <a:solidFill>
                  <a:srgbClr val="FF0000"/>
                </a:solidFill>
              </a:rPr>
              <a:t>概率</a:t>
            </a:r>
            <a:r>
              <a:rPr lang="en-US" altLang="zh-CN">
                <a:solidFill>
                  <a:srgbClr val="FF0000"/>
                </a:solidFill>
              </a:rPr>
              <a:t> * </a:t>
            </a:r>
            <a:r>
              <a:rPr lang="zh-CN" altLang="en-US">
                <a:solidFill>
                  <a:srgbClr val="FF0000"/>
                </a:solidFill>
              </a:rPr>
              <a:t>对应字符长度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167640" y="597535"/>
            <a:ext cx="4682490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400">
                <a:latin typeface="Abyssinica SIL" panose="02000000000000000000" charset="0"/>
                <a:cs typeface="Abyssinica SIL" panose="02000000000000000000" charset="0"/>
              </a:rPr>
              <a:t>实际值p信息熵</a:t>
            </a:r>
            <a:endParaRPr lang="zh-CN" altLang="en-US" sz="2400">
              <a:latin typeface="Abyssinica SIL" panose="02000000000000000000" charset="0"/>
              <a:cs typeface="Abyssinica SIL" panose="02000000000000000000" charset="0"/>
            </a:endParaRPr>
          </a:p>
          <a:p>
            <a:pPr algn="ctr"/>
            <a:r>
              <a:rPr lang="zh-CN" altLang="en-US" sz="2400">
                <a:latin typeface="Abyssinica SIL" panose="02000000000000000000" charset="0"/>
                <a:cs typeface="Abyssinica SIL" panose="02000000000000000000" charset="0"/>
              </a:rPr>
              <a:t>H(</a:t>
            </a:r>
            <a:r>
              <a:rPr lang="en-US" altLang="zh-CN" sz="2400">
                <a:latin typeface="Abyssinica SIL" panose="02000000000000000000" charset="0"/>
                <a:cs typeface="Abyssinica SIL" panose="02000000000000000000" charset="0"/>
              </a:rPr>
              <a:t>p</a:t>
            </a:r>
            <a:r>
              <a:rPr lang="zh-CN" altLang="en-US" sz="2400">
                <a:latin typeface="Abyssinica SIL" panose="02000000000000000000" charset="0"/>
                <a:cs typeface="Abyssinica SIL" panose="02000000000000000000" charset="0"/>
              </a:rPr>
              <a:t>) = </a:t>
            </a:r>
            <a:r>
              <a:rPr lang="en-US" altLang="zh-CN" sz="2400">
                <a:latin typeface="Abyssinica SIL" panose="02000000000000000000" charset="0"/>
                <a:cs typeface="Abyssinica SIL" panose="02000000000000000000" charset="0"/>
              </a:rPr>
              <a:t>-</a:t>
            </a:r>
            <a:r>
              <a:rPr lang="zh-CN" altLang="en-US" sz="2400">
                <a:latin typeface="Abyssinica SIL" panose="02000000000000000000" charset="0"/>
                <a:cs typeface="Abyssinica SIL" panose="02000000000000000000" charset="0"/>
              </a:rPr>
              <a:t>∫</a:t>
            </a:r>
            <a:r>
              <a:rPr lang="en-US" sz="2400">
                <a:latin typeface="Abyssinica SIL" panose="02000000000000000000" charset="0"/>
                <a:cs typeface="Abyssinica SIL" panose="02000000000000000000" charset="0"/>
              </a:rPr>
              <a:t>p</a:t>
            </a:r>
            <a:r>
              <a:rPr lang="zh-CN" altLang="en-US" sz="2400">
                <a:latin typeface="Abyssinica SIL" panose="02000000000000000000" charset="0"/>
                <a:cs typeface="Abyssinica SIL" panose="02000000000000000000" charset="0"/>
              </a:rPr>
              <a:t>log</a:t>
            </a:r>
            <a:r>
              <a:rPr lang="zh-CN" altLang="en-US" sz="2400" baseline="-25000">
                <a:latin typeface="Abyssinica SIL" panose="02000000000000000000" charset="0"/>
                <a:cs typeface="Abyssinica SIL" panose="02000000000000000000" charset="0"/>
              </a:rPr>
              <a:t>2</a:t>
            </a:r>
            <a:r>
              <a:rPr lang="en-US" sz="2400">
                <a:latin typeface="Abyssinica SIL" panose="02000000000000000000" charset="0"/>
                <a:cs typeface="Abyssinica SIL" panose="02000000000000000000" charset="0"/>
              </a:rPr>
              <a:t>p</a:t>
            </a:r>
            <a:r>
              <a:rPr lang="zh-CN" altLang="en-US" sz="2400">
                <a:latin typeface="Abyssinica SIL" panose="02000000000000000000" charset="0"/>
                <a:cs typeface="Abyssinica SIL" panose="02000000000000000000" charset="0"/>
              </a:rPr>
              <a:t>dx</a:t>
            </a:r>
            <a:endParaRPr lang="zh-CN" altLang="en-US" sz="2400">
              <a:latin typeface="Abyssinica SIL" panose="02000000000000000000" charset="0"/>
              <a:cs typeface="Abyssinica SIL" panose="02000000000000000000" charset="0"/>
            </a:endParaRPr>
          </a:p>
          <a:p>
            <a:pPr algn="ctr"/>
            <a:endParaRPr lang="zh-CN" altLang="en-US" sz="2400">
              <a:latin typeface="Abyssinica SIL" panose="02000000000000000000" charset="0"/>
              <a:cs typeface="Abyssinica SIL" panose="02000000000000000000" charset="0"/>
            </a:endParaRPr>
          </a:p>
          <a:p>
            <a:pPr algn="ctr"/>
            <a:r>
              <a:rPr lang="en-US" altLang="en-US" sz="2400">
                <a:latin typeface="Abyssinica SIL" panose="02000000000000000000" charset="0"/>
                <a:cs typeface="Abyssinica SIL" panose="02000000000000000000" charset="0"/>
                <a:sym typeface="+mn-ea"/>
              </a:rPr>
              <a:t>预测值q</a:t>
            </a:r>
            <a:r>
              <a:rPr lang="en-US" altLang="zh-CN" sz="2400">
                <a:latin typeface="Abyssinica SIL" panose="02000000000000000000" charset="0"/>
                <a:cs typeface="Abyssinica SIL" panose="02000000000000000000" charset="0"/>
                <a:sym typeface="+mn-ea"/>
              </a:rPr>
              <a:t>信息熵</a:t>
            </a:r>
            <a:endParaRPr lang="zh-CN" altLang="en-US" sz="2400">
              <a:latin typeface="Abyssinica SIL" panose="02000000000000000000" charset="0"/>
              <a:cs typeface="Abyssinica SIL" panose="02000000000000000000" charset="0"/>
            </a:endParaRPr>
          </a:p>
          <a:p>
            <a:pPr algn="ctr"/>
            <a:r>
              <a:rPr lang="zh-CN" altLang="en-US" sz="2400">
                <a:latin typeface="Abyssinica SIL" panose="02000000000000000000" charset="0"/>
                <a:cs typeface="Abyssinica SIL" panose="02000000000000000000" charset="0"/>
                <a:sym typeface="+mn-ea"/>
              </a:rPr>
              <a:t>H(</a:t>
            </a:r>
            <a:r>
              <a:rPr lang="en-US" altLang="zh-CN" sz="2400">
                <a:latin typeface="Abyssinica SIL" panose="02000000000000000000" charset="0"/>
                <a:cs typeface="Abyssinica SIL" panose="02000000000000000000" charset="0"/>
                <a:sym typeface="+mn-ea"/>
              </a:rPr>
              <a:t>q</a:t>
            </a:r>
            <a:r>
              <a:rPr lang="zh-CN" altLang="en-US" sz="2400">
                <a:latin typeface="Abyssinica SIL" panose="02000000000000000000" charset="0"/>
                <a:cs typeface="Abyssinica SIL" panose="02000000000000000000" charset="0"/>
                <a:sym typeface="+mn-ea"/>
              </a:rPr>
              <a:t>) = </a:t>
            </a:r>
            <a:r>
              <a:rPr lang="en-US" altLang="zh-CN" sz="2400">
                <a:latin typeface="Abyssinica SIL" panose="02000000000000000000" charset="0"/>
                <a:cs typeface="Abyssinica SIL" panose="02000000000000000000" charset="0"/>
                <a:sym typeface="+mn-ea"/>
              </a:rPr>
              <a:t>-</a:t>
            </a:r>
            <a:r>
              <a:rPr lang="zh-CN" altLang="en-US" sz="2400">
                <a:latin typeface="Abyssinica SIL" panose="02000000000000000000" charset="0"/>
                <a:cs typeface="Abyssinica SIL" panose="02000000000000000000" charset="0"/>
                <a:sym typeface="+mn-ea"/>
              </a:rPr>
              <a:t>∫</a:t>
            </a:r>
            <a:r>
              <a:rPr lang="en-US" altLang="zh-CN" sz="2400">
                <a:latin typeface="Abyssinica SIL" panose="02000000000000000000" charset="0"/>
                <a:cs typeface="Abyssinica SIL" panose="02000000000000000000" charset="0"/>
                <a:sym typeface="+mn-ea"/>
              </a:rPr>
              <a:t>q</a:t>
            </a:r>
            <a:r>
              <a:rPr lang="zh-CN" altLang="en-US" sz="2400">
                <a:latin typeface="Abyssinica SIL" panose="02000000000000000000" charset="0"/>
                <a:cs typeface="Abyssinica SIL" panose="02000000000000000000" charset="0"/>
                <a:sym typeface="+mn-ea"/>
              </a:rPr>
              <a:t>log</a:t>
            </a:r>
            <a:r>
              <a:rPr lang="zh-CN" altLang="en-US" sz="2400" baseline="-25000">
                <a:latin typeface="Abyssinica SIL" panose="02000000000000000000" charset="0"/>
                <a:cs typeface="Abyssinica SIL" panose="02000000000000000000" charset="0"/>
                <a:sym typeface="+mn-ea"/>
              </a:rPr>
              <a:t>2</a:t>
            </a:r>
            <a:r>
              <a:rPr lang="en-US" altLang="zh-CN" sz="2400">
                <a:latin typeface="Abyssinica SIL" panose="02000000000000000000" charset="0"/>
                <a:cs typeface="Abyssinica SIL" panose="02000000000000000000" charset="0"/>
                <a:sym typeface="+mn-ea"/>
              </a:rPr>
              <a:t>q</a:t>
            </a:r>
            <a:r>
              <a:rPr lang="zh-CN" altLang="en-US" sz="2400">
                <a:latin typeface="Abyssinica SIL" panose="02000000000000000000" charset="0"/>
                <a:cs typeface="Abyssinica SIL" panose="02000000000000000000" charset="0"/>
                <a:sym typeface="+mn-ea"/>
              </a:rPr>
              <a:t>dx</a:t>
            </a:r>
            <a:endParaRPr lang="zh-CN" altLang="en-US" sz="2400">
              <a:latin typeface="Abyssinica SIL" panose="02000000000000000000" charset="0"/>
              <a:cs typeface="Abyssinica SIL" panose="02000000000000000000" charset="0"/>
            </a:endParaRPr>
          </a:p>
          <a:p>
            <a:pPr algn="ctr"/>
            <a:endParaRPr lang="zh-CN" altLang="en-US" sz="2400">
              <a:latin typeface="Abyssinica SIL" panose="02000000000000000000" charset="0"/>
              <a:cs typeface="Abyssinica SIL" panose="02000000000000000000" charset="0"/>
            </a:endParaRPr>
          </a:p>
          <a:p>
            <a:pPr algn="ctr"/>
            <a:r>
              <a:rPr lang="en-US" altLang="zh-CN" sz="2400">
                <a:sym typeface="+mn-ea"/>
              </a:rPr>
              <a:t>预测值</a:t>
            </a:r>
            <a:r>
              <a:rPr lang="en-US" altLang="en-US" sz="2400">
                <a:sym typeface="+mn-ea"/>
              </a:rPr>
              <a:t>q</a:t>
            </a:r>
            <a:r>
              <a:rPr lang="en-US" altLang="zh-CN" sz="2400">
                <a:sym typeface="+mn-ea"/>
              </a:rPr>
              <a:t>编码实际值</a:t>
            </a:r>
            <a:r>
              <a:rPr lang="en-US" altLang="en-US" sz="2400">
                <a:sym typeface="+mn-ea"/>
              </a:rPr>
              <a:t>p</a:t>
            </a:r>
            <a:r>
              <a:rPr lang="en-US" altLang="zh-CN" sz="2400">
                <a:sym typeface="+mn-ea"/>
              </a:rPr>
              <a:t>期望长度</a:t>
            </a:r>
            <a:endParaRPr lang="en-US" altLang="zh-CN" sz="2400">
              <a:sym typeface="+mn-ea"/>
            </a:endParaRPr>
          </a:p>
          <a:p>
            <a:pPr algn="ctr"/>
            <a:r>
              <a:rPr lang="zh-CN" altLang="en-US" sz="2400">
                <a:latin typeface="Abyssinica SIL" panose="02000000000000000000" charset="0"/>
                <a:cs typeface="Abyssinica SIL" panose="02000000000000000000" charset="0"/>
                <a:sym typeface="+mn-ea"/>
              </a:rPr>
              <a:t>H(</a:t>
            </a:r>
            <a:r>
              <a:rPr lang="en-US" altLang="zh-CN" sz="2400">
                <a:latin typeface="Abyssinica SIL" panose="02000000000000000000" charset="0"/>
                <a:cs typeface="Abyssinica SIL" panose="02000000000000000000" charset="0"/>
                <a:sym typeface="+mn-ea"/>
              </a:rPr>
              <a:t>p</a:t>
            </a:r>
            <a:r>
              <a:rPr lang="en-US" altLang="en-US" sz="2400">
                <a:latin typeface="Abyssinica SIL" panose="02000000000000000000" charset="0"/>
                <a:cs typeface="Abyssinica SIL" panose="02000000000000000000" charset="0"/>
                <a:sym typeface="+mn-ea"/>
              </a:rPr>
              <a:t>||q</a:t>
            </a:r>
            <a:r>
              <a:rPr lang="zh-CN" altLang="en-US" sz="2400">
                <a:latin typeface="Abyssinica SIL" panose="02000000000000000000" charset="0"/>
                <a:cs typeface="Abyssinica SIL" panose="02000000000000000000" charset="0"/>
                <a:sym typeface="+mn-ea"/>
              </a:rPr>
              <a:t>) = </a:t>
            </a:r>
            <a:r>
              <a:rPr lang="en-US" altLang="zh-CN" sz="2400">
                <a:latin typeface="Abyssinica SIL" panose="02000000000000000000" charset="0"/>
                <a:cs typeface="Abyssinica SIL" panose="02000000000000000000" charset="0"/>
                <a:sym typeface="+mn-ea"/>
              </a:rPr>
              <a:t>-</a:t>
            </a:r>
            <a:r>
              <a:rPr lang="zh-CN" altLang="en-US" sz="2400">
                <a:latin typeface="Abyssinica SIL" panose="02000000000000000000" charset="0"/>
                <a:cs typeface="Abyssinica SIL" panose="02000000000000000000" charset="0"/>
                <a:sym typeface="+mn-ea"/>
              </a:rPr>
              <a:t>∫</a:t>
            </a:r>
            <a:r>
              <a:rPr lang="en-US" altLang="zh-CN" sz="2400">
                <a:latin typeface="Abyssinica SIL" panose="02000000000000000000" charset="0"/>
                <a:cs typeface="Abyssinica SIL" panose="02000000000000000000" charset="0"/>
                <a:sym typeface="+mn-ea"/>
              </a:rPr>
              <a:t>p</a:t>
            </a:r>
            <a:r>
              <a:rPr lang="zh-CN" altLang="en-US" sz="2400">
                <a:latin typeface="Abyssinica SIL" panose="02000000000000000000" charset="0"/>
                <a:cs typeface="Abyssinica SIL" panose="02000000000000000000" charset="0"/>
                <a:sym typeface="+mn-ea"/>
              </a:rPr>
              <a:t>log</a:t>
            </a:r>
            <a:r>
              <a:rPr lang="zh-CN" altLang="en-US" sz="2400" baseline="-25000">
                <a:latin typeface="Abyssinica SIL" panose="02000000000000000000" charset="0"/>
                <a:cs typeface="Abyssinica SIL" panose="02000000000000000000" charset="0"/>
                <a:sym typeface="+mn-ea"/>
              </a:rPr>
              <a:t>2</a:t>
            </a:r>
            <a:r>
              <a:rPr lang="en-US" altLang="zh-CN" sz="2400">
                <a:latin typeface="Abyssinica SIL" panose="02000000000000000000" charset="0"/>
                <a:cs typeface="Abyssinica SIL" panose="02000000000000000000" charset="0"/>
                <a:sym typeface="+mn-ea"/>
              </a:rPr>
              <a:t>q</a:t>
            </a:r>
            <a:r>
              <a:rPr lang="zh-CN" altLang="en-US" sz="2400">
                <a:latin typeface="Abyssinica SIL" panose="02000000000000000000" charset="0"/>
                <a:cs typeface="Abyssinica SIL" panose="02000000000000000000" charset="0"/>
                <a:sym typeface="+mn-ea"/>
              </a:rPr>
              <a:t>dx</a:t>
            </a:r>
            <a:endParaRPr lang="zh-CN" altLang="en-US" sz="2400">
              <a:latin typeface="Abyssinica SIL" panose="02000000000000000000" charset="0"/>
              <a:cs typeface="Abyssinica SIL" panose="02000000000000000000" charset="0"/>
              <a:sym typeface="+mn-ea"/>
            </a:endParaRPr>
          </a:p>
          <a:p>
            <a:pPr algn="ctr"/>
            <a:endParaRPr lang="zh-CN" altLang="en-US" sz="2400">
              <a:latin typeface="Abyssinica SIL" panose="02000000000000000000" charset="0"/>
              <a:cs typeface="Abyssinica SIL" panose="02000000000000000000" charset="0"/>
              <a:sym typeface="+mn-ea"/>
            </a:endParaRPr>
          </a:p>
          <a:p>
            <a:pPr algn="ctr"/>
            <a:r>
              <a:rPr lang="en-US" altLang="en-US" sz="2400">
                <a:solidFill>
                  <a:srgbClr val="FF0000"/>
                </a:solidFill>
                <a:sym typeface="+mn-ea"/>
              </a:rPr>
              <a:t>KL散度(q编码p - p编码p)</a:t>
            </a:r>
            <a:endParaRPr lang="en-US" altLang="zh-CN" sz="2400">
              <a:solidFill>
                <a:srgbClr val="FF0000"/>
              </a:solidFill>
              <a:sym typeface="+mn-ea"/>
            </a:endParaRPr>
          </a:p>
          <a:p>
            <a:pPr algn="ctr"/>
            <a:r>
              <a:rPr lang="en-US" altLang="en-US" sz="2400">
                <a:latin typeface="Abyssinica SIL" panose="02000000000000000000" charset="0"/>
                <a:cs typeface="Abyssinica SIL" panose="02000000000000000000" charset="0"/>
                <a:sym typeface="+mn-ea"/>
              </a:rPr>
              <a:t>KL</a:t>
            </a:r>
            <a:r>
              <a:rPr lang="zh-CN" altLang="en-US" sz="2400">
                <a:latin typeface="Abyssinica SIL" panose="02000000000000000000" charset="0"/>
                <a:cs typeface="Abyssinica SIL" panose="02000000000000000000" charset="0"/>
                <a:sym typeface="+mn-ea"/>
              </a:rPr>
              <a:t>(</a:t>
            </a:r>
            <a:r>
              <a:rPr lang="en-US" altLang="zh-CN" sz="2400">
                <a:latin typeface="Abyssinica SIL" panose="02000000000000000000" charset="0"/>
                <a:cs typeface="Abyssinica SIL" panose="02000000000000000000" charset="0"/>
                <a:sym typeface="+mn-ea"/>
              </a:rPr>
              <a:t>p</a:t>
            </a:r>
            <a:r>
              <a:rPr lang="en-US" altLang="en-US" sz="2400">
                <a:latin typeface="Abyssinica SIL" panose="02000000000000000000" charset="0"/>
                <a:cs typeface="Abyssinica SIL" panose="02000000000000000000" charset="0"/>
                <a:sym typeface="+mn-ea"/>
              </a:rPr>
              <a:t>||q</a:t>
            </a:r>
            <a:r>
              <a:rPr lang="zh-CN" altLang="en-US" sz="2400">
                <a:latin typeface="Abyssinica SIL" panose="02000000000000000000" charset="0"/>
                <a:cs typeface="Abyssinica SIL" panose="02000000000000000000" charset="0"/>
                <a:sym typeface="+mn-ea"/>
              </a:rPr>
              <a:t>) = H(</a:t>
            </a:r>
            <a:r>
              <a:rPr lang="en-US" altLang="zh-CN" sz="2400">
                <a:latin typeface="Abyssinica SIL" panose="02000000000000000000" charset="0"/>
                <a:cs typeface="Abyssinica SIL" panose="02000000000000000000" charset="0"/>
                <a:sym typeface="+mn-ea"/>
              </a:rPr>
              <a:t>p</a:t>
            </a:r>
            <a:r>
              <a:rPr lang="en-US" altLang="en-US" sz="2400">
                <a:latin typeface="Abyssinica SIL" panose="02000000000000000000" charset="0"/>
                <a:cs typeface="Abyssinica SIL" panose="02000000000000000000" charset="0"/>
                <a:sym typeface="+mn-ea"/>
              </a:rPr>
              <a:t>||q</a:t>
            </a:r>
            <a:r>
              <a:rPr lang="zh-CN" altLang="en-US" sz="2400">
                <a:latin typeface="Abyssinica SIL" panose="02000000000000000000" charset="0"/>
                <a:cs typeface="Abyssinica SIL" panose="02000000000000000000" charset="0"/>
                <a:sym typeface="+mn-ea"/>
              </a:rPr>
              <a:t>)</a:t>
            </a:r>
            <a:r>
              <a:rPr lang="en-US" altLang="zh-CN" sz="2400">
                <a:latin typeface="Abyssinica SIL" panose="02000000000000000000" charset="0"/>
                <a:cs typeface="Abyssinica SIL" panose="02000000000000000000" charset="0"/>
                <a:sym typeface="+mn-ea"/>
              </a:rPr>
              <a:t>-</a:t>
            </a:r>
            <a:r>
              <a:rPr lang="zh-CN" altLang="en-US" sz="2400">
                <a:latin typeface="Abyssinica SIL" panose="02000000000000000000" charset="0"/>
                <a:cs typeface="Abyssinica SIL" panose="02000000000000000000" charset="0"/>
                <a:sym typeface="+mn-ea"/>
              </a:rPr>
              <a:t>H(</a:t>
            </a:r>
            <a:r>
              <a:rPr lang="en-US" altLang="zh-CN" sz="2400">
                <a:latin typeface="Abyssinica SIL" panose="02000000000000000000" charset="0"/>
                <a:cs typeface="Abyssinica SIL" panose="02000000000000000000" charset="0"/>
                <a:sym typeface="+mn-ea"/>
              </a:rPr>
              <a:t>p</a:t>
            </a:r>
            <a:r>
              <a:rPr lang="zh-CN" altLang="en-US" sz="2400">
                <a:latin typeface="Abyssinica SIL" panose="02000000000000000000" charset="0"/>
                <a:cs typeface="Abyssinica SIL" panose="02000000000000000000" charset="0"/>
                <a:sym typeface="+mn-ea"/>
              </a:rPr>
              <a:t>)</a:t>
            </a:r>
            <a:endParaRPr lang="zh-CN" altLang="en-US" sz="2400">
              <a:latin typeface="Abyssinica SIL" panose="02000000000000000000" charset="0"/>
              <a:cs typeface="Abyssinica SIL" panose="02000000000000000000" charset="0"/>
              <a:sym typeface="+mn-ea"/>
            </a:endParaRPr>
          </a:p>
          <a:p>
            <a:pPr algn="ctr"/>
            <a:r>
              <a:rPr lang="en-US" altLang="en-US" sz="2400">
                <a:latin typeface="Abyssinica SIL" panose="02000000000000000000" charset="0"/>
                <a:cs typeface="Abyssinica SIL" panose="02000000000000000000" charset="0"/>
                <a:sym typeface="+mn-ea"/>
              </a:rPr>
              <a:t>= </a:t>
            </a:r>
            <a:r>
              <a:rPr lang="en-US" altLang="zh-CN" sz="2400">
                <a:latin typeface="Abyssinica SIL" panose="02000000000000000000" charset="0"/>
                <a:cs typeface="Abyssinica SIL" panose="02000000000000000000" charset="0"/>
                <a:sym typeface="+mn-ea"/>
              </a:rPr>
              <a:t>-</a:t>
            </a:r>
            <a:r>
              <a:rPr lang="zh-CN" altLang="en-US" sz="2400">
                <a:latin typeface="Abyssinica SIL" panose="02000000000000000000" charset="0"/>
                <a:cs typeface="Abyssinica SIL" panose="02000000000000000000" charset="0"/>
                <a:sym typeface="+mn-ea"/>
              </a:rPr>
              <a:t>∫</a:t>
            </a:r>
            <a:r>
              <a:rPr lang="en-US" altLang="zh-CN" sz="2400">
                <a:latin typeface="Abyssinica SIL" panose="02000000000000000000" charset="0"/>
                <a:cs typeface="Abyssinica SIL" panose="02000000000000000000" charset="0"/>
                <a:sym typeface="+mn-ea"/>
              </a:rPr>
              <a:t>p</a:t>
            </a:r>
            <a:r>
              <a:rPr lang="zh-CN" altLang="en-US" sz="2400">
                <a:latin typeface="Abyssinica SIL" panose="02000000000000000000" charset="0"/>
                <a:cs typeface="Abyssinica SIL" panose="02000000000000000000" charset="0"/>
                <a:sym typeface="+mn-ea"/>
              </a:rPr>
              <a:t>log</a:t>
            </a:r>
            <a:r>
              <a:rPr lang="zh-CN" altLang="en-US" sz="2400" baseline="-25000">
                <a:latin typeface="Abyssinica SIL" panose="02000000000000000000" charset="0"/>
                <a:cs typeface="Abyssinica SIL" panose="02000000000000000000" charset="0"/>
                <a:sym typeface="+mn-ea"/>
              </a:rPr>
              <a:t>2</a:t>
            </a:r>
            <a:r>
              <a:rPr lang="en-US" altLang="en-US" sz="2400">
                <a:latin typeface="Abyssinica SIL" panose="02000000000000000000" charset="0"/>
                <a:cs typeface="Abyssinica SIL" panose="02000000000000000000" charset="0"/>
                <a:sym typeface="+mn-ea"/>
              </a:rPr>
              <a:t>q/p</a:t>
            </a:r>
            <a:r>
              <a:rPr lang="zh-CN" altLang="en-US" sz="2400">
                <a:latin typeface="Abyssinica SIL" panose="02000000000000000000" charset="0"/>
                <a:cs typeface="Abyssinica SIL" panose="02000000000000000000" charset="0"/>
                <a:sym typeface="+mn-ea"/>
              </a:rPr>
              <a:t>dx</a:t>
            </a:r>
            <a:endParaRPr lang="zh-CN" altLang="en-US" sz="2400">
              <a:latin typeface="Abyssinica SIL" panose="02000000000000000000" charset="0"/>
              <a:cs typeface="Abyssinica SIL" panose="02000000000000000000" charset="0"/>
              <a:sym typeface="+mn-ea"/>
            </a:endParaRPr>
          </a:p>
          <a:p>
            <a:pPr algn="ctr"/>
            <a:endParaRPr lang="zh-CN" altLang="en-US" sz="2400">
              <a:latin typeface="Abyssinica SIL" panose="02000000000000000000" charset="0"/>
              <a:cs typeface="Abyssinica SIL" panose="02000000000000000000" charset="0"/>
            </a:endParaRPr>
          </a:p>
          <a:p>
            <a:pPr algn="ctr"/>
            <a:r>
              <a:rPr lang="en-US" altLang="zh-CN" sz="2400">
                <a:latin typeface="Abyssinica SIL" panose="02000000000000000000" charset="0"/>
                <a:cs typeface="Abyssinica SIL" panose="02000000000000000000" charset="0"/>
              </a:rPr>
              <a:t>p,q均为高斯分布</a:t>
            </a:r>
            <a:endParaRPr lang="en-US" altLang="zh-CN" sz="2400">
              <a:latin typeface="Abyssinica SIL" panose="02000000000000000000" charset="0"/>
              <a:cs typeface="Abyssinica SIL" panose="02000000000000000000" charset="0"/>
            </a:endParaRPr>
          </a:p>
          <a:p>
            <a:pPr algn="ctr"/>
            <a:r>
              <a:rPr lang="en-US" altLang="zh-CN" sz="2400">
                <a:latin typeface="Abyssinica SIL" panose="02000000000000000000" charset="0"/>
                <a:cs typeface="Abyssinica SIL" panose="02000000000000000000" charset="0"/>
              </a:rPr>
              <a:t>p~N(</a:t>
            </a:r>
            <a:r>
              <a:rPr lang="en-US" altLang="zh-CN" sz="2400">
                <a:latin typeface="AR PL UKai CN" panose="02000503000000000000" charset="-122"/>
                <a:ea typeface="AR PL UKai CN" panose="02000503000000000000" charset="-122"/>
                <a:cs typeface="Abyssinica SIL" panose="02000000000000000000" charset="0"/>
              </a:rPr>
              <a:t>μ</a:t>
            </a:r>
            <a:r>
              <a:rPr lang="en-US" altLang="zh-CN" sz="2400" baseline="-25000">
                <a:latin typeface="AR PL UKai CN" panose="02000503000000000000" charset="-122"/>
                <a:ea typeface="AR PL UKai CN" panose="02000503000000000000" charset="-122"/>
                <a:cs typeface="Abyssinica SIL" panose="02000000000000000000" charset="0"/>
              </a:rPr>
              <a:t>1</a:t>
            </a:r>
            <a:r>
              <a:rPr lang="en-US" altLang="zh-CN" sz="2400">
                <a:latin typeface="AR PL UKai CN" panose="02000503000000000000" charset="-122"/>
                <a:ea typeface="AR PL UKai CN" panose="02000503000000000000" charset="-122"/>
                <a:cs typeface="Abyssinica SIL" panose="02000000000000000000" charset="0"/>
              </a:rPr>
              <a:t>,δ</a:t>
            </a:r>
            <a:r>
              <a:rPr lang="en-US" altLang="zh-CN" sz="2400" baseline="-25000">
                <a:latin typeface="AR PL UKai CN" panose="02000503000000000000" charset="-122"/>
                <a:ea typeface="AR PL UKai CN" panose="02000503000000000000" charset="-122"/>
                <a:cs typeface="Abyssinica SIL" panose="02000000000000000000" charset="0"/>
              </a:rPr>
              <a:t>1</a:t>
            </a:r>
            <a:r>
              <a:rPr lang="en-US" altLang="zh-CN" sz="2400">
                <a:latin typeface="Abyssinica SIL" panose="02000000000000000000" charset="0"/>
                <a:cs typeface="Abyssinica SIL" panose="02000000000000000000" charset="0"/>
              </a:rPr>
              <a:t>)，q~N(</a:t>
            </a:r>
            <a:r>
              <a:rPr lang="en-US" altLang="zh-CN" sz="2400">
                <a:latin typeface="AR PL UKai CN" panose="02000503000000000000" charset="-122"/>
                <a:ea typeface="AR PL UKai CN" panose="02000503000000000000" charset="-122"/>
                <a:cs typeface="Abyssinica SIL" panose="02000000000000000000" charset="0"/>
                <a:sym typeface="+mn-ea"/>
              </a:rPr>
              <a:t>μ</a:t>
            </a:r>
            <a:r>
              <a:rPr lang="en-US" altLang="en-US" sz="2400" baseline="-25000">
                <a:latin typeface="AR PL UKai CN" panose="02000503000000000000" charset="-122"/>
                <a:ea typeface="AR PL UKai CN" panose="02000503000000000000" charset="-122"/>
                <a:cs typeface="Abyssinica SIL" panose="02000000000000000000" charset="0"/>
                <a:sym typeface="+mn-ea"/>
              </a:rPr>
              <a:t>2</a:t>
            </a:r>
            <a:r>
              <a:rPr lang="en-US" altLang="zh-CN" sz="2400">
                <a:latin typeface="AR PL UKai CN" panose="02000503000000000000" charset="-122"/>
                <a:ea typeface="AR PL UKai CN" panose="02000503000000000000" charset="-122"/>
                <a:cs typeface="Abyssinica SIL" panose="02000000000000000000" charset="0"/>
                <a:sym typeface="+mn-ea"/>
              </a:rPr>
              <a:t>,δ</a:t>
            </a:r>
            <a:r>
              <a:rPr lang="en-US" altLang="en-US" sz="2400" baseline="-25000">
                <a:latin typeface="AR PL UKai CN" panose="02000503000000000000" charset="-122"/>
                <a:ea typeface="AR PL UKai CN" panose="02000503000000000000" charset="-122"/>
                <a:cs typeface="Abyssinica SIL" panose="02000000000000000000" charset="0"/>
                <a:sym typeface="+mn-ea"/>
              </a:rPr>
              <a:t>2</a:t>
            </a:r>
            <a:r>
              <a:rPr lang="en-US" altLang="zh-CN" sz="2400">
                <a:latin typeface="Abyssinica SIL" panose="02000000000000000000" charset="0"/>
                <a:cs typeface="Abyssinica SIL" panose="02000000000000000000" charset="0"/>
              </a:rPr>
              <a:t>)</a:t>
            </a:r>
            <a:endParaRPr lang="en-US" altLang="zh-CN" sz="2400">
              <a:latin typeface="Abyssinica SIL" panose="02000000000000000000" charset="0"/>
              <a:cs typeface="Abyssinica SIL" panose="02000000000000000000" charset="0"/>
            </a:endParaRPr>
          </a:p>
        </p:txBody>
      </p:sp>
      <p:pic>
        <p:nvPicPr>
          <p:cNvPr id="3" name="图片 2" descr="Screenshot from 2023-07-01 15-30-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01105" y="1433195"/>
            <a:ext cx="4271010" cy="12141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803900" y="234315"/>
            <a:ext cx="407162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2400">
                <a:latin typeface="Abyssinica SIL" panose="02000000000000000000" charset="0"/>
                <a:cs typeface="Abyssinica SIL" panose="02000000000000000000" charset="0"/>
              </a:rPr>
              <a:t>∫</a:t>
            </a:r>
            <a:r>
              <a:rPr lang="en-US" sz="2400">
                <a:latin typeface="Abyssinica SIL" panose="02000000000000000000" charset="0"/>
                <a:cs typeface="Abyssinica SIL" panose="02000000000000000000" charset="0"/>
              </a:rPr>
              <a:t>exp(-x</a:t>
            </a:r>
            <a:r>
              <a:rPr lang="en-US" sz="2400" baseline="30000">
                <a:latin typeface="Abyssinica SIL" panose="02000000000000000000" charset="0"/>
                <a:cs typeface="Abyssinica SIL" panose="02000000000000000000" charset="0"/>
              </a:rPr>
              <a:t>2</a:t>
            </a:r>
            <a:r>
              <a:rPr lang="en-US" sz="2400">
                <a:latin typeface="Abyssinica SIL" panose="02000000000000000000" charset="0"/>
                <a:cs typeface="Abyssinica SIL" panose="02000000000000000000" charset="0"/>
              </a:rPr>
              <a:t>)</a:t>
            </a:r>
            <a:r>
              <a:rPr lang="zh-CN" altLang="en-US" sz="2400">
                <a:latin typeface="Abyssinica SIL" panose="02000000000000000000" charset="0"/>
                <a:cs typeface="Abyssinica SIL" panose="02000000000000000000" charset="0"/>
              </a:rPr>
              <a:t>dx</a:t>
            </a:r>
            <a:r>
              <a:rPr lang="en-US" altLang="zh-CN" sz="2400">
                <a:latin typeface="Abyssinica SIL" panose="02000000000000000000" charset="0"/>
                <a:cs typeface="Abyssinica SIL" panose="02000000000000000000" charset="0"/>
              </a:rPr>
              <a:t>=</a:t>
            </a:r>
            <a:r>
              <a:rPr lang="en-US" altLang="zh-CN" sz="2400">
                <a:latin typeface="AR PL UKai CN" panose="02000503000000000000" charset="-122"/>
                <a:ea typeface="AR PL UKai CN" panose="02000503000000000000" charset="-122"/>
                <a:cs typeface="Abyssinica SIL" panose="02000000000000000000" charset="0"/>
              </a:rPr>
              <a:t>π</a:t>
            </a:r>
            <a:r>
              <a:rPr lang="en-US" altLang="zh-CN" sz="2400" baseline="30000">
                <a:latin typeface="AR PL UKai CN" panose="02000503000000000000" charset="-122"/>
                <a:ea typeface="AR PL UKai CN" panose="02000503000000000000" charset="-122"/>
                <a:cs typeface="Abyssinica SIL" panose="02000000000000000000" charset="0"/>
              </a:rPr>
              <a:t>1/2</a:t>
            </a:r>
            <a:endParaRPr lang="en-US" altLang="zh-CN" sz="2400">
              <a:latin typeface="AR PL UKai CN" panose="02000503000000000000" charset="-122"/>
              <a:ea typeface="AR PL UKai CN" panose="02000503000000000000" charset="-122"/>
              <a:cs typeface="Abyssinica SIL" panose="02000000000000000000" charset="0"/>
            </a:endParaRPr>
          </a:p>
          <a:p>
            <a:pPr algn="ctr"/>
            <a:r>
              <a:rPr lang="zh-CN" altLang="en-US" sz="2400">
                <a:latin typeface="Abyssinica SIL" panose="02000000000000000000" charset="0"/>
                <a:cs typeface="Abyssinica SIL" panose="02000000000000000000" charset="0"/>
                <a:sym typeface="+mn-ea"/>
              </a:rPr>
              <a:t>∫</a:t>
            </a:r>
            <a:r>
              <a:rPr lang="en-US" altLang="zh-CN" sz="2400">
                <a:latin typeface="Abyssinica SIL" panose="02000000000000000000" charset="0"/>
                <a:cs typeface="Abyssinica SIL" panose="02000000000000000000" charset="0"/>
                <a:sym typeface="+mn-ea"/>
              </a:rPr>
              <a:t>x</a:t>
            </a:r>
            <a:r>
              <a:rPr lang="en-US" altLang="zh-CN" sz="2400" baseline="30000">
                <a:latin typeface="Abyssinica SIL" panose="02000000000000000000" charset="0"/>
                <a:cs typeface="Abyssinica SIL" panose="02000000000000000000" charset="0"/>
                <a:sym typeface="+mn-ea"/>
              </a:rPr>
              <a:t>2</a:t>
            </a:r>
            <a:r>
              <a:rPr lang="en-US" sz="2400">
                <a:latin typeface="Abyssinica SIL" panose="02000000000000000000" charset="0"/>
                <a:cs typeface="Abyssinica SIL" panose="02000000000000000000" charset="0"/>
                <a:sym typeface="+mn-ea"/>
              </a:rPr>
              <a:t>exp(-x</a:t>
            </a:r>
            <a:r>
              <a:rPr lang="en-US" sz="2400" baseline="30000">
                <a:latin typeface="Abyssinica SIL" panose="02000000000000000000" charset="0"/>
                <a:cs typeface="Abyssinica SIL" panose="02000000000000000000" charset="0"/>
                <a:sym typeface="+mn-ea"/>
              </a:rPr>
              <a:t>2</a:t>
            </a:r>
            <a:r>
              <a:rPr lang="en-US" sz="2400">
                <a:latin typeface="Abyssinica SIL" panose="02000000000000000000" charset="0"/>
                <a:cs typeface="Abyssinica SIL" panose="02000000000000000000" charset="0"/>
                <a:sym typeface="+mn-ea"/>
              </a:rPr>
              <a:t>)</a:t>
            </a:r>
            <a:r>
              <a:rPr lang="zh-CN" altLang="en-US" sz="2400">
                <a:latin typeface="Abyssinica SIL" panose="02000000000000000000" charset="0"/>
                <a:cs typeface="Abyssinica SIL" panose="02000000000000000000" charset="0"/>
                <a:sym typeface="+mn-ea"/>
              </a:rPr>
              <a:t>dx</a:t>
            </a:r>
            <a:r>
              <a:rPr lang="en-US" altLang="zh-CN" sz="2400">
                <a:latin typeface="Abyssinica SIL" panose="02000000000000000000" charset="0"/>
                <a:cs typeface="Abyssinica SIL" panose="02000000000000000000" charset="0"/>
                <a:sym typeface="+mn-ea"/>
              </a:rPr>
              <a:t>=</a:t>
            </a:r>
            <a:r>
              <a:rPr lang="en-US" altLang="zh-CN" sz="2400">
                <a:latin typeface="AR PL UKai CN" panose="02000503000000000000" charset="-122"/>
                <a:ea typeface="AR PL UKai CN" panose="02000503000000000000" charset="-122"/>
                <a:cs typeface="Abyssinica SIL" panose="02000000000000000000" charset="0"/>
                <a:sym typeface="+mn-ea"/>
              </a:rPr>
              <a:t>π</a:t>
            </a:r>
            <a:r>
              <a:rPr lang="en-US" altLang="zh-CN" sz="2400" baseline="30000">
                <a:latin typeface="AR PL UKai CN" panose="02000503000000000000" charset="-122"/>
                <a:ea typeface="AR PL UKai CN" panose="02000503000000000000" charset="-122"/>
                <a:cs typeface="Abyssinica SIL" panose="02000000000000000000" charset="0"/>
                <a:sym typeface="+mn-ea"/>
              </a:rPr>
              <a:t>1/2</a:t>
            </a:r>
            <a:r>
              <a:rPr lang="en-US" altLang="en-US" sz="2400">
                <a:latin typeface="AR PL UKai CN" panose="02000503000000000000" charset="-122"/>
                <a:ea typeface="AR PL UKai CN" panose="02000503000000000000" charset="-122"/>
                <a:cs typeface="Abyssinica SIL" panose="02000000000000000000" charset="0"/>
                <a:sym typeface="+mn-ea"/>
              </a:rPr>
              <a:t>/2</a:t>
            </a:r>
            <a:endParaRPr lang="en-US" altLang="en-US" sz="2400">
              <a:latin typeface="AR PL UKai CN" panose="02000503000000000000" charset="-122"/>
              <a:ea typeface="AR PL UKai CN" panose="02000503000000000000" charset="-122"/>
              <a:cs typeface="Abyssinica SIL" panose="02000000000000000000" charset="0"/>
              <a:sym typeface="+mn-ea"/>
            </a:endParaRPr>
          </a:p>
          <a:p>
            <a:pPr algn="ctr"/>
            <a:r>
              <a:rPr lang="en-US" altLang="en-US" sz="2400">
                <a:latin typeface="AR PL UKai CN" panose="02000503000000000000" charset="-122"/>
                <a:ea typeface="AR PL UKai CN" panose="02000503000000000000" charset="-122"/>
                <a:cs typeface="Abyssinica SIL" panose="02000000000000000000" charset="0"/>
              </a:rPr>
              <a:t>H(p(x))=</a:t>
            </a:r>
            <a:r>
              <a:rPr lang="zh-CN" altLang="en-US" sz="2400">
                <a:latin typeface="Abyssinica SIL" panose="02000000000000000000" charset="0"/>
                <a:cs typeface="Abyssinica SIL" panose="02000000000000000000" charset="0"/>
                <a:sym typeface="+mn-ea"/>
              </a:rPr>
              <a:t>∫</a:t>
            </a:r>
            <a:r>
              <a:rPr lang="en-US" altLang="zh-CN" sz="2400">
                <a:latin typeface="Abyssinica SIL" panose="02000000000000000000" charset="0"/>
                <a:cs typeface="Abyssinica SIL" panose="02000000000000000000" charset="0"/>
                <a:sym typeface="+mn-ea"/>
              </a:rPr>
              <a:t>p(x)log</a:t>
            </a:r>
            <a:r>
              <a:rPr lang="en-US" altLang="zh-CN" sz="2400" baseline="-25000">
                <a:latin typeface="Abyssinica SIL" panose="02000000000000000000" charset="0"/>
                <a:cs typeface="Abyssinica SIL" panose="02000000000000000000" charset="0"/>
                <a:sym typeface="+mn-ea"/>
              </a:rPr>
              <a:t>2</a:t>
            </a:r>
            <a:r>
              <a:rPr lang="en-US" altLang="zh-CN" sz="2400">
                <a:latin typeface="Abyssinica SIL" panose="02000000000000000000" charset="0"/>
                <a:cs typeface="Abyssinica SIL" panose="02000000000000000000" charset="0"/>
                <a:sym typeface="+mn-ea"/>
              </a:rPr>
              <a:t>p(x)dx</a:t>
            </a:r>
            <a:endParaRPr lang="en-US" altLang="zh-CN" sz="2400">
              <a:latin typeface="AR PL UKai CN" panose="02000503000000000000" charset="-122"/>
              <a:ea typeface="AR PL UKai CN" panose="02000503000000000000" charset="-122"/>
              <a:cs typeface="Abyssinica SIL" panose="02000000000000000000" charset="0"/>
            </a:endParaRPr>
          </a:p>
        </p:txBody>
      </p:sp>
      <p:pic>
        <p:nvPicPr>
          <p:cNvPr id="5" name="图片 4" descr="Screenshot from 2023-07-01 17-19-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690" y="2526665"/>
            <a:ext cx="6593840" cy="28022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13450" y="5303520"/>
            <a:ext cx="44742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Abyssinica SIL" panose="02000000000000000000" charset="0"/>
                <a:ea typeface="AR PL UKai CN" panose="02000503000000000000" charset="-122"/>
                <a:cs typeface="Abyssinica SIL" panose="02000000000000000000" charset="0"/>
                <a:sym typeface="+mn-ea"/>
              </a:rPr>
              <a:t>q~N(0,1)   p(</a:t>
            </a:r>
            <a:r>
              <a:rPr altLang="en-US">
                <a:latin typeface="Abyssinica SIL" panose="02000000000000000000" charset="0"/>
                <a:ea typeface="AR PL UKai CN" panose="02000503000000000000" charset="-122"/>
                <a:cs typeface="Abyssinica SIL" panose="02000000000000000000" charset="0"/>
                <a:sym typeface="+mn-ea"/>
              </a:rPr>
              <a:t>μ,δ</a:t>
            </a:r>
            <a:r>
              <a:rPr lang="en-US" altLang="en-US">
                <a:latin typeface="Abyssinica SIL" panose="02000000000000000000" charset="0"/>
                <a:ea typeface="AR PL UKai CN" panose="02000503000000000000" charset="-122"/>
                <a:cs typeface="Abyssinica SIL" panose="02000000000000000000" charset="0"/>
                <a:sym typeface="+mn-ea"/>
              </a:rPr>
              <a:t>)</a:t>
            </a:r>
            <a:endParaRPr lang="en-US" altLang="en-US">
              <a:latin typeface="Abyssinica SIL" panose="02000000000000000000" charset="0"/>
              <a:ea typeface="AR PL UKai CN" panose="02000503000000000000" charset="-122"/>
              <a:cs typeface="Abyssinica SIL" panose="02000000000000000000" charset="0"/>
              <a:sym typeface="+mn-ea"/>
            </a:endParaRPr>
          </a:p>
          <a:p>
            <a:pPr algn="ctr"/>
            <a:r>
              <a:rPr lang="en-US" altLang="zh-CN">
                <a:latin typeface="Abyssinica SIL" panose="02000000000000000000" charset="0"/>
                <a:cs typeface="Abyssinica SIL" panose="02000000000000000000" charset="0"/>
              </a:rPr>
              <a:t>KL(p,q)= -log</a:t>
            </a:r>
            <a:r>
              <a:rPr lang="en-US" altLang="zh-CN">
                <a:latin typeface="Abyssinica SIL" panose="02000000000000000000" charset="0"/>
                <a:ea typeface="AR PL UKai CN" panose="02000503000000000000" charset="-122"/>
                <a:cs typeface="Abyssinica SIL" panose="02000000000000000000" charset="0"/>
                <a:sym typeface="+mn-ea"/>
              </a:rPr>
              <a:t>δ </a:t>
            </a:r>
            <a:r>
              <a:rPr lang="en-US" altLang="en-US">
                <a:latin typeface="Abyssinica SIL" panose="02000000000000000000" charset="0"/>
                <a:ea typeface="AR PL UKai CN" panose="02000503000000000000" charset="-122"/>
                <a:cs typeface="Abyssinica SIL" panose="02000000000000000000" charset="0"/>
                <a:sym typeface="+mn-ea"/>
              </a:rPr>
              <a:t>+ </a:t>
            </a:r>
            <a:r>
              <a:rPr lang="en-US" altLang="zh-CN">
                <a:latin typeface="Abyssinica SIL" panose="02000000000000000000" charset="0"/>
                <a:ea typeface="AR PL UKai CN" panose="02000503000000000000" charset="-122"/>
                <a:cs typeface="Abyssinica SIL" panose="02000000000000000000" charset="0"/>
                <a:sym typeface="+mn-ea"/>
              </a:rPr>
              <a:t>δ</a:t>
            </a:r>
            <a:r>
              <a:rPr lang="en-US" altLang="en-US">
                <a:latin typeface="Abyssinica SIL" panose="02000000000000000000" charset="0"/>
                <a:ea typeface="AR PL UKai CN" panose="02000503000000000000" charset="-122"/>
                <a:cs typeface="Abyssinica SIL" panose="02000000000000000000" charset="0"/>
                <a:sym typeface="+mn-ea"/>
              </a:rPr>
              <a:t>/2 + </a:t>
            </a:r>
            <a:r>
              <a:rPr altLang="en-US">
                <a:latin typeface="Abyssinica SIL" panose="02000000000000000000" charset="0"/>
                <a:ea typeface="AR PL UKai CN" panose="02000503000000000000" charset="-122"/>
                <a:cs typeface="Abyssinica SIL" panose="02000000000000000000" charset="0"/>
                <a:sym typeface="+mn-ea"/>
              </a:rPr>
              <a:t>μ</a:t>
            </a:r>
            <a:r>
              <a:rPr lang="en-US" baseline="30000">
                <a:latin typeface="Abyssinica SIL" panose="02000000000000000000" charset="0"/>
                <a:ea typeface="AR PL UKai CN" panose="02000503000000000000" charset="-122"/>
                <a:cs typeface="Abyssinica SIL" panose="02000000000000000000" charset="0"/>
                <a:sym typeface="+mn-ea"/>
              </a:rPr>
              <a:t>2</a:t>
            </a:r>
            <a:r>
              <a:rPr lang="en-US">
                <a:latin typeface="Abyssinica SIL" panose="02000000000000000000" charset="0"/>
                <a:ea typeface="AR PL UKai CN" panose="02000503000000000000" charset="-122"/>
                <a:cs typeface="Abyssinica SIL" panose="02000000000000000000" charset="0"/>
                <a:sym typeface="+mn-ea"/>
              </a:rPr>
              <a:t>/2 - 1/2</a:t>
            </a:r>
            <a:endParaRPr lang="en-US">
              <a:latin typeface="Abyssinica SIL" panose="02000000000000000000" charset="0"/>
              <a:ea typeface="AR PL UKai CN" panose="02000503000000000000" charset="-122"/>
              <a:cs typeface="Abyssinica SIL" panose="02000000000000000000" charset="0"/>
              <a:sym typeface="+mn-ea"/>
            </a:endParaRPr>
          </a:p>
        </p:txBody>
      </p:sp>
      <p:pic>
        <p:nvPicPr>
          <p:cNvPr id="10" name="图片 9" descr="Screenshot from 2023-07-01 17-54-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535" y="5948680"/>
            <a:ext cx="5824855" cy="9055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圆角矩形 12"/>
          <p:cNvSpPr/>
          <p:nvPr/>
        </p:nvSpPr>
        <p:spPr>
          <a:xfrm>
            <a:off x="4445" y="12700"/>
            <a:ext cx="1991360" cy="9461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>
                <a:solidFill>
                  <a:schemeClr val="tx1"/>
                </a:solidFill>
                <a:sym typeface="+mn-ea"/>
              </a:rPr>
              <a:t>AutoEncoder</a:t>
            </a:r>
            <a:endParaRPr lang="en-US" altLang="en-US" sz="1400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zh-CN" altLang="en-US" sz="1400">
                <a:solidFill>
                  <a:schemeClr val="tx1"/>
                </a:solidFill>
                <a:sym typeface="+mn-ea"/>
              </a:rPr>
              <a:t>自编码(AE)</a:t>
            </a:r>
            <a:endParaRPr lang="zh-CN" altLang="en-US" sz="1400">
              <a:solidFill>
                <a:schemeClr val="tx1"/>
              </a:solidFill>
              <a:sym typeface="+mn-ea"/>
            </a:endParaRPr>
          </a:p>
        </p:txBody>
      </p:sp>
      <p:pic>
        <p:nvPicPr>
          <p:cNvPr id="4" name="图片 3" descr="Screenshot from 2023-06-26 19-47-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3600" y="810895"/>
            <a:ext cx="3717290" cy="2322195"/>
          </a:xfrm>
          <a:prstGeom prst="rect">
            <a:avLst/>
          </a:prstGeom>
        </p:spPr>
      </p:pic>
      <p:pic>
        <p:nvPicPr>
          <p:cNvPr id="5" name="图片 4" descr="Screenshot from 2023-06-26 19-48-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95" y="5172075"/>
            <a:ext cx="4448810" cy="5302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0335" y="5848350"/>
            <a:ext cx="55264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优点：泛化性强，无监督</a:t>
            </a:r>
            <a:r>
              <a:rPr lang="en-US" altLang="zh-CN"/>
              <a:t>，</a:t>
            </a:r>
            <a:r>
              <a:rPr lang="zh-CN" altLang="en-US"/>
              <a:t>不需数据标注</a:t>
            </a:r>
            <a:endParaRPr lang="zh-CN" altLang="en-US"/>
          </a:p>
          <a:p>
            <a:r>
              <a:rPr lang="zh-CN" altLang="en-US"/>
              <a:t>缺点：针对异常识别场景，训练数据需要为正常数据。</a:t>
            </a:r>
            <a:endParaRPr lang="zh-CN" altLang="en-US"/>
          </a:p>
        </p:txBody>
      </p:sp>
      <p:sp>
        <p:nvSpPr>
          <p:cNvPr id="14" name="爆炸形 1 13"/>
          <p:cNvSpPr/>
          <p:nvPr/>
        </p:nvSpPr>
        <p:spPr>
          <a:xfrm>
            <a:off x="9395460" y="3998595"/>
            <a:ext cx="2796540" cy="1849755"/>
          </a:xfrm>
          <a:prstGeom prst="irregularSeal1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 变分自编码器（VAE）</a:t>
            </a:r>
            <a:endParaRPr lang="en-US" altLang="zh-CN"/>
          </a:p>
        </p:txBody>
      </p:sp>
      <p:pic>
        <p:nvPicPr>
          <p:cNvPr id="16" name="图片 15" descr="20200709202857623"/>
          <p:cNvPicPr>
            <a:picLocks noChangeAspect="1"/>
          </p:cNvPicPr>
          <p:nvPr/>
        </p:nvPicPr>
        <p:blipFill>
          <a:blip r:embed="rId3"/>
          <a:srcRect l="7183" r="6365" b="5493"/>
          <a:stretch>
            <a:fillRect/>
          </a:stretch>
        </p:blipFill>
        <p:spPr>
          <a:xfrm>
            <a:off x="6219190" y="3008630"/>
            <a:ext cx="2940050" cy="3484880"/>
          </a:xfrm>
          <a:prstGeom prst="rect">
            <a:avLst/>
          </a:prstGeom>
        </p:spPr>
      </p:pic>
      <p:pic>
        <p:nvPicPr>
          <p:cNvPr id="2" name="图片 1" descr="pg0 (2)"/>
          <p:cNvPicPr>
            <a:picLocks noChangeAspect="1"/>
          </p:cNvPicPr>
          <p:nvPr/>
        </p:nvPicPr>
        <p:blipFill>
          <a:blip r:embed="rId4"/>
          <a:srcRect l="1540" t="15240" r="1540" b="1037"/>
          <a:stretch>
            <a:fillRect/>
          </a:stretch>
        </p:blipFill>
        <p:spPr>
          <a:xfrm>
            <a:off x="140335" y="1080135"/>
            <a:ext cx="5842635" cy="291846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02565" y="4088130"/>
            <a:ext cx="38557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自编码是一种非线性降维</a:t>
            </a:r>
            <a:r>
              <a:rPr lang="en-US" altLang="zh-CN"/>
              <a:t>方式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202565" y="4578985"/>
            <a:ext cx="58426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目标：使隐藏层h包含高维输入X尽可能多的重要信息。</a:t>
            </a: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圆角矩形 12"/>
          <p:cNvSpPr/>
          <p:nvPr/>
        </p:nvSpPr>
        <p:spPr>
          <a:xfrm>
            <a:off x="4445" y="12700"/>
            <a:ext cx="1991360" cy="9461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>
                <a:solidFill>
                  <a:schemeClr val="tx1"/>
                </a:solidFill>
                <a:sym typeface="+mn-ea"/>
              </a:rPr>
              <a:t>AutoEncoder</a:t>
            </a:r>
            <a:endParaRPr lang="en-US" altLang="en-US" sz="1400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zh-CN" altLang="en-US" sz="1400">
                <a:solidFill>
                  <a:schemeClr val="tx1"/>
                </a:solidFill>
                <a:sym typeface="+mn-ea"/>
              </a:rPr>
              <a:t>自编码器</a:t>
            </a:r>
            <a:endParaRPr lang="zh-CN" altLang="en-US" sz="1400">
              <a:solidFill>
                <a:schemeClr val="tx1"/>
              </a:solidFill>
              <a:sym typeface="+mn-ea"/>
            </a:endParaRPr>
          </a:p>
        </p:txBody>
      </p:sp>
      <p:pic>
        <p:nvPicPr>
          <p:cNvPr id="8" name="图片 7" descr="vae"/>
          <p:cNvPicPr>
            <a:picLocks noChangeAspect="1"/>
          </p:cNvPicPr>
          <p:nvPr/>
        </p:nvPicPr>
        <p:blipFill>
          <a:blip r:embed="rId1"/>
          <a:srcRect t="10590" r="9093"/>
          <a:stretch>
            <a:fillRect/>
          </a:stretch>
        </p:blipFill>
        <p:spPr>
          <a:xfrm>
            <a:off x="119380" y="2538095"/>
            <a:ext cx="4865370" cy="35883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8155" y="1287780"/>
            <a:ext cx="428561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实验：手写字母编码与重建</a:t>
            </a: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数据集：Minst</a:t>
            </a: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优化目标：原图和重建图均方误差</a:t>
            </a:r>
            <a:endParaRPr lang="en-US"/>
          </a:p>
        </p:txBody>
      </p:sp>
      <p:grpSp>
        <p:nvGrpSpPr>
          <p:cNvPr id="6" name="组合 5"/>
          <p:cNvGrpSpPr/>
          <p:nvPr/>
        </p:nvGrpSpPr>
        <p:grpSpPr>
          <a:xfrm>
            <a:off x="6961505" y="4420870"/>
            <a:ext cx="4261485" cy="1981200"/>
            <a:chOff x="10963" y="6962"/>
            <a:chExt cx="6711" cy="3120"/>
          </a:xfrm>
        </p:grpSpPr>
        <p:pic>
          <p:nvPicPr>
            <p:cNvPr id="9" name="图片 8" descr="x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56" y="6962"/>
              <a:ext cx="3219" cy="3120"/>
            </a:xfrm>
            <a:prstGeom prst="rect">
              <a:avLst/>
            </a:prstGeom>
          </p:spPr>
        </p:pic>
        <p:pic>
          <p:nvPicPr>
            <p:cNvPr id="10" name="图片 9" descr="x_ha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63" y="6962"/>
              <a:ext cx="3179" cy="3083"/>
            </a:xfrm>
            <a:prstGeom prst="rect">
              <a:avLst/>
            </a:prstGeom>
          </p:spPr>
        </p:pic>
      </p:grpSp>
      <p:pic>
        <p:nvPicPr>
          <p:cNvPr id="2" name="图片 1" descr="x_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4325" y="1928495"/>
            <a:ext cx="2019300" cy="1957705"/>
          </a:xfrm>
          <a:prstGeom prst="rect">
            <a:avLst/>
          </a:prstGeom>
        </p:spPr>
      </p:pic>
      <p:pic>
        <p:nvPicPr>
          <p:cNvPr id="3" name="图片 2" descr="x_hat_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8805" y="1905000"/>
            <a:ext cx="2044065" cy="1981200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7224395" y="958850"/>
            <a:ext cx="1311910" cy="5676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  <a:sym typeface="+mn-ea"/>
              </a:rPr>
              <a:t>input</a:t>
            </a:r>
            <a:endParaRPr lang="en-US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9545320" y="958850"/>
            <a:ext cx="1311910" cy="5676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>
                <a:solidFill>
                  <a:schemeClr val="tx1"/>
                </a:solidFill>
                <a:sym typeface="+mn-ea"/>
              </a:rPr>
              <a:t>out</a:t>
            </a:r>
            <a:r>
              <a:rPr lang="en-US" sz="1400">
                <a:solidFill>
                  <a:schemeClr val="tx1"/>
                </a:solidFill>
                <a:sym typeface="+mn-ea"/>
              </a:rPr>
              <a:t>put</a:t>
            </a:r>
            <a:endParaRPr lang="en-US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440045" y="2611755"/>
            <a:ext cx="1311910" cy="5676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>
                <a:solidFill>
                  <a:schemeClr val="tx1"/>
                </a:solidFill>
                <a:sym typeface="+mn-ea"/>
              </a:rPr>
              <a:t>epoch 0</a:t>
            </a:r>
            <a:endParaRPr lang="en-US" altLang="en-US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440045" y="5127625"/>
            <a:ext cx="1311910" cy="5676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>
                <a:solidFill>
                  <a:schemeClr val="tx1"/>
                </a:solidFill>
                <a:sym typeface="+mn-ea"/>
              </a:rPr>
              <a:t>epoch90</a:t>
            </a:r>
            <a:endParaRPr lang="en-US" altLang="en-US" sz="14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圆角矩形 12"/>
          <p:cNvSpPr/>
          <p:nvPr/>
        </p:nvSpPr>
        <p:spPr>
          <a:xfrm>
            <a:off x="4445" y="12700"/>
            <a:ext cx="1991360" cy="9461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>
                <a:solidFill>
                  <a:schemeClr val="tx1"/>
                </a:solidFill>
                <a:sym typeface="+mn-ea"/>
              </a:rPr>
              <a:t>变分自编码器</a:t>
            </a:r>
            <a:endParaRPr lang="en-US" altLang="en-US" sz="1400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altLang="en-US" sz="1400">
                <a:solidFill>
                  <a:schemeClr val="tx1"/>
                </a:solidFill>
                <a:sym typeface="+mn-ea"/>
              </a:rPr>
              <a:t>VAE</a:t>
            </a:r>
            <a:endParaRPr lang="en-US" altLang="en-US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7710" y="1311910"/>
            <a:ext cx="557911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主要目标：</a:t>
            </a:r>
            <a:r>
              <a:rPr lang="zh-CN" altLang="en-US"/>
              <a:t>构建从隐变量 </a:t>
            </a:r>
            <a:r>
              <a:rPr lang="en-US"/>
              <a:t>Z</a:t>
            </a:r>
            <a:r>
              <a:rPr lang="zh-CN" altLang="en-US"/>
              <a:t>生成目标数据 X 的模型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假设：样本服从某些常见的分布(eg:正态)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79195" y="4226560"/>
            <a:ext cx="439229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DejaVu Math TeX Gyre" panose="02000503000000000000" charset="0"/>
                <a:ea typeface="DejaVu Math TeX Gyre" panose="02000503000000000000" charset="0"/>
                <a:sym typeface="+mn-ea"/>
              </a:rPr>
              <a:t>p(Z) </a:t>
            </a:r>
            <a:r>
              <a:rPr lang="en-US" altLang="zh-CN">
                <a:latin typeface="DejaVu Math TeX Gyre" panose="02000503000000000000" charset="0"/>
                <a:ea typeface="DejaVu Math TeX Gyre" panose="02000503000000000000" charset="0"/>
                <a:sym typeface="+mn-ea"/>
              </a:rPr>
              <a:t>：先验分布，假设为正态分布</a:t>
            </a:r>
            <a:endParaRPr lang="en-US" altLang="zh-CN">
              <a:latin typeface="DejaVu Math TeX Gyre" panose="02000503000000000000" charset="0"/>
              <a:ea typeface="DejaVu Math TeX Gyre" panose="02000503000000000000" charset="0"/>
              <a:sym typeface="+mn-ea"/>
            </a:endParaRPr>
          </a:p>
          <a:p>
            <a:endParaRPr lang="en-US" altLang="zh-CN">
              <a:latin typeface="DejaVu Math TeX Gyre" panose="02000503000000000000" charset="0"/>
              <a:ea typeface="DejaVu Math TeX Gyre" panose="02000503000000000000" charset="0"/>
              <a:sym typeface="+mn-ea"/>
            </a:endParaRPr>
          </a:p>
          <a:p>
            <a:r>
              <a:rPr lang="zh-CN" altLang="en-US">
                <a:latin typeface="DejaVu Math TeX Gyre" panose="02000503000000000000" charset="0"/>
                <a:ea typeface="DejaVu Math TeX Gyre" panose="02000503000000000000" charset="0"/>
              </a:rPr>
              <a:t>p(X</a:t>
            </a:r>
            <a:r>
              <a:rPr lang="en-US" altLang="zh-CN" baseline="30000">
                <a:latin typeface="DejaVu Math TeX Gyre" panose="02000503000000000000" charset="0"/>
                <a:ea typeface="DejaVu Math TeX Gyre" panose="02000503000000000000" charset="0"/>
              </a:rPr>
              <a:t>R</a:t>
            </a:r>
            <a:r>
              <a:rPr lang="zh-CN" altLang="en-US">
                <a:latin typeface="DejaVu Math TeX Gyre" panose="02000503000000000000" charset="0"/>
                <a:ea typeface="DejaVu Math TeX Gyre" panose="02000503000000000000" charset="0"/>
              </a:rPr>
              <a:t>|Z)</a:t>
            </a:r>
            <a:r>
              <a:rPr lang="zh-CN" altLang="en-US"/>
              <a:t> </a:t>
            </a:r>
            <a:r>
              <a:rPr lang="en-US" altLang="zh-CN"/>
              <a:t>:后验分布,</a:t>
            </a:r>
            <a:r>
              <a:rPr lang="zh-CN" altLang="en-US"/>
              <a:t>由 Z 来生成 X的模型</a:t>
            </a:r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437515" y="2684145"/>
            <a:ext cx="5704840" cy="1301115"/>
            <a:chOff x="673" y="2817"/>
            <a:chExt cx="8984" cy="2049"/>
          </a:xfrm>
        </p:grpSpPr>
        <p:pic>
          <p:nvPicPr>
            <p:cNvPr id="11" name="图片 10" descr="pg0 (6)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73" y="2926"/>
              <a:ext cx="8984" cy="1800"/>
            </a:xfrm>
            <a:prstGeom prst="rect">
              <a:avLst/>
            </a:prstGeom>
          </p:spPr>
        </p:pic>
        <p:sp>
          <p:nvSpPr>
            <p:cNvPr id="12" name="圆角矩形 11"/>
            <p:cNvSpPr/>
            <p:nvPr/>
          </p:nvSpPr>
          <p:spPr>
            <a:xfrm>
              <a:off x="4375" y="2817"/>
              <a:ext cx="5197" cy="2049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6" name="图片 15" descr="v2-c256aa96833c4982e9fc60c8d350deae_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695" y="315595"/>
            <a:ext cx="4805680" cy="29146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501765" y="3427730"/>
            <a:ext cx="557911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目标</a:t>
            </a:r>
            <a:r>
              <a:rPr lang="en-US" altLang="en-US"/>
              <a:t>1</a:t>
            </a:r>
            <a:r>
              <a:rPr lang="en-US" altLang="zh-CN"/>
              <a:t>：</a:t>
            </a:r>
            <a:r>
              <a:rPr lang="zh-CN" altLang="en-US"/>
              <a:t>构建从隐变量 </a:t>
            </a:r>
            <a:r>
              <a:rPr lang="en-US"/>
              <a:t>Z</a:t>
            </a:r>
            <a:r>
              <a:rPr lang="zh-CN" altLang="en-US"/>
              <a:t>生成目标数据 X 的模型</a:t>
            </a:r>
            <a:endParaRPr lang="zh-CN" altLang="en-US"/>
          </a:p>
          <a:p>
            <a:pPr algn="ctr"/>
            <a:r>
              <a:rPr lang="en-US" altLang="zh-CN"/>
              <a:t>Loss1 =BCE( X , X</a:t>
            </a:r>
            <a:r>
              <a:rPr lang="en-US" altLang="zh-CN" baseline="30000"/>
              <a:t>R</a:t>
            </a:r>
            <a:r>
              <a:rPr lang="en-US" altLang="zh-CN"/>
              <a:t>) </a:t>
            </a:r>
            <a:endParaRPr lang="en-US" altLang="zh-CN"/>
          </a:p>
          <a:p>
            <a:pPr algn="ctr"/>
            <a:r>
              <a:rPr lang="en-US" altLang="zh-CN"/>
              <a:t>X和X</a:t>
            </a:r>
            <a:r>
              <a:rPr lang="en-US" altLang="zh-CN" baseline="30000"/>
              <a:t>R</a:t>
            </a:r>
            <a:r>
              <a:rPr lang="en-US" altLang="zh-CN"/>
              <a:t>的二值交叉熵</a:t>
            </a:r>
            <a:endParaRPr lang="en-US" altLang="zh-CN"/>
          </a:p>
          <a:p>
            <a:pPr algn="ctr"/>
            <a:endParaRPr lang="en-US" altLang="zh-CN"/>
          </a:p>
          <a:p>
            <a:pPr algn="l"/>
            <a:r>
              <a:rPr lang="en-US" altLang="zh-CN">
                <a:sym typeface="+mn-ea"/>
              </a:rPr>
              <a:t>目标2：</a:t>
            </a:r>
            <a:r>
              <a:rPr lang="zh-CN" altLang="en-US">
                <a:sym typeface="+mn-ea"/>
              </a:rPr>
              <a:t>隐变量 </a:t>
            </a:r>
            <a:r>
              <a:rPr lang="en-US">
                <a:sym typeface="+mn-ea"/>
              </a:rPr>
              <a:t>Z</a:t>
            </a:r>
            <a:r>
              <a:rPr lang="zh-CN">
                <a:sym typeface="+mn-ea"/>
              </a:rPr>
              <a:t>的分布与尽可能符合正态分布</a:t>
            </a:r>
            <a:endParaRPr lang="zh-CN">
              <a:sym typeface="+mn-ea"/>
            </a:endParaRPr>
          </a:p>
          <a:p>
            <a:pPr algn="ctr"/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降低</a:t>
            </a:r>
            <a:r>
              <a:rPr lang="en-US" altLang="zh-CN">
                <a:sym typeface="+mn-ea"/>
              </a:rPr>
              <a:t>Z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KL</a:t>
            </a:r>
            <a:r>
              <a:rPr lang="zh-CN" altLang="en-US">
                <a:sym typeface="+mn-ea"/>
              </a:rPr>
              <a:t>散度</a:t>
            </a:r>
            <a:r>
              <a:rPr lang="en-US" altLang="zh-CN">
                <a:sym typeface="+mn-ea"/>
              </a:rPr>
              <a:t>)</a:t>
            </a:r>
            <a:endParaRPr lang="zh-CN" altLang="en-US"/>
          </a:p>
          <a:p>
            <a:pPr algn="ctr"/>
            <a:endParaRPr lang="en-US" altLang="zh-CN"/>
          </a:p>
          <a:p>
            <a:pPr algn="ctr"/>
            <a:r>
              <a:rPr lang="en-US" altLang="en-US">
                <a:solidFill>
                  <a:srgbClr val="FF0000"/>
                </a:solidFill>
                <a:sym typeface="+mn-ea"/>
              </a:rPr>
              <a:t>KL散度(q编码p - p编码p)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pPr algn="ctr"/>
            <a:r>
              <a:rPr lang="en-US" altLang="en-US">
                <a:latin typeface="Abyssinica SIL" panose="02000000000000000000" charset="0"/>
                <a:cs typeface="Abyssinica SIL" panose="02000000000000000000" charset="0"/>
                <a:sym typeface="+mn-ea"/>
              </a:rPr>
              <a:t>KL</a:t>
            </a:r>
            <a:r>
              <a:rPr lang="zh-CN" altLang="en-US">
                <a:latin typeface="Abyssinica SIL" panose="02000000000000000000" charset="0"/>
                <a:cs typeface="Abyssinica SIL" panose="02000000000000000000" charset="0"/>
                <a:sym typeface="+mn-ea"/>
              </a:rPr>
              <a:t>(</a:t>
            </a:r>
            <a:r>
              <a:rPr lang="en-US" altLang="zh-CN">
                <a:latin typeface="Abyssinica SIL" panose="02000000000000000000" charset="0"/>
                <a:cs typeface="Abyssinica SIL" panose="02000000000000000000" charset="0"/>
                <a:sym typeface="+mn-ea"/>
              </a:rPr>
              <a:t>p</a:t>
            </a:r>
            <a:r>
              <a:rPr lang="en-US" altLang="en-US">
                <a:latin typeface="Abyssinica SIL" panose="02000000000000000000" charset="0"/>
                <a:cs typeface="Abyssinica SIL" panose="02000000000000000000" charset="0"/>
                <a:sym typeface="+mn-ea"/>
              </a:rPr>
              <a:t>||q</a:t>
            </a:r>
            <a:r>
              <a:rPr lang="zh-CN" altLang="en-US">
                <a:latin typeface="Abyssinica SIL" panose="02000000000000000000" charset="0"/>
                <a:cs typeface="Abyssinica SIL" panose="02000000000000000000" charset="0"/>
                <a:sym typeface="+mn-ea"/>
              </a:rPr>
              <a:t>) = H(</a:t>
            </a:r>
            <a:r>
              <a:rPr lang="en-US" altLang="zh-CN">
                <a:latin typeface="Abyssinica SIL" panose="02000000000000000000" charset="0"/>
                <a:cs typeface="Abyssinica SIL" panose="02000000000000000000" charset="0"/>
                <a:sym typeface="+mn-ea"/>
              </a:rPr>
              <a:t>p</a:t>
            </a:r>
            <a:r>
              <a:rPr lang="en-US" altLang="en-US">
                <a:latin typeface="Abyssinica SIL" panose="02000000000000000000" charset="0"/>
                <a:cs typeface="Abyssinica SIL" panose="02000000000000000000" charset="0"/>
                <a:sym typeface="+mn-ea"/>
              </a:rPr>
              <a:t>||q</a:t>
            </a:r>
            <a:r>
              <a:rPr lang="zh-CN" altLang="en-US">
                <a:latin typeface="Abyssinica SIL" panose="02000000000000000000" charset="0"/>
                <a:cs typeface="Abyssinica SIL" panose="02000000000000000000" charset="0"/>
                <a:sym typeface="+mn-ea"/>
              </a:rPr>
              <a:t>)</a:t>
            </a:r>
            <a:r>
              <a:rPr lang="en-US" altLang="zh-CN">
                <a:latin typeface="Abyssinica SIL" panose="02000000000000000000" charset="0"/>
                <a:cs typeface="Abyssinica SIL" panose="02000000000000000000" charset="0"/>
                <a:sym typeface="+mn-ea"/>
              </a:rPr>
              <a:t>-</a:t>
            </a:r>
            <a:r>
              <a:rPr lang="zh-CN" altLang="en-US">
                <a:latin typeface="Abyssinica SIL" panose="02000000000000000000" charset="0"/>
                <a:cs typeface="Abyssinica SIL" panose="02000000000000000000" charset="0"/>
                <a:sym typeface="+mn-ea"/>
              </a:rPr>
              <a:t>H(</a:t>
            </a:r>
            <a:r>
              <a:rPr lang="en-US" altLang="zh-CN">
                <a:latin typeface="Abyssinica SIL" panose="02000000000000000000" charset="0"/>
                <a:cs typeface="Abyssinica SIL" panose="02000000000000000000" charset="0"/>
                <a:sym typeface="+mn-ea"/>
              </a:rPr>
              <a:t>p</a:t>
            </a:r>
            <a:r>
              <a:rPr lang="zh-CN" altLang="en-US">
                <a:latin typeface="Abyssinica SIL" panose="02000000000000000000" charset="0"/>
                <a:cs typeface="Abyssinica SIL" panose="02000000000000000000" charset="0"/>
                <a:sym typeface="+mn-ea"/>
              </a:rPr>
              <a:t>)</a:t>
            </a:r>
            <a:endParaRPr lang="zh-CN" altLang="en-US">
              <a:latin typeface="Abyssinica SIL" panose="02000000000000000000" charset="0"/>
              <a:cs typeface="Abyssinica SIL" panose="02000000000000000000" charset="0"/>
              <a:sym typeface="+mn-ea"/>
            </a:endParaRPr>
          </a:p>
          <a:p>
            <a:pPr algn="ctr"/>
            <a:r>
              <a:rPr lang="en-US" altLang="en-US">
                <a:latin typeface="Abyssinica SIL" panose="02000000000000000000" charset="0"/>
                <a:cs typeface="Abyssinica SIL" panose="02000000000000000000" charset="0"/>
                <a:sym typeface="+mn-ea"/>
              </a:rPr>
              <a:t>= </a:t>
            </a:r>
            <a:r>
              <a:rPr lang="en-US" altLang="zh-CN">
                <a:latin typeface="Abyssinica SIL" panose="02000000000000000000" charset="0"/>
                <a:cs typeface="Abyssinica SIL" panose="02000000000000000000" charset="0"/>
                <a:sym typeface="+mn-ea"/>
              </a:rPr>
              <a:t>-</a:t>
            </a:r>
            <a:r>
              <a:rPr lang="zh-CN" altLang="en-US">
                <a:latin typeface="Abyssinica SIL" panose="02000000000000000000" charset="0"/>
                <a:cs typeface="Abyssinica SIL" panose="02000000000000000000" charset="0"/>
                <a:sym typeface="+mn-ea"/>
              </a:rPr>
              <a:t>∫</a:t>
            </a:r>
            <a:r>
              <a:rPr lang="en-US" altLang="zh-CN">
                <a:latin typeface="Abyssinica SIL" panose="02000000000000000000" charset="0"/>
                <a:cs typeface="Abyssinica SIL" panose="02000000000000000000" charset="0"/>
                <a:sym typeface="+mn-ea"/>
              </a:rPr>
              <a:t>p</a:t>
            </a:r>
            <a:r>
              <a:rPr lang="zh-CN" altLang="en-US">
                <a:latin typeface="Abyssinica SIL" panose="02000000000000000000" charset="0"/>
                <a:cs typeface="Abyssinica SIL" panose="02000000000000000000" charset="0"/>
                <a:sym typeface="+mn-ea"/>
              </a:rPr>
              <a:t>log</a:t>
            </a:r>
            <a:r>
              <a:rPr lang="zh-CN" altLang="en-US" baseline="-25000">
                <a:latin typeface="Abyssinica SIL" panose="02000000000000000000" charset="0"/>
                <a:cs typeface="Abyssinica SIL" panose="02000000000000000000" charset="0"/>
                <a:sym typeface="+mn-ea"/>
              </a:rPr>
              <a:t>2</a:t>
            </a:r>
            <a:r>
              <a:rPr lang="en-US" altLang="en-US">
                <a:latin typeface="Abyssinica SIL" panose="02000000000000000000" charset="0"/>
                <a:cs typeface="Abyssinica SIL" panose="02000000000000000000" charset="0"/>
                <a:sym typeface="+mn-ea"/>
              </a:rPr>
              <a:t>q/p</a:t>
            </a:r>
            <a:r>
              <a:rPr lang="zh-CN" altLang="en-US">
                <a:latin typeface="Abyssinica SIL" panose="02000000000000000000" charset="0"/>
                <a:cs typeface="Abyssinica SIL" panose="02000000000000000000" charset="0"/>
                <a:sym typeface="+mn-ea"/>
              </a:rPr>
              <a:t>dx</a:t>
            </a:r>
            <a:endParaRPr lang="zh-CN" altLang="en-US">
              <a:latin typeface="Abyssinica SIL" panose="02000000000000000000" charset="0"/>
              <a:cs typeface="Abyssinica SIL" panose="02000000000000000000" charset="0"/>
              <a:sym typeface="+mn-ea"/>
            </a:endParaRPr>
          </a:p>
          <a:p>
            <a:pPr algn="ctr"/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rcRect l="12120" b="9305"/>
          <a:stretch>
            <a:fillRect/>
          </a:stretch>
        </p:blipFill>
        <p:spPr>
          <a:xfrm>
            <a:off x="274955" y="4215130"/>
            <a:ext cx="4226560" cy="2642870"/>
          </a:xfrm>
          <a:prstGeom prst="rect">
            <a:avLst/>
          </a:prstGeom>
        </p:spPr>
      </p:pic>
      <p:pic>
        <p:nvPicPr>
          <p:cNvPr id="2" name="图片 1" descr="pg0 (4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25" y="0"/>
            <a:ext cx="10058400" cy="5109210"/>
          </a:xfrm>
          <a:prstGeom prst="rect">
            <a:avLst/>
          </a:prstGeom>
        </p:spPr>
      </p:pic>
      <p:pic>
        <p:nvPicPr>
          <p:cNvPr id="5" name="图片 4" descr="3"/>
          <p:cNvPicPr>
            <a:picLocks noChangeAspect="1"/>
          </p:cNvPicPr>
          <p:nvPr/>
        </p:nvPicPr>
        <p:blipFill>
          <a:blip r:embed="rId3"/>
          <a:srcRect l="12767" b="8934"/>
          <a:stretch>
            <a:fillRect/>
          </a:stretch>
        </p:blipFill>
        <p:spPr>
          <a:xfrm>
            <a:off x="7265670" y="4215130"/>
            <a:ext cx="4195445" cy="2653665"/>
          </a:xfrm>
          <a:prstGeom prst="rect">
            <a:avLst/>
          </a:prstGeom>
        </p:spPr>
      </p:pic>
      <p:cxnSp>
        <p:nvCxnSpPr>
          <p:cNvPr id="3" name="直接箭头连接符 2"/>
          <p:cNvCxnSpPr>
            <a:stCxn id="4" idx="3"/>
            <a:endCxn id="5" idx="1"/>
          </p:cNvCxnSpPr>
          <p:nvPr/>
        </p:nvCxnSpPr>
        <p:spPr>
          <a:xfrm>
            <a:off x="4501515" y="5536565"/>
            <a:ext cx="2764155" cy="5715"/>
          </a:xfrm>
          <a:prstGeom prst="straightConnector1">
            <a:avLst/>
          </a:prstGeom>
          <a:ln w="76200">
            <a:prstDash val="sysDash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PA" val="v3.2.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2021</Words>
  <Application>WPS 演示</Application>
  <PresentationFormat>宽屏</PresentationFormat>
  <Paragraphs>323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6" baseType="lpstr">
      <vt:lpstr>Arial</vt:lpstr>
      <vt:lpstr>SimSun</vt:lpstr>
      <vt:lpstr>Wingdings</vt:lpstr>
      <vt:lpstr>Nimbus Roman No9 L</vt:lpstr>
      <vt:lpstr>Abyssinica SIL</vt:lpstr>
      <vt:lpstr>AR PL UKai CN</vt:lpstr>
      <vt:lpstr>Droid Sans Fallback</vt:lpstr>
      <vt:lpstr>Arial Black</vt:lpstr>
      <vt:lpstr>Microsoft YaHei</vt:lpstr>
      <vt:lpstr>Arial Unicode MS</vt:lpstr>
      <vt:lpstr>SimSun</vt:lpstr>
      <vt:lpstr>DejaVu Math TeX Gyre</vt:lpstr>
      <vt:lpstr>KaiTi</vt:lpstr>
      <vt:lpstr>OpenSymbol</vt:lpstr>
      <vt:lpstr>Arial</vt:lpstr>
      <vt:lpstr>方正正大黑简体</vt:lpstr>
      <vt:lpstr>Office 主题​​</vt:lpstr>
      <vt:lpstr>生成式模型的发展 VAE-GAN-Diffusion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ubuntu</cp:lastModifiedBy>
  <cp:revision>26</cp:revision>
  <dcterms:created xsi:type="dcterms:W3CDTF">2025-05-20T10:05:21Z</dcterms:created>
  <dcterms:modified xsi:type="dcterms:W3CDTF">2025-05-20T10:05:21Z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2052-11.1.0.11711</vt:lpwstr>
  </property>
  <property fmtid="{D5CDD505-2E9C-101B-9397-08002B2CF9AE}" pid="3" name="ICV">
    <vt:lpwstr/>
  </property>
</Properties>
</file>