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1" r:id="rId7"/>
    <p:sldId id="268" r:id="rId8"/>
    <p:sldId id="263" r:id="rId9"/>
    <p:sldId id="265" r:id="rId10"/>
    <p:sldId id="264" r:id="rId11"/>
    <p:sldId id="267" r:id="rId12"/>
    <p:sldId id="266" r:id="rId13"/>
    <p:sldId id="260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69251"/>
  </p:normalViewPr>
  <p:slideViewPr>
    <p:cSldViewPr snapToGrid="0">
      <p:cViewPr>
        <p:scale>
          <a:sx n="82" d="100"/>
          <a:sy n="82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9FBC-B564-DF43-9F76-BAB9EB7D887D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A8FC-9244-234C-B638-70339AF8DC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467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e are also experimenting with this </a:t>
            </a:r>
            <a:r>
              <a:rPr lang="en-NL" dirty="0">
                <a:sym typeface="Wingdings" pitchFamily="2" charset="2"/>
              </a:rPr>
              <a:t> </a:t>
            </a:r>
          </a:p>
          <a:p>
            <a:endParaRPr lang="en-NL" dirty="0">
              <a:sym typeface="Wingdings" pitchFamily="2" charset="2"/>
            </a:endParaRPr>
          </a:p>
          <a:p>
            <a:r>
              <a:rPr lang="en-NL" dirty="0">
                <a:sym typeface="Wingdings" pitchFamily="2" charset="2"/>
              </a:rPr>
              <a:t> Open and scroll through the example 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941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O</a:t>
            </a:r>
            <a:r>
              <a:rPr lang="en-NL" dirty="0">
                <a:sym typeface="Wingdings" pitchFamily="2" charset="2"/>
              </a:rPr>
              <a:t>pen and go over the paper-summary </a:t>
            </a:r>
            <a:endParaRPr lang="en-NL" dirty="0"/>
          </a:p>
          <a:p>
            <a:r>
              <a:rPr lang="en-NL" dirty="0"/>
              <a:t>Q: who here does not have ppt? (or key note or something similar? )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73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Go to ADS search&gt; </a:t>
            </a:r>
            <a:r>
              <a:rPr lang="en-GB" dirty="0" err="1"/>
              <a:t>author:"Oppenheimer</a:t>
            </a:r>
            <a:r>
              <a:rPr lang="en-GB" dirty="0"/>
              <a:t>"  </a:t>
            </a:r>
            <a:r>
              <a:rPr lang="en-GB" dirty="0" err="1"/>
              <a:t>author:"Volkoff</a:t>
            </a:r>
            <a:r>
              <a:rPr lang="en-GB" dirty="0"/>
              <a:t>"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888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229B-BE1E-9784-9E01-E089FC3D3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684CE-B7A1-CE38-FC0A-675F83C24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A5CDE-41A5-3FE0-F196-1E994B9D7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Go to ADS search&gt;</a:t>
            </a:r>
          </a:p>
          <a:p>
            <a:r>
              <a:rPr lang="en-GB" dirty="0" err="1"/>
              <a:t>bibstem</a:t>
            </a:r>
            <a:r>
              <a:rPr lang="en-GB" dirty="0"/>
              <a:t>:"</a:t>
            </a:r>
            <a:r>
              <a:rPr lang="en-GB" dirty="0" err="1"/>
              <a:t>RvMP</a:t>
            </a:r>
            <a:r>
              <a:rPr lang="en-GB" dirty="0"/>
              <a:t>"  </a:t>
            </a:r>
            <a:r>
              <a:rPr lang="en-GB" dirty="0" err="1"/>
              <a:t>title:"Massive</a:t>
            </a:r>
            <a:r>
              <a:rPr lang="en-GB" dirty="0"/>
              <a:t> star”</a:t>
            </a:r>
          </a:p>
          <a:p>
            <a:r>
              <a:rPr lang="en-GB" dirty="0"/>
              <a:t>Or</a:t>
            </a:r>
          </a:p>
          <a:p>
            <a:r>
              <a:rPr lang="en-GB" dirty="0" err="1"/>
              <a:t>bibstem</a:t>
            </a:r>
            <a:r>
              <a:rPr lang="en-GB" dirty="0"/>
              <a:t>:"ARA&amp;A" </a:t>
            </a:r>
            <a:r>
              <a:rPr lang="en-GB" dirty="0" err="1"/>
              <a:t>title:"Massive</a:t>
            </a:r>
            <a:r>
              <a:rPr lang="en-GB" dirty="0"/>
              <a:t> star”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8974-8425-C104-5550-25AD43BCC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43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9DE8-FDDC-AAD4-A4E0-F997C402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82E18F-9B3F-1044-7A0E-2DE86774C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D4B6C-7034-92A1-1D34-73F6B4E27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600" dirty="0"/>
              <a:t>Polling: </a:t>
            </a:r>
          </a:p>
          <a:p>
            <a:r>
              <a:rPr lang="en-GB" sz="1600" dirty="0"/>
              <a:t>W</a:t>
            </a:r>
            <a:r>
              <a:rPr lang="en-NL" sz="1600" dirty="0"/>
              <a:t>ho here is already doing a research project? </a:t>
            </a:r>
          </a:p>
          <a:p>
            <a:endParaRPr lang="en-NL" sz="1600" dirty="0"/>
          </a:p>
          <a:p>
            <a:endParaRPr lang="en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FEEEE-905C-80A3-1AF4-CC569A89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31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4C1D-F3BB-3001-1470-7E6736B1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0DF12-BB26-D54D-9EB7-9684DC744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5A854-F918-34FC-C49E-D32AC3910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Note there are new </a:t>
            </a:r>
            <a:r>
              <a:rPr lang="en-GB" sz="1200" b="1" dirty="0"/>
              <a:t>AI powered </a:t>
            </a:r>
            <a:r>
              <a:rPr lang="en-GB" sz="1200" dirty="0"/>
              <a:t>research tools, like Elicit, Semantic Scholar, Research Rabbit etc. etc. many many others (beware, they might be paid)</a:t>
            </a:r>
          </a:p>
          <a:p>
            <a:r>
              <a:rPr lang="en-GB" sz="1200" b="1" dirty="0"/>
              <a:t>Always check the original reference!</a:t>
            </a:r>
            <a:r>
              <a:rPr lang="en-GB" sz="1200" dirty="0"/>
              <a:t> LLM’s are designed to hallucinate</a:t>
            </a:r>
            <a:endParaRPr lang="en-NL" sz="1200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73AC1-7CC9-9874-2137-A663A4FA3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58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2F0B-147B-C7B9-D67A-03323812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498E-0DE3-CB3E-2AAF-7A5E92F4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9A3E-D87A-8A47-11DA-02EABF47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74FB-BF1D-340F-C498-BAF2A406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C6D0-55D0-2056-F82A-8F924F7D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53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2B65-36BF-7694-C7B5-4594D30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FA6C-6465-16F5-46F3-1D86BCDA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5DE5-532C-BDE4-8552-BCDC582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9C52-5DB4-A1C2-D3D2-DE899EA2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37B0-DEBB-DEC5-0893-F88FCE4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5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333FC-19FF-E34B-5E92-09FB8015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90D68-A5E6-6DC9-D13F-45A95E06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7C56-63E1-999D-E958-414C34E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871D-4CD7-C1CF-B3DD-0A312F66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5D5C-802D-5AA2-1D1C-7954A7A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72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67A5-DC94-490E-72E6-59740FB4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059F-0FBA-7D44-4391-F398424B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A273-0525-6516-400A-75BC66C9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0E02-2CDA-F11B-16FE-059F551A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55A6-4130-24FC-8B83-0A240F7A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36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302-8E58-4782-092B-A7643DB8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5969-D924-F6F0-78E0-02455DD5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D2D5-102E-D022-42AF-F52AA6A2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F664-17C2-D512-AA94-22E68BBA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9973-313D-04D3-948C-F221CC6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557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5FB5-4A34-4F4A-5308-920917BBA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2270"/>
            <a:ext cx="5181600" cy="491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B23B9-704D-E0DE-BE20-E30C87B7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2270"/>
            <a:ext cx="5181600" cy="491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94FA-12A1-7C4B-FF02-C378DF1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2903-A4DB-84A1-D80A-B62DD81F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820B-1421-F9BA-85A3-3098E142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B14EF4-073F-0CEC-AF0F-B8B991B2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00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C973-430D-D300-059A-CB39738F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9809"/>
            <a:ext cx="5157787" cy="1215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3EB0-8A00-6DFD-5EE0-39A6AC9AF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949A4-50C7-7A2A-4E27-A4B23BB0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9809"/>
            <a:ext cx="5183188" cy="1215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78CF-363D-A42A-0073-E99187C4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63CE-C003-3C44-6171-23F01358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2DF80-15F7-2E5A-0A17-1C54E486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B0E80-E8F3-9329-5967-592900B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B17000-C4E3-5B25-D6FD-DA99D4CD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541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69FC5-9924-36B4-EC3C-D35240A2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30878-EB50-20B0-7DE7-A06563E3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0EFA-841B-CB4A-2584-B2451CD0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96F3D9-79B7-45E3-8136-FAF17B9D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3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6721-0720-3328-F7DA-875027A4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91412-F5ED-663B-29D7-C542FEE9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743C4-1ADB-6BD0-1093-B2FD7A35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0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55C7-E75F-1FBD-CC05-BDBA87D4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F6A1-FA93-6A04-615B-B24762A3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E42B5-9EAA-1B26-C5AA-01539C39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456C-579F-4D43-76BA-2131E20B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FA8F-A051-540B-4927-BDB596B9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0DF8-E322-8391-0AD4-84A25E5E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47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783F-F3F9-6424-7DE3-5A90D25F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5E28E-88C3-F5C8-6AE4-45D02FFE9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32678-C969-3274-B409-CF7F774A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0205-49BA-503F-D3C8-B2FD70B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98C6-981F-8F8B-B633-5AFF6D6F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D25C-B4D6-0739-2143-AE1D22E9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78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75D10-E8DD-9AED-E9BC-61B0C12F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67D3D-675F-855A-9B66-DC791D3A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A987-3455-B3B3-9764-EF27A089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D04D0-5BE8-C34F-85E1-2E2E7E00CE82}" type="datetimeFigureOut">
              <a:rPr lang="en-NL" smtClean="0"/>
              <a:t>07/10/2025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BD3F-2ABA-D72A-7FF3-DC2AFCAF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F0A5-58D1-4ABC-8DDA-F02C490A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3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list/astro-ph.SR/recent" TargetMode="External"/><Relationship Id="rId2" Type="http://schemas.openxmlformats.org/officeDocument/2006/relationships/hyperlink" Target="https://arxiv.org/list/astro-ph/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list/astro-ph.HE/rec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aip.org/physicstoday/online/42701/Translating-scientific-papers-for-the-publ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ru.nl/d2l/le/content/570300/viewContent/3244142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rchive/astro-p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ui.adsabs.harvard.edu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rm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journal/41114" TargetMode="External"/><Relationship Id="rId4" Type="http://schemas.openxmlformats.org/officeDocument/2006/relationships/hyperlink" Target="https://www.annualreviews.org/content/journals/as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14AF-0F15-8852-9A38-13DAE0F5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59" y="825462"/>
            <a:ext cx="10331302" cy="1116751"/>
          </a:xfrm>
        </p:spPr>
        <p:txBody>
          <a:bodyPr anchor="ctr">
            <a:normAutofit/>
          </a:bodyPr>
          <a:lstStyle/>
          <a:p>
            <a:r>
              <a:rPr lang="en-NL" dirty="0"/>
              <a:t>Paper Doodle &amp; Presentation</a:t>
            </a:r>
          </a:p>
        </p:txBody>
      </p:sp>
      <p:pic>
        <p:nvPicPr>
          <p:cNvPr id="1032" name="Picture 8" descr="It also brings all the boys, and everything else, to the yard.">
            <a:extLst>
              <a:ext uri="{FF2B5EF4-FFF2-40B4-BE49-F238E27FC236}">
                <a16:creationId xmlns:a16="http://schemas.microsoft.com/office/drawing/2014/main" id="{267249E3-121F-65E1-6B4D-681889D5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26" y="2762066"/>
            <a:ext cx="2878765" cy="36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9D785-ED02-DD38-DAF9-A13119B037E0}"/>
              </a:ext>
            </a:extLst>
          </p:cNvPr>
          <p:cNvSpPr txBox="1"/>
          <p:nvPr/>
        </p:nvSpPr>
        <p:spPr>
          <a:xfrm>
            <a:off x="3042769" y="1867785"/>
            <a:ext cx="585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dirty="0"/>
              <a:t>ASBE fall 2025 – Onno Pols &amp; Lieke van 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E664-CB7D-22D5-2EFB-B27B4D707CEE}"/>
              </a:ext>
            </a:extLst>
          </p:cNvPr>
          <p:cNvSpPr txBox="1"/>
          <p:nvPr/>
        </p:nvSpPr>
        <p:spPr>
          <a:xfrm>
            <a:off x="7451667" y="6066586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NL" dirty="0"/>
              <a:t>ource: xkcd</a:t>
            </a:r>
          </a:p>
        </p:txBody>
      </p:sp>
    </p:spTree>
    <p:extLst>
      <p:ext uri="{BB962C8B-B14F-4D97-AF65-F5344CB8AC3E}">
        <p14:creationId xmlns:p14="http://schemas.microsoft.com/office/powerpoint/2010/main" val="362223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9145-27BF-89CB-474B-01A53C6A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7B0E-65B3-7F18-A010-9B96F683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211"/>
            <a:ext cx="10515600" cy="757997"/>
          </a:xfrm>
        </p:spPr>
        <p:txBody>
          <a:bodyPr/>
          <a:lstStyle/>
          <a:p>
            <a:r>
              <a:rPr lang="en-NL" dirty="0"/>
              <a:t>What to ask yourself while reading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BFCC-B4D1-864D-BF4B-1017F703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161"/>
            <a:ext cx="10515600" cy="2631342"/>
          </a:xfrm>
        </p:spPr>
        <p:txBody>
          <a:bodyPr>
            <a:normAutofit/>
          </a:bodyPr>
          <a:lstStyle/>
          <a:p>
            <a:r>
              <a:rPr lang="en-GB" sz="2500" b="1" dirty="0"/>
              <a:t>Abstract:</a:t>
            </a:r>
            <a:r>
              <a:rPr lang="en-GB" sz="2500" dirty="0"/>
              <a:t> What’s the main result?</a:t>
            </a:r>
          </a:p>
          <a:p>
            <a:r>
              <a:rPr lang="en-GB" sz="2500" b="1" dirty="0"/>
              <a:t>Introduction:</a:t>
            </a:r>
            <a:r>
              <a:rPr lang="en-GB" sz="2500" dirty="0"/>
              <a:t> Why should we care?</a:t>
            </a:r>
          </a:p>
          <a:p>
            <a:r>
              <a:rPr lang="en-GB" sz="2500" b="1" dirty="0"/>
              <a:t>Methods:</a:t>
            </a:r>
            <a:r>
              <a:rPr lang="en-GB" sz="2500" dirty="0"/>
              <a:t> What was actually done?</a:t>
            </a:r>
          </a:p>
          <a:p>
            <a:r>
              <a:rPr lang="en-GB" sz="2500" b="1" dirty="0"/>
              <a:t>Results:</a:t>
            </a:r>
            <a:r>
              <a:rPr lang="en-GB" sz="2500" dirty="0"/>
              <a:t> What are the main figures? Can you identify the money plot? </a:t>
            </a:r>
          </a:p>
          <a:p>
            <a:r>
              <a:rPr lang="en-GB" sz="2500" b="1" dirty="0"/>
              <a:t>Discussion/Conclusion:</a:t>
            </a:r>
            <a:r>
              <a:rPr lang="en-GB" sz="2500" dirty="0"/>
              <a:t> 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42895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B6EE-4FC4-C15E-616E-8D38AEFF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for some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9B35-2E5C-5558-AA4F-FCE13B5A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19"/>
            <a:ext cx="10515600" cy="45186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Pair up in teams of 2 or 3</a:t>
            </a:r>
          </a:p>
          <a:p>
            <a:pPr marL="514350" indent="-514350">
              <a:buFont typeface="+mj-lt"/>
              <a:buAutoNum type="arabicPeriod"/>
            </a:pPr>
            <a:endParaRPr lang="en-NL" dirty="0"/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Pick a paper from the ArXiv (</a:t>
            </a:r>
            <a:r>
              <a:rPr lang="en-GB" dirty="0">
                <a:hlinkClick r:id="rId2"/>
              </a:rPr>
              <a:t>https://arxiv.org/list/astro-ph/new</a:t>
            </a:r>
            <a:r>
              <a:rPr lang="en-NL" dirty="0"/>
              <a:t>)</a:t>
            </a:r>
            <a:br>
              <a:rPr lang="en-NL" dirty="0"/>
            </a:br>
            <a:r>
              <a:rPr lang="en-NL" b="1" dirty="0"/>
              <a:t>purely based on the title!</a:t>
            </a:r>
            <a:br>
              <a:rPr lang="en-NL" dirty="0"/>
            </a:br>
            <a:r>
              <a:rPr lang="en-US" sz="2200" dirty="0"/>
              <a:t>preferably on “</a:t>
            </a:r>
            <a:r>
              <a:rPr lang="en-GB" sz="2200" dirty="0">
                <a:hlinkClick r:id="rId3"/>
              </a:rPr>
              <a:t>Solar and Stellar Astrophysics</a:t>
            </a:r>
            <a:r>
              <a:rPr lang="en-US" sz="2200" dirty="0"/>
              <a:t>” or </a:t>
            </a:r>
            <a:r>
              <a:rPr lang="en-US" sz="2200" dirty="0">
                <a:hlinkClick r:id="rId4"/>
              </a:rPr>
              <a:t>“</a:t>
            </a:r>
            <a:r>
              <a:rPr lang="en-GB" sz="2200" dirty="0">
                <a:hlinkClick r:id="rId4"/>
              </a:rPr>
              <a:t>High Energy Astrophysical Phenomena</a:t>
            </a:r>
            <a:r>
              <a:rPr lang="en-GB" sz="2200" dirty="0"/>
              <a:t>”, but feel free to pick a title both of you like</a:t>
            </a:r>
            <a:endParaRPr lang="en-NL" dirty="0"/>
          </a:p>
          <a:p>
            <a:pPr marL="514350" indent="-514350">
              <a:buFont typeface="+mj-lt"/>
              <a:buAutoNum type="arabicPeriod"/>
            </a:pPr>
            <a:endParaRPr lang="en-NL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</a:t>
            </a:r>
            <a:r>
              <a:rPr lang="en-NL" dirty="0"/>
              <a:t>ne person </a:t>
            </a:r>
          </a:p>
          <a:p>
            <a:pPr marL="514350" indent="-514350">
              <a:buFont typeface="+mj-lt"/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112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7FFFE-FC34-D645-4642-932687EEC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017C-B4FE-F5BD-3499-2F87BFB8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903"/>
            <a:ext cx="10515600" cy="757997"/>
          </a:xfrm>
        </p:spPr>
        <p:txBody>
          <a:bodyPr/>
          <a:lstStyle/>
          <a:p>
            <a:r>
              <a:rPr lang="en-NL" dirty="0"/>
              <a:t>Further handy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3AFE-E453-5AAE-E001-05C50E84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414"/>
            <a:ext cx="10515600" cy="130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dirty="0"/>
              <a:t>You will have to read a </a:t>
            </a:r>
            <a:r>
              <a:rPr lang="en-GB" sz="2500" i="1" dirty="0"/>
              <a:t>lot</a:t>
            </a:r>
            <a:r>
              <a:rPr lang="en-GB" sz="2500" dirty="0"/>
              <a:t> of paper if you stay on the academic path</a:t>
            </a:r>
          </a:p>
          <a:p>
            <a:pPr marL="0" indent="0">
              <a:buNone/>
            </a:pPr>
            <a:r>
              <a:rPr lang="en-GB" sz="2500" dirty="0"/>
              <a:t>Now is the time to experiment with different </a:t>
            </a:r>
            <a:r>
              <a:rPr lang="en-GB" sz="2500" b="1" dirty="0"/>
              <a:t>Citation managers</a:t>
            </a:r>
            <a:r>
              <a:rPr lang="en-GB" sz="2500" dirty="0"/>
              <a:t> most common are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5C5E1-C3FB-ED99-979A-A8F24077F5B8}"/>
              </a:ext>
            </a:extLst>
          </p:cNvPr>
          <p:cNvSpPr txBox="1"/>
          <p:nvPr/>
        </p:nvSpPr>
        <p:spPr>
          <a:xfrm>
            <a:off x="854990" y="2854091"/>
            <a:ext cx="60985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Zotero</a:t>
            </a: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Mendeley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EndNote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1600" b="1" dirty="0"/>
          </a:p>
        </p:txBody>
      </p:sp>
      <p:pic>
        <p:nvPicPr>
          <p:cNvPr id="7170" name="Picture 2" descr="Keunggulan Zotero 7 dalam Manajemen Referensi">
            <a:extLst>
              <a:ext uri="{FF2B5EF4-FFF2-40B4-BE49-F238E27FC236}">
                <a16:creationId xmlns:a16="http://schemas.microsoft.com/office/drawing/2014/main" id="{71D17042-1A65-8480-DAA5-B3B68874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72" y="2439939"/>
            <a:ext cx="1225657" cy="12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endeley - Wikipedia, la enciclopedia libre | Buscadores de informacion ...">
            <a:extLst>
              <a:ext uri="{FF2B5EF4-FFF2-40B4-BE49-F238E27FC236}">
                <a16:creationId xmlns:a16="http://schemas.microsoft.com/office/drawing/2014/main" id="{04F90235-5922-D144-16DE-1EED2B3E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90" y="2769247"/>
            <a:ext cx="1105329" cy="11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1CFF4-25D0-3965-9743-57BD6B9B9DFE}"/>
              </a:ext>
            </a:extLst>
          </p:cNvPr>
          <p:cNvSpPr txBox="1"/>
          <p:nvPr/>
        </p:nvSpPr>
        <p:spPr>
          <a:xfrm>
            <a:off x="829805" y="4707535"/>
            <a:ext cx="106544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New </a:t>
            </a:r>
            <a:r>
              <a:rPr lang="en-GB" sz="2500" b="1" dirty="0"/>
              <a:t>AI powered </a:t>
            </a:r>
            <a:r>
              <a:rPr lang="en-GB" sz="2500" dirty="0"/>
              <a:t>research tools, like Elicit, Semantic Scholar, Research Rabbit etc. etc. etc. (beware, they might be paid)</a:t>
            </a:r>
          </a:p>
          <a:p>
            <a:endParaRPr lang="en-GB" sz="2500" dirty="0"/>
          </a:p>
          <a:p>
            <a:r>
              <a:rPr lang="en-GB" sz="2500" b="1" dirty="0"/>
              <a:t>Always check the original reference!</a:t>
            </a:r>
            <a:r>
              <a:rPr lang="en-GB" sz="2500" dirty="0"/>
              <a:t> LLM’s are designed to hallucinate</a:t>
            </a:r>
            <a:endParaRPr lang="en-NL" sz="2500" dirty="0"/>
          </a:p>
        </p:txBody>
      </p:sp>
      <p:pic>
        <p:nvPicPr>
          <p:cNvPr id="7174" name="Picture 6" descr="Referencing Information: EndNote | MyQMUL">
            <a:extLst>
              <a:ext uri="{FF2B5EF4-FFF2-40B4-BE49-F238E27FC236}">
                <a16:creationId xmlns:a16="http://schemas.microsoft.com/office/drawing/2014/main" id="{F48A86C8-23D2-EDB7-3094-2C8806E3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93" y="3076319"/>
            <a:ext cx="1301525" cy="130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2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E37D-88DD-34D0-94E4-D41872D7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1223-0715-FF76-3E61-34496BC3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2050" name="Picture 2" descr="'The light from those millions of stars you see is probably many thousands of years old' is a rare example of laypeople substantially OVERestimating astronomical numbers.">
            <a:extLst>
              <a:ext uri="{FF2B5EF4-FFF2-40B4-BE49-F238E27FC236}">
                <a16:creationId xmlns:a16="http://schemas.microsoft.com/office/drawing/2014/main" id="{3D7F07CD-E516-4A03-1D8C-C249BDC2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2" y="228600"/>
            <a:ext cx="9398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me of you may be thinking, 'But wait, isn't the brightest star in our sky the Sun?' I think that's a great question and you should totally ask it. On the infinite tree of possible conversations spread out before us, I think that's definitely the most promising branch.">
            <a:extLst>
              <a:ext uri="{FF2B5EF4-FFF2-40B4-BE49-F238E27FC236}">
                <a16:creationId xmlns:a16="http://schemas.microsoft.com/office/drawing/2014/main" id="{E3621E00-9243-5156-AE17-F607F3B48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2" y="3429000"/>
            <a:ext cx="93980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9FB3-1192-1E42-0933-E05F286C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949"/>
            <a:ext cx="4126940" cy="757997"/>
          </a:xfrm>
        </p:spPr>
        <p:txBody>
          <a:bodyPr/>
          <a:lstStyle/>
          <a:p>
            <a:r>
              <a:rPr lang="en-NL" dirty="0"/>
              <a:t>What is a paper doodle?</a:t>
            </a:r>
          </a:p>
        </p:txBody>
      </p:sp>
      <p:pic>
        <p:nvPicPr>
          <p:cNvPr id="6" name="Picture 5" descr="A close-up of a text&#10;&#10;AI-generated content may be incorrect.">
            <a:extLst>
              <a:ext uri="{FF2B5EF4-FFF2-40B4-BE49-F238E27FC236}">
                <a16:creationId xmlns:a16="http://schemas.microsoft.com/office/drawing/2014/main" id="{74B57CE3-1100-6217-ADD6-A06671B1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40" y="365125"/>
            <a:ext cx="7205861" cy="5661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255-CE6F-44E9-78D9-D9C2C968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769"/>
            <a:ext cx="4560277" cy="468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In the second half of the course, each student is asked to summarise a paper into a "doodle version", and present the result to the rest of the class.</a:t>
            </a:r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NL" sz="1800" dirty="0"/>
              <a:t>See example here: 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https://pubs.aip.org/physicstoday/online/42701/Translating-scientific-papers-for-the-public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- Credit to</a:t>
            </a:r>
            <a:r>
              <a:rPr lang="en-US" sz="1800" dirty="0"/>
              <a:t>	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goal is for you to summarize paragraphs in a way that </a:t>
            </a:r>
            <a:r>
              <a:rPr lang="en-GB" sz="1800" b="1" dirty="0"/>
              <a:t>captures the bigger picture +</a:t>
            </a:r>
            <a:r>
              <a:rPr lang="en-GB" sz="1800" dirty="0"/>
              <a:t> provides helpful imagery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8600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8F2B-A05E-D5C1-56CC-BC4C9DE3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0DD-370B-D472-3CF9-B66D38E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Timeline/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ADF8-4168-0392-9F31-7B912B2E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3996455"/>
          </a:xfrm>
        </p:spPr>
        <p:txBody>
          <a:bodyPr/>
          <a:lstStyle/>
          <a:p>
            <a:r>
              <a:rPr lang="en-GB" dirty="0"/>
              <a:t>Tuesday November 4</a:t>
            </a:r>
            <a:r>
              <a:rPr lang="en-GB" baseline="30000" dirty="0"/>
              <a:t>th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submit your chosen paper trough Brightspace for approval</a:t>
            </a:r>
          </a:p>
          <a:p>
            <a:endParaRPr lang="en-GB" dirty="0"/>
          </a:p>
          <a:p>
            <a:r>
              <a:rPr lang="en-GB" dirty="0"/>
              <a:t>Monday December 1st (17:00) 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hand in final version of your </a:t>
            </a:r>
            <a:r>
              <a:rPr lang="en-GB" b="1" dirty="0"/>
              <a:t>paper doodle</a:t>
            </a:r>
          </a:p>
          <a:p>
            <a:endParaRPr lang="en-GB" b="1" dirty="0"/>
          </a:p>
          <a:p>
            <a:r>
              <a:rPr lang="en-GB" dirty="0"/>
              <a:t>Tuesday December 2nd (15:30-17:30) </a:t>
            </a:r>
            <a:br>
              <a:rPr lang="en-GB" dirty="0"/>
            </a:br>
            <a:r>
              <a:rPr lang="en-GB" b="1" dirty="0"/>
              <a:t>Paper presentations: </a:t>
            </a:r>
            <a:r>
              <a:rPr lang="en-GB" dirty="0"/>
              <a:t>15 min pp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592D6-448A-F98F-7F65-D0E9789B7C97}"/>
              </a:ext>
            </a:extLst>
          </p:cNvPr>
          <p:cNvSpPr txBox="1"/>
          <p:nvPr/>
        </p:nvSpPr>
        <p:spPr>
          <a:xfrm>
            <a:off x="4731488" y="544068"/>
            <a:ext cx="459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-- Keep an eye out on Brightspace</a:t>
            </a:r>
          </a:p>
        </p:txBody>
      </p:sp>
    </p:spTree>
    <p:extLst>
      <p:ext uri="{BB962C8B-B14F-4D97-AF65-F5344CB8AC3E}">
        <p14:creationId xmlns:p14="http://schemas.microsoft.com/office/powerpoint/2010/main" val="3306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B4B6-883B-4FC5-7281-EAB4F41D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CD03-7C76-5352-8616-3FB8EFBC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Both the paper doodle </a:t>
            </a:r>
            <a:r>
              <a:rPr lang="en-NL" i="1" dirty="0"/>
              <a:t>and</a:t>
            </a:r>
            <a:r>
              <a:rPr lang="en-NL" dirty="0"/>
              <a:t> your presentation count towards your final grade for this part of the course. 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GB" dirty="0"/>
              <a:t>Together they make up  </a:t>
            </a:r>
            <a:r>
              <a:rPr lang="en-GB" b="1" dirty="0"/>
              <a:t>30%</a:t>
            </a:r>
            <a:r>
              <a:rPr lang="en-GB" dirty="0"/>
              <a:t> </a:t>
            </a:r>
            <a:r>
              <a:rPr lang="en-GB" b="1" dirty="0"/>
              <a:t>of the final grade.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Grading will be based on the following criteria: 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well you explain </a:t>
            </a:r>
            <a:r>
              <a:rPr lang="en-GB" i="1" dirty="0"/>
              <a:t>why you picked this paper</a:t>
            </a:r>
            <a:r>
              <a:rPr lang="en-GB" dirty="0"/>
              <a:t>, and </a:t>
            </a:r>
            <a:r>
              <a:rPr lang="en-GB" i="1" dirty="0">
                <a:solidFill>
                  <a:schemeClr val="accent2"/>
                </a:solidFill>
              </a:rPr>
              <a:t>why it is relevant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well you explain the </a:t>
            </a:r>
            <a:r>
              <a:rPr lang="en-GB" dirty="0">
                <a:solidFill>
                  <a:schemeClr val="accent2"/>
                </a:solidFill>
              </a:rPr>
              <a:t>main result(s) and conclusion(s) </a:t>
            </a:r>
            <a:r>
              <a:rPr lang="en-GB" dirty="0"/>
              <a:t>of the paper </a:t>
            </a:r>
            <a:br>
              <a:rPr lang="en-GB" dirty="0"/>
            </a:br>
            <a:r>
              <a:rPr lang="en-GB" dirty="0"/>
              <a:t>	(keeping in mind the background knowledge of your fellow students),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well you explain the </a:t>
            </a:r>
            <a:r>
              <a:rPr lang="en-GB" dirty="0">
                <a:solidFill>
                  <a:schemeClr val="accent2"/>
                </a:solidFill>
              </a:rPr>
              <a:t>connection of these results </a:t>
            </a:r>
            <a:r>
              <a:rPr lang="en-GB" dirty="0"/>
              <a:t>to what we learned during the course.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you have successfully </a:t>
            </a:r>
            <a:r>
              <a:rPr lang="en-GB" dirty="0">
                <a:solidFill>
                  <a:schemeClr val="accent2"/>
                </a:solidFill>
              </a:rPr>
              <a:t>managed to distil your paper into a doodle version</a:t>
            </a:r>
            <a:r>
              <a:rPr lang="en-GB" dirty="0"/>
              <a:t>:  extra points for creativity (artistic or otherwise). 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227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95E-F71B-06ED-D1A8-82ADACF4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91629"/>
            <a:ext cx="3436088" cy="708763"/>
          </a:xfrm>
        </p:spPr>
        <p:txBody>
          <a:bodyPr>
            <a:normAutofit/>
          </a:bodyPr>
          <a:lstStyle/>
          <a:p>
            <a:r>
              <a:rPr lang="en-NL" sz="3000" dirty="0"/>
              <a:t>Potential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044A-EBE9-9230-229C-DE3B128F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85" y="1830865"/>
            <a:ext cx="6056243" cy="4351338"/>
          </a:xfrm>
        </p:spPr>
        <p:txBody>
          <a:bodyPr>
            <a:noAutofit/>
          </a:bodyPr>
          <a:lstStyle/>
          <a:p>
            <a:r>
              <a:rPr lang="en-GB" sz="1800" dirty="0"/>
              <a:t>Evolution of the first stars (population III)</a:t>
            </a:r>
          </a:p>
          <a:p>
            <a:r>
              <a:rPr lang="en-GB" sz="1800" dirty="0"/>
              <a:t>Evolution of super-AGB stars</a:t>
            </a:r>
          </a:p>
          <a:p>
            <a:r>
              <a:rPr lang="en-GB" sz="1800" dirty="0"/>
              <a:t>Formation of black holes in stellar core collapse</a:t>
            </a:r>
          </a:p>
          <a:p>
            <a:r>
              <a:rPr lang="en-GB" sz="1800" dirty="0"/>
              <a:t>Testing stellar evolution theory using binary stars</a:t>
            </a:r>
          </a:p>
          <a:p>
            <a:r>
              <a:rPr lang="en-GB" sz="1800" dirty="0"/>
              <a:t>Effects of rotation on the evolution of massive stars</a:t>
            </a:r>
          </a:p>
          <a:p>
            <a:r>
              <a:rPr lang="en-GB" sz="1800" dirty="0"/>
              <a:t>Effects of binary evolution on stellar rotation</a:t>
            </a:r>
          </a:p>
          <a:p>
            <a:r>
              <a:rPr lang="en-GB" sz="1800" dirty="0"/>
              <a:t>Properties and evolution of contact binaries</a:t>
            </a:r>
          </a:p>
          <a:p>
            <a:r>
              <a:rPr lang="en-GB" sz="1800" dirty="0"/>
              <a:t>Formation and evolution of blue stragglers</a:t>
            </a:r>
          </a:p>
          <a:p>
            <a:r>
              <a:rPr lang="en-GB" sz="1800" dirty="0"/>
              <a:t>Binary progenitor evolution towards Type </a:t>
            </a:r>
            <a:r>
              <a:rPr lang="en-GB" sz="1800" dirty="0" err="1"/>
              <a:t>Ia</a:t>
            </a:r>
            <a:r>
              <a:rPr lang="en-GB" sz="1800" dirty="0"/>
              <a:t> supernovae</a:t>
            </a:r>
          </a:p>
          <a:p>
            <a:r>
              <a:rPr lang="en-GB" sz="1800" dirty="0"/>
              <a:t>Progenitor evolution of Type </a:t>
            </a:r>
            <a:r>
              <a:rPr lang="en-GB" sz="1800" dirty="0" err="1"/>
              <a:t>Ib</a:t>
            </a:r>
            <a:r>
              <a:rPr lang="en-GB" sz="1800" dirty="0"/>
              <a:t>/</a:t>
            </a:r>
            <a:r>
              <a:rPr lang="en-GB" sz="1800" dirty="0" err="1"/>
              <a:t>Ic</a:t>
            </a:r>
            <a:r>
              <a:rPr lang="en-GB" sz="1800" dirty="0"/>
              <a:t> supernovae</a:t>
            </a:r>
          </a:p>
          <a:p>
            <a:r>
              <a:rPr lang="en-GB" sz="1800" dirty="0"/>
              <a:t>Progenitor evolution of gamma-ray bursts</a:t>
            </a:r>
          </a:p>
          <a:p>
            <a:r>
              <a:rPr lang="en-GB" sz="1800" dirty="0"/>
              <a:t>Progenitor evolution of binary black hole mergers</a:t>
            </a:r>
            <a:endParaRPr lang="en-N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219B0-796C-EC31-FAD1-259CD1DE6824}"/>
              </a:ext>
            </a:extLst>
          </p:cNvPr>
          <p:cNvSpPr txBox="1"/>
          <p:nvPr/>
        </p:nvSpPr>
        <p:spPr>
          <a:xfrm>
            <a:off x="418985" y="1021032"/>
            <a:ext cx="688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the topic of your presentation </a:t>
            </a:r>
            <a:r>
              <a:rPr lang="en-GB" b="1" dirty="0"/>
              <a:t>should be different from the topic your MESA case study.</a:t>
            </a:r>
          </a:p>
        </p:txBody>
      </p:sp>
      <p:pic>
        <p:nvPicPr>
          <p:cNvPr id="5" name="Picture 6" descr="Created by the collapse of: [massive stars] [Florida limestone bedrock]">
            <a:extLst>
              <a:ext uri="{FF2B5EF4-FFF2-40B4-BE49-F238E27FC236}">
                <a16:creationId xmlns:a16="http://schemas.microsoft.com/office/drawing/2014/main" id="{ED8E2C5B-E542-E83C-A285-06D85461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450" y="231913"/>
            <a:ext cx="4509965" cy="63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74A-A5FA-56BF-0B75-62248D29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724377"/>
            <a:ext cx="5062869" cy="757997"/>
          </a:xfrm>
        </p:spPr>
        <p:txBody>
          <a:bodyPr/>
          <a:lstStyle/>
          <a:p>
            <a:r>
              <a:rPr lang="en-NL" dirty="0"/>
              <a:t>Bonus points for being creative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DF673-B4D9-68CC-A850-9C88766B7512}"/>
              </a:ext>
            </a:extLst>
          </p:cNvPr>
          <p:cNvSpPr txBox="1"/>
          <p:nvPr/>
        </p:nvSpPr>
        <p:spPr>
          <a:xfrm>
            <a:off x="604284" y="2189215"/>
            <a:ext cx="602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i="1" dirty="0"/>
              <a:t>The most important attributes of a vector in 3-space are {location, location, location}! </a:t>
            </a:r>
            <a:r>
              <a:rPr lang="en-NL" dirty="0"/>
              <a:t>- XKCD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C5060-3C30-94B4-37C5-5CDC07724F01}"/>
              </a:ext>
            </a:extLst>
          </p:cNvPr>
          <p:cNvSpPr txBox="1"/>
          <p:nvPr/>
        </p:nvSpPr>
        <p:spPr>
          <a:xfrm>
            <a:off x="604284" y="1431218"/>
            <a:ext cx="549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400" dirty="0"/>
              <a:t> (artistic or otherwise). </a:t>
            </a:r>
          </a:p>
        </p:txBody>
      </p:sp>
      <p:pic>
        <p:nvPicPr>
          <p:cNvPr id="10" name="Picture 4" descr="This article is about Eta Carinae, a luminous blue hypergiant with anomalous Fe[ii] emission spectra. For the 1998 Brad Bird film, see The Iron Giant (film).">
            <a:extLst>
              <a:ext uri="{FF2B5EF4-FFF2-40B4-BE49-F238E27FC236}">
                <a16:creationId xmlns:a16="http://schemas.microsoft.com/office/drawing/2014/main" id="{06CDAB42-BEDF-F682-6DCE-4845A6EF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49" y="774746"/>
            <a:ext cx="4729670" cy="47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41551-FDF0-07C8-08D6-7C787A935A97}"/>
              </a:ext>
            </a:extLst>
          </p:cNvPr>
          <p:cNvSpPr txBox="1"/>
          <p:nvPr/>
        </p:nvSpPr>
        <p:spPr>
          <a:xfrm>
            <a:off x="557639" y="3684519"/>
            <a:ext cx="472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/>
              <a:t>Note, it pays off later to become a ppt or keynote master!</a:t>
            </a: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B1EE76B-51A3-92EC-B5A5-C61A3BB9162E}"/>
              </a:ext>
            </a:extLst>
          </p:cNvPr>
          <p:cNvSpPr/>
          <p:nvPr/>
        </p:nvSpPr>
        <p:spPr>
          <a:xfrm>
            <a:off x="1038236" y="4627182"/>
            <a:ext cx="867905" cy="867905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5" name="Graphic 14" descr="Artist male with solid fill">
            <a:extLst>
              <a:ext uri="{FF2B5EF4-FFF2-40B4-BE49-F238E27FC236}">
                <a16:creationId xmlns:a16="http://schemas.microsoft.com/office/drawing/2014/main" id="{03B9DD61-52FE-CAD5-BD4E-05363FD7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228" y="4132105"/>
            <a:ext cx="1362982" cy="1362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07257C-C31E-8765-FE7B-56B8CEC233AC}"/>
              </a:ext>
            </a:extLst>
          </p:cNvPr>
          <p:cNvSpPr txBox="1"/>
          <p:nvPr/>
        </p:nvSpPr>
        <p:spPr>
          <a:xfrm>
            <a:off x="2134822" y="5738875"/>
            <a:ext cx="4252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Actual drawing skills are not required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AC094-2A58-B06D-B7C1-7E29CA79B2A7}"/>
              </a:ext>
            </a:extLst>
          </p:cNvPr>
          <p:cNvSpPr txBox="1"/>
          <p:nvPr/>
        </p:nvSpPr>
        <p:spPr>
          <a:xfrm>
            <a:off x="9920536" y="5512107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NL" dirty="0"/>
              <a:t>ource: xkcd</a:t>
            </a:r>
          </a:p>
        </p:txBody>
      </p:sp>
    </p:spTree>
    <p:extLst>
      <p:ext uri="{BB962C8B-B14F-4D97-AF65-F5344CB8AC3E}">
        <p14:creationId xmlns:p14="http://schemas.microsoft.com/office/powerpoint/2010/main" val="152038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B90-1C2D-5BBD-973E-C0E8A9A9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9CE1-29D6-9D7D-24AD-9086088D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Mostly Power point </a:t>
            </a:r>
          </a:p>
          <a:p>
            <a:pPr marL="0" indent="0">
              <a:buNone/>
            </a:pPr>
            <a:r>
              <a:rPr lang="en-GB" dirty="0"/>
              <a:t>Brightspace &gt; Table of Content &gt; Student presentations</a:t>
            </a:r>
          </a:p>
          <a:p>
            <a:pPr marL="0" indent="0">
              <a:buNone/>
            </a:pPr>
            <a:r>
              <a:rPr lang="en-GB" dirty="0"/>
              <a:t>You will find the</a:t>
            </a:r>
            <a:r>
              <a:rPr lang="en-NL" dirty="0"/>
              <a:t> </a:t>
            </a:r>
            <a:r>
              <a:rPr lang="en-GB" dirty="0">
                <a:hlinkClick r:id="rId3" tooltip="&quot;paper-summary-template&quot; – PowerPoint Presentation"/>
              </a:rPr>
              <a:t>paper-summary-template.ppt</a:t>
            </a:r>
            <a:endParaRPr lang="en-GB" dirty="0"/>
          </a:p>
          <a:p>
            <a:endParaRPr lang="en-NL" dirty="0"/>
          </a:p>
          <a:p>
            <a:r>
              <a:rPr lang="en-NL" b="1" dirty="0"/>
              <a:t>You can use different tools to import your doodles</a:t>
            </a:r>
          </a:p>
          <a:p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5969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FAC6-9380-6B1F-DE12-64183AB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82"/>
            <a:ext cx="10515600" cy="757997"/>
          </a:xfrm>
        </p:spPr>
        <p:txBody>
          <a:bodyPr/>
          <a:lstStyle/>
          <a:p>
            <a:r>
              <a:rPr lang="en-NL" dirty="0">
                <a:solidFill>
                  <a:schemeClr val="accent4"/>
                </a:solidFill>
              </a:rPr>
              <a:t>How to pick the right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45B9-A745-338C-EE25-F620B08E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9" y="1025415"/>
            <a:ext cx="10213383" cy="2264242"/>
          </a:xfrm>
        </p:spPr>
        <p:txBody>
          <a:bodyPr>
            <a:normAutofit lnSpcReduction="10000"/>
          </a:bodyPr>
          <a:lstStyle/>
          <a:p>
            <a:r>
              <a:rPr lang="en-NL" sz="2500" dirty="0"/>
              <a:t>Note that we will care </a:t>
            </a:r>
            <a:r>
              <a:rPr lang="en-NL" sz="2500" i="1" dirty="0"/>
              <a:t>why</a:t>
            </a:r>
            <a:r>
              <a:rPr lang="en-NL" sz="2500" dirty="0"/>
              <a:t> you picked a paper</a:t>
            </a:r>
          </a:p>
          <a:p>
            <a:pPr marL="457200" lvl="1" indent="0">
              <a:buNone/>
            </a:pPr>
            <a:r>
              <a:rPr lang="en-NL" sz="2200" dirty="0"/>
              <a:t>“because it was short”, or “because chat GPT said so” are not good reasons.</a:t>
            </a:r>
            <a:endParaRPr lang="en-NL" dirty="0"/>
          </a:p>
          <a:p>
            <a:pPr marL="457200" lvl="1" indent="0">
              <a:buNone/>
            </a:pPr>
            <a:r>
              <a:rPr lang="en-NL" sz="2200" dirty="0"/>
              <a:t>Try to understand why a particular paper has contributed to the field</a:t>
            </a:r>
          </a:p>
          <a:p>
            <a:pPr marL="457200" lvl="1" indent="0">
              <a:buNone/>
            </a:pPr>
            <a:endParaRPr lang="en-NL" sz="2200" dirty="0"/>
          </a:p>
          <a:p>
            <a:r>
              <a:rPr lang="en-NL" sz="2600" dirty="0"/>
              <a:t>a good (but definitely </a:t>
            </a:r>
            <a:r>
              <a:rPr lang="en-NL" sz="2600" b="1" dirty="0"/>
              <a:t>not</a:t>
            </a:r>
            <a:r>
              <a:rPr lang="en-NL" sz="2600" dirty="0"/>
              <a:t> the only!) metric to quantify the impact of a paper is the </a:t>
            </a:r>
            <a:r>
              <a:rPr lang="en-NL" sz="2600" dirty="0">
                <a:solidFill>
                  <a:schemeClr val="accent4"/>
                </a:solidFill>
              </a:rPr>
              <a:t>citation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023BE-C413-7564-C490-CA4CDBEDC2F8}"/>
              </a:ext>
            </a:extLst>
          </p:cNvPr>
          <p:cNvSpPr txBox="1"/>
          <p:nvPr/>
        </p:nvSpPr>
        <p:spPr>
          <a:xfrm>
            <a:off x="5880645" y="3429000"/>
            <a:ext cx="5729207" cy="75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&amp;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ArXiv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3"/>
              </a:rPr>
              <a:t>https://arxiv.org/archive/astro-ph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D1E2A7D-08E3-63BA-1A94-92379F7E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09" y="4332751"/>
            <a:ext cx="3044453" cy="137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D2C208-7226-990D-2CE7-9069774A9726}"/>
              </a:ext>
            </a:extLst>
          </p:cNvPr>
          <p:cNvSpPr txBox="1"/>
          <p:nvPr/>
        </p:nvSpPr>
        <p:spPr>
          <a:xfrm>
            <a:off x="622845" y="3429000"/>
            <a:ext cx="4615582" cy="75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the ADS: </a:t>
            </a:r>
            <a:b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5"/>
              </a:rPr>
              <a:t>https://ui.adsabs.harvard.edu/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Picture 1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26B1380C-987D-8C64-0EAF-88149D2E6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97283"/>
            <a:ext cx="4615582" cy="1815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872B0C-3CE4-2130-9EBE-6E52AD03FAD4}"/>
              </a:ext>
            </a:extLst>
          </p:cNvPr>
          <p:cNvSpPr txBox="1"/>
          <p:nvPr/>
        </p:nvSpPr>
        <p:spPr>
          <a:xfrm>
            <a:off x="773953" y="6157183"/>
            <a:ext cx="1001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000" dirty="0"/>
              <a:t>If you have trouble accessing papers, </a:t>
            </a:r>
            <a:r>
              <a:rPr lang="en-NL" sz="2000" b="1" dirty="0"/>
              <a:t>try again from the EDU network </a:t>
            </a:r>
            <a:r>
              <a:rPr lang="en-NL" sz="2000" dirty="0"/>
              <a:t>or check the arXiv! </a:t>
            </a:r>
          </a:p>
        </p:txBody>
      </p:sp>
    </p:spTree>
    <p:extLst>
      <p:ext uri="{BB962C8B-B14F-4D97-AF65-F5344CB8AC3E}">
        <p14:creationId xmlns:p14="http://schemas.microsoft.com/office/powerpoint/2010/main" val="188140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771F8-FCCE-AE76-D9BD-0E90D3E4F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A05E-3C33-6B5D-22C5-E35BF210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993"/>
            <a:ext cx="10515600" cy="757997"/>
          </a:xfrm>
        </p:spPr>
        <p:txBody>
          <a:bodyPr/>
          <a:lstStyle/>
          <a:p>
            <a:r>
              <a:rPr lang="en-NL" dirty="0">
                <a:solidFill>
                  <a:schemeClr val="accent4"/>
                </a:solidFill>
              </a:rPr>
              <a:t>How to pick the right paper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36D-2860-3C03-0CCB-B2B4D22B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990"/>
            <a:ext cx="10213383" cy="4470019"/>
          </a:xfrm>
        </p:spPr>
        <p:txBody>
          <a:bodyPr>
            <a:normAutofit/>
          </a:bodyPr>
          <a:lstStyle/>
          <a:p>
            <a:r>
              <a:rPr lang="en-NL" sz="2500" dirty="0"/>
              <a:t>“Science” and “Nature” papers are disfavoured: </a:t>
            </a:r>
            <a:br>
              <a:rPr lang="en-NL" sz="2500" dirty="0"/>
            </a:br>
            <a:r>
              <a:rPr lang="en-NL" sz="2500" dirty="0"/>
              <a:t>they have an odd format that forces all the main matter &amp; figures to the appendix. </a:t>
            </a:r>
          </a:p>
          <a:p>
            <a:endParaRPr lang="en-NL" sz="2500" dirty="0">
              <a:solidFill>
                <a:schemeClr val="accent4"/>
              </a:solidFill>
            </a:endParaRPr>
          </a:p>
          <a:p>
            <a:r>
              <a:rPr lang="en-NL" sz="2500" dirty="0"/>
              <a:t>You should skim multiple papers before making your pick: </a:t>
            </a:r>
            <a:endParaRPr lang="en-NL" sz="2200" dirty="0"/>
          </a:p>
          <a:p>
            <a:pPr lvl="1"/>
            <a:r>
              <a:rPr lang="en-NL" sz="2100" dirty="0"/>
              <a:t>Search </a:t>
            </a:r>
            <a:r>
              <a:rPr lang="en-NL" sz="2100" i="1" dirty="0"/>
              <a:t>inside</a:t>
            </a:r>
            <a:r>
              <a:rPr lang="en-NL" sz="2100" dirty="0"/>
              <a:t> </a:t>
            </a:r>
            <a:r>
              <a:rPr lang="en-NL" sz="2100" dirty="0">
                <a:solidFill>
                  <a:schemeClr val="accent4"/>
                </a:solidFill>
              </a:rPr>
              <a:t>review papers </a:t>
            </a:r>
            <a:r>
              <a:rPr lang="en-NL" sz="2100" dirty="0"/>
              <a:t>on your topic. common review journals</a:t>
            </a:r>
            <a:br>
              <a:rPr lang="en-NL" sz="2100" dirty="0"/>
            </a:br>
            <a:r>
              <a:rPr lang="en-NL" sz="2100" dirty="0"/>
              <a:t>-</a:t>
            </a:r>
            <a:r>
              <a:rPr lang="en-GB" sz="2000" dirty="0">
                <a:hlinkClick r:id="rId3"/>
              </a:rPr>
              <a:t>Reviews of Modern Physics</a:t>
            </a:r>
            <a:r>
              <a:rPr lang="en-GB" sz="2000" dirty="0"/>
              <a:t> (APS Journals)</a:t>
            </a:r>
            <a:r>
              <a:rPr lang="en-NL" sz="2100" dirty="0"/>
              <a:t> -- </a:t>
            </a:r>
            <a:r>
              <a:rPr lang="en-GB" sz="2100" dirty="0" err="1"/>
              <a:t>bibstem</a:t>
            </a:r>
            <a:r>
              <a:rPr lang="en-GB" sz="2100" dirty="0"/>
              <a:t>:"</a:t>
            </a:r>
            <a:r>
              <a:rPr lang="en-GB" sz="2100" dirty="0" err="1"/>
              <a:t>RvMP</a:t>
            </a:r>
            <a:r>
              <a:rPr lang="en-GB" sz="2100" dirty="0"/>
              <a:t>" </a:t>
            </a:r>
            <a:br>
              <a:rPr lang="en-NL" sz="2100" dirty="0"/>
            </a:br>
            <a:r>
              <a:rPr lang="en-NL" sz="2100" dirty="0"/>
              <a:t>- </a:t>
            </a:r>
            <a:r>
              <a:rPr lang="en-GB" sz="2000" dirty="0">
                <a:hlinkClick r:id="rId4"/>
              </a:rPr>
              <a:t>Annual Review of Astronomy and Astrophysics (ARAA)</a:t>
            </a:r>
            <a:r>
              <a:rPr lang="en-GB" sz="2000" dirty="0"/>
              <a:t> – </a:t>
            </a:r>
            <a:r>
              <a:rPr lang="en-GB" sz="2000" dirty="0" err="1"/>
              <a:t>bibstem</a:t>
            </a:r>
            <a:r>
              <a:rPr lang="en-GB" sz="2000" dirty="0"/>
              <a:t>:”ARA&amp;A”</a:t>
            </a:r>
            <a:br>
              <a:rPr lang="en-GB" sz="2000" dirty="0"/>
            </a:br>
            <a:r>
              <a:rPr lang="en-GB" sz="2000" dirty="0"/>
              <a:t>- </a:t>
            </a:r>
            <a:r>
              <a:rPr lang="en-GB" sz="2000" dirty="0">
                <a:hlinkClick r:id="rId5"/>
              </a:rPr>
              <a:t>Living Reviews in Relativity </a:t>
            </a:r>
            <a:r>
              <a:rPr lang="en-GB" sz="2000" dirty="0"/>
              <a:t>(Springer) – </a:t>
            </a:r>
            <a:r>
              <a:rPr lang="en-GB" sz="2000" dirty="0" err="1"/>
              <a:t>bibstem</a:t>
            </a:r>
            <a:r>
              <a:rPr lang="en-GB" sz="2000" dirty="0"/>
              <a:t>:”LRR”</a:t>
            </a:r>
            <a:br>
              <a:rPr lang="en-GB" sz="2000" dirty="0"/>
            </a:br>
            <a:endParaRPr lang="en-NL" sz="2100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L" sz="2100" dirty="0">
                <a:solidFill>
                  <a:prstClr val="black"/>
                </a:solidFill>
                <a:latin typeface="Aptos" panose="02110004020202020204"/>
              </a:rPr>
              <a:t>R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ead several 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abstracts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of interesting event or discovery papers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hat do other people cite this paper for? (use ‘citations’ link in ADS)</a:t>
            </a:r>
          </a:p>
          <a:p>
            <a:pPr lvl="1"/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49873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1060</Words>
  <Application>Microsoft Macintosh PowerPoint</Application>
  <PresentationFormat>Widescreen</PresentationFormat>
  <Paragraphs>113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Paper Doodle &amp; Presentation</vt:lpstr>
      <vt:lpstr>What is a paper doodle?</vt:lpstr>
      <vt:lpstr>Timeline/ Deadlines</vt:lpstr>
      <vt:lpstr>Grading</vt:lpstr>
      <vt:lpstr>Potential subjects</vt:lpstr>
      <vt:lpstr>Bonus points for being creative</vt:lpstr>
      <vt:lpstr>Required Tools</vt:lpstr>
      <vt:lpstr>How to pick the right paper</vt:lpstr>
      <vt:lpstr>How to pick the right paper (cont.)</vt:lpstr>
      <vt:lpstr>What to ask yourself while reading a paper</vt:lpstr>
      <vt:lpstr>Time for some practice!</vt:lpstr>
      <vt:lpstr>Further handy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Son, A.A.C. van (Lieke)</dc:creator>
  <cp:lastModifiedBy>Son, A.A.C. van (Lieke)</cp:lastModifiedBy>
  <cp:revision>3</cp:revision>
  <dcterms:created xsi:type="dcterms:W3CDTF">2025-10-07T16:55:41Z</dcterms:created>
  <dcterms:modified xsi:type="dcterms:W3CDTF">2025-10-07T20:36:45Z</dcterms:modified>
</cp:coreProperties>
</file>