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2" r:id="rId4"/>
    <p:sldId id="258" r:id="rId5"/>
    <p:sldId id="259" r:id="rId6"/>
    <p:sldId id="261" r:id="rId7"/>
    <p:sldId id="268" r:id="rId8"/>
    <p:sldId id="263" r:id="rId9"/>
    <p:sldId id="275" r:id="rId10"/>
    <p:sldId id="265" r:id="rId11"/>
    <p:sldId id="264" r:id="rId12"/>
    <p:sldId id="272" r:id="rId13"/>
    <p:sldId id="267" r:id="rId14"/>
    <p:sldId id="273" r:id="rId15"/>
    <p:sldId id="269" r:id="rId16"/>
    <p:sldId id="266" r:id="rId17"/>
    <p:sldId id="271" r:id="rId18"/>
    <p:sldId id="260" r:id="rId19"/>
    <p:sldId id="274" r:id="rId2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1"/>
    <p:restoredTop sz="81164"/>
  </p:normalViewPr>
  <p:slideViewPr>
    <p:cSldViewPr snapToGrid="0">
      <p:cViewPr varScale="1">
        <p:scale>
          <a:sx n="76" d="100"/>
          <a:sy n="76" d="100"/>
        </p:scale>
        <p:origin x="22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89FBC-B564-DF43-9F76-BAB9EB7D887D}" type="datetimeFigureOut">
              <a:rPr lang="en-NL" smtClean="0"/>
              <a:t>08/10/2025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DA8FC-9244-234C-B638-70339AF8DC1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467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NL" dirty="0"/>
              <a:t>e are also experimenting with this </a:t>
            </a:r>
            <a:r>
              <a:rPr lang="en-NL" dirty="0">
                <a:sym typeface="Wingdings" pitchFamily="2" charset="2"/>
              </a:rPr>
              <a:t> </a:t>
            </a:r>
          </a:p>
          <a:p>
            <a:endParaRPr lang="en-NL" dirty="0"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lang="en-NL" dirty="0">
                <a:sym typeface="Wingdings" pitchFamily="2" charset="2"/>
              </a:rPr>
              <a:t>Open and scroll through the example ppt</a:t>
            </a:r>
          </a:p>
          <a:p>
            <a:pPr marL="171450" indent="-171450">
              <a:buFont typeface="Wingdings" pitchFamily="2" charset="2"/>
              <a:buChar char="à"/>
            </a:pPr>
            <a:endParaRPr lang="en-NL" dirty="0">
              <a:sym typeface="Wingdings" pitchFamily="2" charset="2"/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lang="en-GB" dirty="0">
                <a:sym typeface="Wingdings" pitchFamily="2" charset="2"/>
              </a:rPr>
              <a:t>S</a:t>
            </a:r>
            <a:r>
              <a:rPr lang="en-NL" dirty="0">
                <a:sym typeface="Wingdings" pitchFamily="2" charset="2"/>
              </a:rPr>
              <a:t>how xkcd (for those who don’t know of 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DA8FC-9244-234C-B638-70339AF8DC15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19414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>
                <a:sym typeface="Wingdings" pitchFamily="2" charset="2"/>
              </a:rPr>
              <a:t> </a:t>
            </a:r>
            <a:r>
              <a:rPr lang="en-GB" dirty="0">
                <a:sym typeface="Wingdings" pitchFamily="2" charset="2"/>
              </a:rPr>
              <a:t>O</a:t>
            </a:r>
            <a:r>
              <a:rPr lang="en-NL" dirty="0">
                <a:sym typeface="Wingdings" pitchFamily="2" charset="2"/>
              </a:rPr>
              <a:t>pen and go over the paper-summary </a:t>
            </a:r>
            <a:endParaRPr lang="en-NL" dirty="0"/>
          </a:p>
          <a:p>
            <a:r>
              <a:rPr lang="en-NL" dirty="0"/>
              <a:t>Q: who here does not have ppt? (or key note or something similar? )</a:t>
            </a:r>
          </a:p>
          <a:p>
            <a:endParaRPr lang="en-NL" dirty="0"/>
          </a:p>
          <a:p>
            <a:endParaRPr lang="en-NL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DA8FC-9244-234C-B638-70339AF8DC15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7739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By show of hands: </a:t>
            </a:r>
          </a:p>
          <a:p>
            <a:endParaRPr lang="en-NL" dirty="0"/>
          </a:p>
          <a:p>
            <a:r>
              <a:rPr lang="en-NL" dirty="0"/>
              <a:t>How many of you have joined in on a journal club or group meeting before? </a:t>
            </a:r>
          </a:p>
          <a:p>
            <a:endParaRPr lang="en-NL" dirty="0"/>
          </a:p>
          <a:p>
            <a:r>
              <a:rPr lang="en-NL" dirty="0"/>
              <a:t>Have you ever had to present a paper during a journal club/course before? </a:t>
            </a:r>
          </a:p>
          <a:p>
            <a:endParaRPr lang="en-N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L" dirty="0"/>
              <a:t>How many of you have alreay started a master research project/think you know what you would like to do? 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DA8FC-9244-234C-B638-70339AF8DC15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8880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A8710-84C9-CA99-D968-17263623C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EB435B-DD59-952A-67C8-3C8FF50A53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ADCFD-F1D5-684D-6233-F4723AEED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Go to ADS search&gt; </a:t>
            </a:r>
            <a:r>
              <a:rPr lang="en-GB" dirty="0" err="1"/>
              <a:t>author:"Oppenheimer</a:t>
            </a:r>
            <a:r>
              <a:rPr lang="en-GB" dirty="0"/>
              <a:t>"  </a:t>
            </a:r>
            <a:r>
              <a:rPr lang="en-GB" dirty="0" err="1"/>
              <a:t>author:"Volkoff</a:t>
            </a:r>
            <a:r>
              <a:rPr lang="en-GB" dirty="0"/>
              <a:t>"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0C035-B643-C9F9-2CF6-4C519A8FF8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DA8FC-9244-234C-B638-70339AF8DC15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3362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7229B-BE1E-9784-9E01-E089FC3D3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D684CE-B7A1-CE38-FC0A-675F83C248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0A5CDE-41A5-3FE0-F196-1E994B9D7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Live demo Go to ADS search&gt;</a:t>
            </a:r>
          </a:p>
          <a:p>
            <a:endParaRPr lang="en-GB" dirty="0"/>
          </a:p>
          <a:p>
            <a:r>
              <a:rPr lang="en-GB" dirty="0"/>
              <a:t>Or</a:t>
            </a:r>
          </a:p>
          <a:p>
            <a:r>
              <a:rPr lang="en-GB" dirty="0" err="1"/>
              <a:t>bibstem</a:t>
            </a:r>
            <a:r>
              <a:rPr lang="en-GB" dirty="0"/>
              <a:t>:"ARA&amp;A" </a:t>
            </a:r>
            <a:r>
              <a:rPr lang="en-GB" dirty="0" err="1"/>
              <a:t>title:"Massive</a:t>
            </a:r>
            <a:r>
              <a:rPr lang="en-GB" dirty="0"/>
              <a:t> star”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F8974-8425-C104-5550-25AD43BCC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DA8FC-9244-234C-B638-70339AF8DC15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7439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29DE8-FDDC-AAD4-A4E0-F997C402F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82E18F-9B3F-1044-7A0E-2DE86774C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DD4B6C-7034-92A1-1D34-73F6B4E27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600" dirty="0"/>
              <a:t>Polling: </a:t>
            </a:r>
          </a:p>
          <a:p>
            <a:r>
              <a:rPr lang="en-GB" sz="1600" dirty="0"/>
              <a:t>W</a:t>
            </a:r>
            <a:r>
              <a:rPr lang="en-NL" sz="1600" dirty="0"/>
              <a:t>ho here is already doing a research project? </a:t>
            </a:r>
          </a:p>
          <a:p>
            <a:endParaRPr lang="en-NL" sz="1600" dirty="0"/>
          </a:p>
          <a:p>
            <a:endParaRPr lang="en-NL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FEEEE-905C-80A3-1AF4-CC569A893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DA8FC-9244-234C-B638-70339AF8DC15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3151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EF24E-6CF4-C4C3-97ED-818D3DEF8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B459DA-55E6-409B-4EA3-327780D16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21A42B-E25D-2B82-8342-C922D86EA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sz="1600" dirty="0"/>
              <a:t>Polling: </a:t>
            </a:r>
          </a:p>
          <a:p>
            <a:r>
              <a:rPr lang="en-GB" sz="1600" dirty="0"/>
              <a:t>W</a:t>
            </a:r>
            <a:r>
              <a:rPr lang="en-NL" sz="1600" dirty="0"/>
              <a:t>ho here is already doing a research project? </a:t>
            </a:r>
          </a:p>
          <a:p>
            <a:endParaRPr lang="en-NL" sz="1600" dirty="0"/>
          </a:p>
          <a:p>
            <a:endParaRPr lang="en-NL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25994-ECF2-62F4-073D-1AADA218E5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DA8FC-9244-234C-B638-70339AF8DC15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0058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C4C1D-F3BB-3001-1470-7E6736B1B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30DF12-BB26-D54D-9EB7-9684DC7443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85A854-F918-34FC-C49E-D32AC3910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Note there are new </a:t>
            </a:r>
            <a:r>
              <a:rPr lang="en-GB" sz="1200" b="1" dirty="0"/>
              <a:t>AI powered </a:t>
            </a:r>
            <a:r>
              <a:rPr lang="en-GB" sz="1200" dirty="0"/>
              <a:t>research tools, like Elicit, Semantic Scholar, Research Rabbit etc. etc. many many others (beware, they might be paid)</a:t>
            </a:r>
          </a:p>
          <a:p>
            <a:r>
              <a:rPr lang="en-GB" sz="1200" b="1" dirty="0"/>
              <a:t>Always check the original reference!</a:t>
            </a:r>
            <a:r>
              <a:rPr lang="en-GB" sz="1200" dirty="0"/>
              <a:t> LLM’s are designed to hallucinate</a:t>
            </a:r>
            <a:endParaRPr lang="en-NL" sz="1200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73AC1-7CC9-9874-2137-A663A4FA3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DA8FC-9244-234C-B638-70339AF8DC15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584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2F0B-147B-C7B9-D67A-033238128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9498E-0DE3-CB3E-2AAF-7A5E92F4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09A3E-D87A-8A47-11DA-02EABF47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4D0-5BE8-C34F-85E1-2E2E7E00CE82}" type="datetimeFigureOut">
              <a:rPr lang="en-NL" smtClean="0"/>
              <a:t>08/10/2025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274FB-BF1D-340F-C498-BAF2A406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7C6D0-55D0-2056-F82A-8F924F7D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353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2B65-36BF-7694-C7B5-4594D303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AFA6C-6465-16F5-46F3-1D86BCDA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45DE5-532C-BDE4-8552-BCDC5828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4D0-5BE8-C34F-85E1-2E2E7E00CE82}" type="datetimeFigureOut">
              <a:rPr lang="en-NL" smtClean="0"/>
              <a:t>08/10/2025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39C52-5DB4-A1C2-D3D2-DE899EA2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37B0-DEBB-DEC5-0893-F88FCE4D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555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333FC-19FF-E34B-5E92-09FB8015F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90D68-A5E6-6DC9-D13F-45A95E066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87C56-63E1-999D-E958-414C34E7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4D0-5BE8-C34F-85E1-2E2E7E00CE82}" type="datetimeFigureOut">
              <a:rPr lang="en-NL" smtClean="0"/>
              <a:t>08/10/2025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2871D-4CD7-C1CF-B3DD-0A312F66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15D5C-802D-5AA2-1D1C-7954A7A4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723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67A5-DC94-490E-72E6-59740FB4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997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059F-0FBA-7D44-4391-F398424B7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48252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CA273-0525-6516-400A-75BC66C9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4D0-5BE8-C34F-85E1-2E2E7E00CE82}" type="datetimeFigureOut">
              <a:rPr lang="en-NL" smtClean="0"/>
              <a:t>08/10/2025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50E02-2CDA-F11B-16FE-059F551A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55A6-4130-24FC-8B83-0A240F7A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364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302-8E58-4782-092B-A7643DB8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65969-D924-F6F0-78E0-02455DD50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AD2D5-102E-D022-42AF-F52AA6A2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4D0-5BE8-C34F-85E1-2E2E7E00CE82}" type="datetimeFigureOut">
              <a:rPr lang="en-NL" smtClean="0"/>
              <a:t>08/10/2025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AF664-17C2-D512-AA94-22E68BBA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69973-313D-04D3-948C-F221CC6E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8557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E5FB5-4A34-4F4A-5308-920917BBA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2270"/>
            <a:ext cx="5181600" cy="49146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B23B9-704D-E0DE-BE20-E30C87B72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2270"/>
            <a:ext cx="5181600" cy="49146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F94FA-12A1-7C4B-FF02-C378DF1B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4D0-5BE8-C34F-85E1-2E2E7E00CE82}" type="datetimeFigureOut">
              <a:rPr lang="en-NL" smtClean="0"/>
              <a:t>08/10/2025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62903-A4DB-84A1-D80A-B62DD81F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C820B-1421-F9BA-85A3-3098E142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B14EF4-073F-0CEC-AF0F-B8B991B2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997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006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BC973-430D-D300-059A-CB39738F9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89809"/>
            <a:ext cx="5157787" cy="1215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F3EB0-8A00-6DFD-5EE0-39A6AC9AF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949A4-50C7-7A2A-4E27-A4B23BB0D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89809"/>
            <a:ext cx="5183188" cy="1215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E78CF-363D-A42A-0073-E99187C45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763CE-C003-3C44-6171-23F01358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4D0-5BE8-C34F-85E1-2E2E7E00CE82}" type="datetimeFigureOut">
              <a:rPr lang="en-NL" smtClean="0"/>
              <a:t>08/10/2025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2DF80-15F7-2E5A-0A17-1C54E486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B0E80-E8F3-9329-5967-592900BC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B17000-C4E3-5B25-D6FD-DA99D4CD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997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5410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69FC5-9924-36B4-EC3C-D35240A2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4D0-5BE8-C34F-85E1-2E2E7E00CE82}" type="datetimeFigureOut">
              <a:rPr lang="en-NL" smtClean="0"/>
              <a:t>08/10/2025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30878-EB50-20B0-7DE7-A06563E3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A0EFA-841B-CB4A-2584-B2451CD0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96F3D9-79B7-45E3-8136-FAF17B9D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997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237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E6721-0720-3328-F7DA-875027A4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4D0-5BE8-C34F-85E1-2E2E7E00CE82}" type="datetimeFigureOut">
              <a:rPr lang="en-NL" smtClean="0"/>
              <a:t>08/10/2025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91412-F5ED-663B-29D7-C542FEE9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743C4-1ADB-6BD0-1093-B2FD7A35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308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55C7-E75F-1FBD-CC05-BDBA87D4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F6A1-FA93-6A04-615B-B24762A3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E42B5-9EAA-1B26-C5AA-01539C397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A456C-579F-4D43-76BA-2131E20B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4D0-5BE8-C34F-85E1-2E2E7E00CE82}" type="datetimeFigureOut">
              <a:rPr lang="en-NL" smtClean="0"/>
              <a:t>08/10/2025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BFA8F-A051-540B-4927-BDB596B9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20DF8-E322-8391-0AD4-84A25E5E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472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783F-F3F9-6424-7DE3-5A90D25F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5E28E-88C3-F5C8-6AE4-45D02FFE9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32678-C969-3274-B409-CF7F774AB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D0205-49BA-503F-D3C8-B2FD70B9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04D0-5BE8-C34F-85E1-2E2E7E00CE82}" type="datetimeFigureOut">
              <a:rPr lang="en-NL" smtClean="0"/>
              <a:t>08/10/2025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898C6-981F-8F8B-B633-5AFF6D6F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DD25C-B4D6-0739-2143-AE1D22E9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578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75D10-E8DD-9AED-E9BC-61B0C12F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67D3D-675F-855A-9B66-DC791D3A4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AA987-3455-B3B3-9764-EF27A0894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9D04D0-5BE8-C34F-85E1-2E2E7E00CE82}" type="datetimeFigureOut">
              <a:rPr lang="en-NL" smtClean="0"/>
              <a:t>08/10/2025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7BD3F-2ABA-D72A-7FF3-DC2AFCAF9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EF0A5-58D1-4ABC-8DDA-F02C490A4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EAD9DD-C3D3-4947-A96D-50E443DCAC9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133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aps.org/rm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journal/41114" TargetMode="External"/><Relationship Id="rId4" Type="http://schemas.openxmlformats.org/officeDocument/2006/relationships/hyperlink" Target="https://www.annualreviews.org/content/journals/astro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list/astro-ph.SR/recent" TargetMode="External"/><Relationship Id="rId2" Type="http://schemas.openxmlformats.org/officeDocument/2006/relationships/hyperlink" Target="https://arxiv.org/list/astro-ph/ne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hyperlink" Target="https://arxiv.org/list/astro-ph.HE/recen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s.aip.org/physicstoday/online/42701/Translating-scientific-papers-for-the-publi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rightspace.ru.nl/d2l/le/content/570300/viewContent/3244142/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vectorizer.a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rchive/astro-p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ui.adsabs.harvard.edu/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14AF-0F15-8852-9A38-13DAE0F53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759" y="825462"/>
            <a:ext cx="10331302" cy="1116751"/>
          </a:xfrm>
        </p:spPr>
        <p:txBody>
          <a:bodyPr anchor="ctr">
            <a:normAutofit/>
          </a:bodyPr>
          <a:lstStyle/>
          <a:p>
            <a:r>
              <a:rPr lang="en-NL" dirty="0"/>
              <a:t>Paper Doodle &amp; Presentation</a:t>
            </a:r>
          </a:p>
        </p:txBody>
      </p:sp>
      <p:pic>
        <p:nvPicPr>
          <p:cNvPr id="1032" name="Picture 8" descr="It also brings all the boys, and everything else, to the yard.">
            <a:extLst>
              <a:ext uri="{FF2B5EF4-FFF2-40B4-BE49-F238E27FC236}">
                <a16:creationId xmlns:a16="http://schemas.microsoft.com/office/drawing/2014/main" id="{267249E3-121F-65E1-6B4D-681889D52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026" y="2642146"/>
            <a:ext cx="2878765" cy="367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E9D785-ED02-DD38-DAF9-A13119B037E0}"/>
              </a:ext>
            </a:extLst>
          </p:cNvPr>
          <p:cNvSpPr txBox="1"/>
          <p:nvPr/>
        </p:nvSpPr>
        <p:spPr>
          <a:xfrm>
            <a:off x="3042769" y="1867785"/>
            <a:ext cx="5851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2400" dirty="0"/>
              <a:t>ASBE fall 2025 – Onno Pols &amp; Lieke van 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FE664-CB7D-22D5-2EFB-B27B4D707CEE}"/>
              </a:ext>
            </a:extLst>
          </p:cNvPr>
          <p:cNvSpPr txBox="1"/>
          <p:nvPr/>
        </p:nvSpPr>
        <p:spPr>
          <a:xfrm>
            <a:off x="7451667" y="6066586"/>
            <a:ext cx="144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NL" dirty="0"/>
              <a:t>ource: xkcd</a:t>
            </a:r>
          </a:p>
        </p:txBody>
      </p:sp>
    </p:spTree>
    <p:extLst>
      <p:ext uri="{BB962C8B-B14F-4D97-AF65-F5344CB8AC3E}">
        <p14:creationId xmlns:p14="http://schemas.microsoft.com/office/powerpoint/2010/main" val="362223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771F8-FCCE-AE76-D9BD-0E90D3E4F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A05E-3C33-6B5D-22C5-E35BF210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993"/>
            <a:ext cx="10515600" cy="757997"/>
          </a:xfrm>
        </p:spPr>
        <p:txBody>
          <a:bodyPr/>
          <a:lstStyle/>
          <a:p>
            <a:r>
              <a:rPr lang="en-NL" dirty="0">
                <a:solidFill>
                  <a:schemeClr val="accent4"/>
                </a:solidFill>
              </a:rPr>
              <a:t>How to pick the right paper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3C36D-2860-3C03-0CCB-B2B4D22BA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990"/>
            <a:ext cx="10213383" cy="4470019"/>
          </a:xfrm>
        </p:spPr>
        <p:txBody>
          <a:bodyPr>
            <a:normAutofit lnSpcReduction="10000"/>
          </a:bodyPr>
          <a:lstStyle/>
          <a:p>
            <a:r>
              <a:rPr lang="en-NL" sz="2500" dirty="0"/>
              <a:t>“Science” and “Nature” papers are disfavoured: </a:t>
            </a:r>
            <a:br>
              <a:rPr lang="en-NL" sz="2500" dirty="0"/>
            </a:br>
            <a:r>
              <a:rPr lang="en-NL" sz="2500" dirty="0"/>
              <a:t>they have an odd format that forces all the main matter &amp; figures to the appendix. </a:t>
            </a:r>
          </a:p>
          <a:p>
            <a:endParaRPr lang="en-NL" sz="2500" dirty="0">
              <a:solidFill>
                <a:schemeClr val="accent4"/>
              </a:solidFill>
            </a:endParaRPr>
          </a:p>
          <a:p>
            <a:r>
              <a:rPr lang="en-NL" sz="2500" dirty="0"/>
              <a:t>You should skim multiple papers before making your pick: </a:t>
            </a:r>
            <a:endParaRPr lang="en-NL" sz="2200" dirty="0"/>
          </a:p>
          <a:p>
            <a:pPr lvl="1"/>
            <a:r>
              <a:rPr lang="en-NL" sz="2100" dirty="0"/>
              <a:t>Search </a:t>
            </a:r>
            <a:r>
              <a:rPr lang="en-NL" sz="2100" i="1" dirty="0"/>
              <a:t>inside</a:t>
            </a:r>
            <a:r>
              <a:rPr lang="en-NL" sz="2100" dirty="0"/>
              <a:t> </a:t>
            </a:r>
            <a:r>
              <a:rPr lang="en-NL" sz="2100" dirty="0">
                <a:solidFill>
                  <a:schemeClr val="accent4"/>
                </a:solidFill>
              </a:rPr>
              <a:t>review papers </a:t>
            </a:r>
            <a:r>
              <a:rPr lang="en-NL" sz="2100" dirty="0"/>
              <a:t>on your topic. common review journals</a:t>
            </a:r>
            <a:br>
              <a:rPr lang="en-NL" sz="2100" dirty="0"/>
            </a:br>
            <a:r>
              <a:rPr lang="en-NL" sz="2100" dirty="0"/>
              <a:t>-</a:t>
            </a:r>
            <a:r>
              <a:rPr lang="en-GB" sz="2000" dirty="0">
                <a:hlinkClick r:id="rId3"/>
              </a:rPr>
              <a:t>Reviews of Modern Physics</a:t>
            </a:r>
            <a:r>
              <a:rPr lang="en-GB" sz="2000" dirty="0"/>
              <a:t> (APS Journals)</a:t>
            </a:r>
            <a:r>
              <a:rPr lang="en-NL" sz="2100" dirty="0"/>
              <a:t> -- </a:t>
            </a:r>
            <a:r>
              <a:rPr lang="en-GB" sz="2100" dirty="0" err="1"/>
              <a:t>bibstem</a:t>
            </a:r>
            <a:r>
              <a:rPr lang="en-GB" sz="2100" dirty="0"/>
              <a:t>:"</a:t>
            </a:r>
            <a:r>
              <a:rPr lang="en-GB" sz="2100" dirty="0" err="1"/>
              <a:t>RvMP</a:t>
            </a:r>
            <a:r>
              <a:rPr lang="en-GB" sz="2100" dirty="0"/>
              <a:t>" </a:t>
            </a:r>
            <a:br>
              <a:rPr lang="en-NL" sz="2100" dirty="0"/>
            </a:br>
            <a:r>
              <a:rPr lang="en-NL" sz="2100" dirty="0"/>
              <a:t>- </a:t>
            </a:r>
            <a:r>
              <a:rPr lang="en-GB" sz="2000" dirty="0">
                <a:hlinkClick r:id="rId4"/>
              </a:rPr>
              <a:t>Annual Review of Astronomy and Astrophysics (ARAA)</a:t>
            </a:r>
            <a:r>
              <a:rPr lang="en-GB" sz="2000" dirty="0"/>
              <a:t> – </a:t>
            </a:r>
            <a:r>
              <a:rPr lang="en-GB" sz="2000" dirty="0" err="1"/>
              <a:t>bibstem</a:t>
            </a:r>
            <a:r>
              <a:rPr lang="en-GB" sz="2000" dirty="0"/>
              <a:t>:”ARA&amp;A”</a:t>
            </a:r>
            <a:br>
              <a:rPr lang="en-GB" sz="2000" dirty="0"/>
            </a:br>
            <a:r>
              <a:rPr lang="en-GB" sz="2000" dirty="0"/>
              <a:t>- </a:t>
            </a:r>
            <a:r>
              <a:rPr lang="en-GB" sz="2000" dirty="0">
                <a:hlinkClick r:id="rId5"/>
              </a:rPr>
              <a:t>Living Reviews in Relativity </a:t>
            </a:r>
            <a:r>
              <a:rPr lang="en-GB" sz="2000" dirty="0"/>
              <a:t>(Springer) – </a:t>
            </a:r>
            <a:r>
              <a:rPr lang="en-GB" sz="2000" dirty="0" err="1"/>
              <a:t>bibstem</a:t>
            </a:r>
            <a:r>
              <a:rPr lang="en-GB" sz="2000" dirty="0"/>
              <a:t>:”LRR”</a:t>
            </a:r>
          </a:p>
          <a:p>
            <a:pPr marL="457200" lvl="1" indent="0">
              <a:buNone/>
            </a:pPr>
            <a:r>
              <a:rPr lang="en-GB" sz="2000" dirty="0"/>
              <a:t>(e.g., </a:t>
            </a:r>
            <a:r>
              <a:rPr lang="en-GB" sz="2000" dirty="0" err="1"/>
              <a:t>bibstem</a:t>
            </a:r>
            <a:r>
              <a:rPr lang="en-GB" sz="2000" dirty="0"/>
              <a:t>:"ARA&amp;A" </a:t>
            </a:r>
            <a:r>
              <a:rPr lang="en-GB" sz="2000" dirty="0" err="1"/>
              <a:t>title:"Massive</a:t>
            </a:r>
            <a:r>
              <a:rPr lang="en-GB" sz="2000" dirty="0"/>
              <a:t> star”)</a:t>
            </a:r>
            <a:br>
              <a:rPr lang="en-GB" sz="2000" dirty="0"/>
            </a:br>
            <a:endParaRPr lang="en-NL" sz="2100" dirty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NL" sz="2100" dirty="0">
                <a:solidFill>
                  <a:prstClr val="black"/>
                </a:solidFill>
                <a:latin typeface="Aptos" panose="02110004020202020204"/>
              </a:rPr>
              <a:t>R</a:t>
            </a:r>
            <a:r>
              <a:rPr kumimoji="0" lang="en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ead several </a:t>
            </a:r>
            <a:r>
              <a:rPr kumimoji="0" lang="en-NL" sz="21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abstracts</a:t>
            </a:r>
            <a:r>
              <a:rPr kumimoji="0" lang="en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of interesting event or discovery papers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</a:t>
            </a:r>
            <a:r>
              <a:rPr kumimoji="0" lang="en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hat do other people cite this paper for? (use ‘citations’ link in ADS)</a:t>
            </a:r>
          </a:p>
          <a:p>
            <a:pPr lvl="1"/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49873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D9145-27BF-89CB-474B-01A53C6AA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7B0E-65B3-7F18-A010-9B96F683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332"/>
            <a:ext cx="10515600" cy="757997"/>
          </a:xfrm>
        </p:spPr>
        <p:txBody>
          <a:bodyPr/>
          <a:lstStyle/>
          <a:p>
            <a:r>
              <a:rPr lang="en-NL" dirty="0"/>
              <a:t>What to ask yourself while reading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BFCC-B4D1-864D-BF4B-1017F7033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329"/>
            <a:ext cx="10515600" cy="2631342"/>
          </a:xfrm>
        </p:spPr>
        <p:txBody>
          <a:bodyPr>
            <a:normAutofit/>
          </a:bodyPr>
          <a:lstStyle/>
          <a:p>
            <a:r>
              <a:rPr lang="en-GB" sz="2500" b="1" dirty="0"/>
              <a:t>Abstract:</a:t>
            </a:r>
            <a:r>
              <a:rPr lang="en-GB" sz="2500" dirty="0"/>
              <a:t> What’s the main result?</a:t>
            </a:r>
          </a:p>
          <a:p>
            <a:r>
              <a:rPr lang="en-GB" sz="2500" b="1" dirty="0"/>
              <a:t>Introduction:</a:t>
            </a:r>
            <a:r>
              <a:rPr lang="en-GB" sz="2500" dirty="0"/>
              <a:t> Why should we care?</a:t>
            </a:r>
          </a:p>
          <a:p>
            <a:r>
              <a:rPr lang="en-GB" sz="2500" b="1" dirty="0"/>
              <a:t>Methods:</a:t>
            </a:r>
            <a:r>
              <a:rPr lang="en-GB" sz="2500" dirty="0"/>
              <a:t> What was actually done? Does this support the results?</a:t>
            </a:r>
          </a:p>
          <a:p>
            <a:r>
              <a:rPr lang="en-GB" sz="2500" b="1" dirty="0"/>
              <a:t>Results:</a:t>
            </a:r>
            <a:r>
              <a:rPr lang="en-GB" sz="2500" dirty="0"/>
              <a:t> What are the main figures? Can you identify the money plot? </a:t>
            </a:r>
          </a:p>
          <a:p>
            <a:r>
              <a:rPr lang="en-GB" sz="2500" b="1" dirty="0"/>
              <a:t>Discussion/Conclusion:</a:t>
            </a:r>
            <a:r>
              <a:rPr lang="en-GB" sz="2500" dirty="0"/>
              <a:t> What does it mean?</a:t>
            </a:r>
          </a:p>
        </p:txBody>
      </p:sp>
    </p:spTree>
    <p:extLst>
      <p:ext uri="{BB962C8B-B14F-4D97-AF65-F5344CB8AC3E}">
        <p14:creationId xmlns:p14="http://schemas.microsoft.com/office/powerpoint/2010/main" val="428953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9B3B-E11C-BA59-68EF-4D5EC441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No one knows everything…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BD22-25DE-D1AA-F535-AE043739B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0142"/>
            <a:ext cx="3160362" cy="387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L" sz="2200" dirty="0"/>
              <a:t>Note that papers are written for experts by experts.</a:t>
            </a:r>
          </a:p>
          <a:p>
            <a:pPr marL="0" indent="0">
              <a:buNone/>
            </a:pPr>
            <a:endParaRPr lang="en-NL" sz="2200" dirty="0"/>
          </a:p>
          <a:p>
            <a:pPr marL="0" indent="0">
              <a:buNone/>
            </a:pPr>
            <a:endParaRPr lang="en-NL" sz="2200" dirty="0"/>
          </a:p>
          <a:p>
            <a:pPr marL="0" indent="0">
              <a:buNone/>
            </a:pPr>
            <a:r>
              <a:rPr lang="en-NL" sz="2200" dirty="0"/>
              <a:t>It is perfectly normal to have to look up some terms! 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128D33D6-58C5-F021-137A-96B50273E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91" y="1123122"/>
            <a:ext cx="7624026" cy="522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187168-0A47-DE3F-E5D3-680993C577F0}"/>
              </a:ext>
            </a:extLst>
          </p:cNvPr>
          <p:cNvSpPr txBox="1"/>
          <p:nvPr/>
        </p:nvSpPr>
        <p:spPr>
          <a:xfrm>
            <a:off x="10104895" y="6346051"/>
            <a:ext cx="150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NL" dirty="0"/>
              <a:t>ource - xkcd</a:t>
            </a:r>
          </a:p>
        </p:txBody>
      </p:sp>
    </p:spTree>
    <p:extLst>
      <p:ext uri="{BB962C8B-B14F-4D97-AF65-F5344CB8AC3E}">
        <p14:creationId xmlns:p14="http://schemas.microsoft.com/office/powerpoint/2010/main" val="249638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B6EE-4FC4-C15E-616E-8D38AEFF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6843"/>
            <a:ext cx="4803183" cy="757997"/>
          </a:xfrm>
        </p:spPr>
        <p:txBody>
          <a:bodyPr/>
          <a:lstStyle/>
          <a:p>
            <a:r>
              <a:rPr lang="en-NL" dirty="0"/>
              <a:t>Time for some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9B35-2E5C-5558-AA4F-FCE13B5A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8319"/>
            <a:ext cx="10515600" cy="370409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L" dirty="0"/>
              <a:t>Pair up in teams of 2 or 3</a:t>
            </a:r>
          </a:p>
          <a:p>
            <a:pPr marL="514350" indent="-514350">
              <a:buFont typeface="+mj-lt"/>
              <a:buAutoNum type="arabicPeriod"/>
            </a:pPr>
            <a:endParaRPr lang="en-NL" dirty="0"/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Pick a paper from the ArXiv (</a:t>
            </a:r>
            <a:r>
              <a:rPr lang="en-GB" dirty="0">
                <a:hlinkClick r:id="rId2"/>
              </a:rPr>
              <a:t>https://arxiv.org/list/astro-ph/new</a:t>
            </a:r>
            <a:r>
              <a:rPr lang="en-NL" dirty="0"/>
              <a:t>)</a:t>
            </a:r>
            <a:br>
              <a:rPr lang="en-NL" dirty="0"/>
            </a:br>
            <a:r>
              <a:rPr lang="en-NL" b="1" dirty="0"/>
              <a:t>purely based on the title!</a:t>
            </a:r>
            <a:br>
              <a:rPr lang="en-NL" dirty="0"/>
            </a:br>
            <a:r>
              <a:rPr lang="en-US" sz="2200" dirty="0"/>
              <a:t>preferably on “</a:t>
            </a:r>
            <a:r>
              <a:rPr lang="en-GB" sz="2200" dirty="0">
                <a:hlinkClick r:id="rId3"/>
              </a:rPr>
              <a:t>Solar and Stellar Astrophysics</a:t>
            </a:r>
            <a:r>
              <a:rPr lang="en-US" sz="2200" dirty="0"/>
              <a:t>” or </a:t>
            </a:r>
            <a:r>
              <a:rPr lang="en-US" sz="2200" dirty="0">
                <a:hlinkClick r:id="rId4"/>
              </a:rPr>
              <a:t>“</a:t>
            </a:r>
            <a:r>
              <a:rPr lang="en-GB" sz="2200" dirty="0">
                <a:hlinkClick r:id="rId4"/>
              </a:rPr>
              <a:t>High Energy Astrophysical Phenomena</a:t>
            </a:r>
            <a:r>
              <a:rPr lang="en-GB" sz="2200" dirty="0"/>
              <a:t>”, but feel free to pick a title both of you like</a:t>
            </a:r>
            <a:endParaRPr lang="en-NL" dirty="0"/>
          </a:p>
          <a:p>
            <a:pPr marL="514350" indent="-514350">
              <a:buFont typeface="+mj-lt"/>
              <a:buAutoNum type="arabicPeriod"/>
            </a:pPr>
            <a:endParaRPr lang="en-NL" dirty="0"/>
          </a:p>
          <a:p>
            <a:pPr marL="0" indent="0">
              <a:buNone/>
            </a:pPr>
            <a:r>
              <a:rPr lang="en-GB" dirty="0"/>
              <a:t>L</a:t>
            </a:r>
            <a:r>
              <a:rPr lang="en-NL" dirty="0"/>
              <a:t>et’s take 5 min to do this</a:t>
            </a:r>
          </a:p>
        </p:txBody>
      </p:sp>
      <p:pic>
        <p:nvPicPr>
          <p:cNvPr id="7" name="Graphic 6" descr="Hourglass Finished with solid fill">
            <a:extLst>
              <a:ext uri="{FF2B5EF4-FFF2-40B4-BE49-F238E27FC236}">
                <a16:creationId xmlns:a16="http://schemas.microsoft.com/office/drawing/2014/main" id="{AEAD0F63-4998-ED3E-CAE5-1CBF61112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8218" y="4454471"/>
            <a:ext cx="1490420" cy="149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2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1CA26-451D-1186-6E62-6177E9E95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FC1C-76E6-DB19-D7D4-22FC8478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332"/>
            <a:ext cx="10515600" cy="757997"/>
          </a:xfrm>
        </p:spPr>
        <p:txBody>
          <a:bodyPr/>
          <a:lstStyle/>
          <a:p>
            <a:r>
              <a:rPr lang="en-NL" dirty="0"/>
              <a:t>What to ask yourself while reading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9827-D9D8-3456-B527-6894DEB1C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329"/>
            <a:ext cx="10515600" cy="2631342"/>
          </a:xfrm>
        </p:spPr>
        <p:txBody>
          <a:bodyPr>
            <a:normAutofit/>
          </a:bodyPr>
          <a:lstStyle/>
          <a:p>
            <a:r>
              <a:rPr lang="en-GB" sz="2500" b="1" dirty="0"/>
              <a:t>Abstract:</a:t>
            </a:r>
            <a:r>
              <a:rPr lang="en-GB" sz="2500" dirty="0"/>
              <a:t> What’s the main result?</a:t>
            </a:r>
          </a:p>
          <a:p>
            <a:r>
              <a:rPr lang="en-GB" sz="2500" b="1" dirty="0"/>
              <a:t>Introduction:</a:t>
            </a:r>
            <a:r>
              <a:rPr lang="en-GB" sz="2500" dirty="0"/>
              <a:t> Why should we care?</a:t>
            </a:r>
          </a:p>
          <a:p>
            <a:r>
              <a:rPr lang="en-GB" sz="2500" b="1" dirty="0"/>
              <a:t>Methods:</a:t>
            </a:r>
            <a:r>
              <a:rPr lang="en-GB" sz="2500" dirty="0"/>
              <a:t> What was actually done?</a:t>
            </a:r>
          </a:p>
          <a:p>
            <a:r>
              <a:rPr lang="en-GB" sz="2500" b="1" dirty="0"/>
              <a:t>Results:</a:t>
            </a:r>
            <a:r>
              <a:rPr lang="en-GB" sz="2500" dirty="0"/>
              <a:t> What are the main figures? Can you identify the money plot? </a:t>
            </a:r>
          </a:p>
          <a:p>
            <a:r>
              <a:rPr lang="en-GB" sz="2500" b="1" dirty="0"/>
              <a:t>Discussion/Conclusion:</a:t>
            </a:r>
            <a:r>
              <a:rPr lang="en-GB" sz="2500" dirty="0"/>
              <a:t> What does it mean?</a:t>
            </a:r>
          </a:p>
        </p:txBody>
      </p:sp>
      <p:pic>
        <p:nvPicPr>
          <p:cNvPr id="4" name="Graphic 3" descr="Hourglass Finished with solid fill">
            <a:extLst>
              <a:ext uri="{FF2B5EF4-FFF2-40B4-BE49-F238E27FC236}">
                <a16:creationId xmlns:a16="http://schemas.microsoft.com/office/drawing/2014/main" id="{E1402F9F-B314-E94A-99C3-7423D1519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5954" y="1556288"/>
            <a:ext cx="1490420" cy="149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8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D8B08-1ED6-1DF6-2434-620F4272D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7108-0D64-D805-4D5F-4B95FBB9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509"/>
            <a:ext cx="4906135" cy="757997"/>
          </a:xfrm>
        </p:spPr>
        <p:txBody>
          <a:bodyPr/>
          <a:lstStyle/>
          <a:p>
            <a:r>
              <a:rPr lang="en-NL" dirty="0"/>
              <a:t>Time for some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43E36-274F-ACD2-91F0-784764E5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8319"/>
            <a:ext cx="6337515" cy="45186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L" dirty="0"/>
              <a:t>Now you both open the same paper:</a:t>
            </a:r>
          </a:p>
          <a:p>
            <a:pPr lvl="1"/>
            <a:r>
              <a:rPr lang="en-GB" dirty="0"/>
              <a:t>O</a:t>
            </a:r>
            <a:r>
              <a:rPr lang="en-NL" dirty="0"/>
              <a:t>ne of you tries to summarize the main findings based on the </a:t>
            </a:r>
            <a:r>
              <a:rPr lang="en-NL" b="1" dirty="0"/>
              <a:t>conclusion section</a:t>
            </a:r>
          </a:p>
          <a:p>
            <a:pPr lvl="1"/>
            <a:endParaRPr lang="en-NL" b="1" dirty="0"/>
          </a:p>
          <a:p>
            <a:pPr lvl="1"/>
            <a:r>
              <a:rPr lang="en-NL" dirty="0"/>
              <a:t>The other person tries to summarize the paper looking </a:t>
            </a:r>
            <a:r>
              <a:rPr lang="en-NL" b="1" dirty="0"/>
              <a:t>only at the Figures</a:t>
            </a:r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4" name="Picture 2" descr="The most important attributes of a vector in 3-space are {Location, Location, Location}">
            <a:extLst>
              <a:ext uri="{FF2B5EF4-FFF2-40B4-BE49-F238E27FC236}">
                <a16:creationId xmlns:a16="http://schemas.microsoft.com/office/drawing/2014/main" id="{020D3565-6775-7424-F057-6077C4F05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176" y="994180"/>
            <a:ext cx="3821624" cy="504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Hourglass Finished with solid fill">
            <a:extLst>
              <a:ext uri="{FF2B5EF4-FFF2-40B4-BE49-F238E27FC236}">
                <a16:creationId xmlns:a16="http://schemas.microsoft.com/office/drawing/2014/main" id="{20B92E6E-ECD2-598A-9C00-F0B7C3D22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6250" y="4537128"/>
            <a:ext cx="1443925" cy="1443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DB7043-CAF3-B5EC-F653-480356E85D19}"/>
              </a:ext>
            </a:extLst>
          </p:cNvPr>
          <p:cNvSpPr txBox="1"/>
          <p:nvPr/>
        </p:nvSpPr>
        <p:spPr>
          <a:xfrm>
            <a:off x="2960175" y="4938071"/>
            <a:ext cx="2784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dirty="0"/>
              <a:t>Take 5 minutes…</a:t>
            </a:r>
          </a:p>
        </p:txBody>
      </p:sp>
    </p:spTree>
    <p:extLst>
      <p:ext uri="{BB962C8B-B14F-4D97-AF65-F5344CB8AC3E}">
        <p14:creationId xmlns:p14="http://schemas.microsoft.com/office/powerpoint/2010/main" val="344440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7FFFE-FC34-D645-4642-932687EEC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017C-B4FE-F5BD-3499-2F87BFB8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903"/>
            <a:ext cx="10515600" cy="757997"/>
          </a:xfrm>
        </p:spPr>
        <p:txBody>
          <a:bodyPr/>
          <a:lstStyle/>
          <a:p>
            <a:r>
              <a:rPr lang="en-NL" dirty="0"/>
              <a:t>Further handy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3AFE-E453-5AAE-E001-05C50E842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414"/>
            <a:ext cx="10515600" cy="1301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500" dirty="0"/>
              <a:t>You will have to read a </a:t>
            </a:r>
            <a:r>
              <a:rPr lang="en-GB" sz="2500" i="1" dirty="0"/>
              <a:t>lot</a:t>
            </a:r>
            <a:r>
              <a:rPr lang="en-GB" sz="2500" dirty="0"/>
              <a:t> of paper if you stay on the academic path</a:t>
            </a:r>
          </a:p>
          <a:p>
            <a:pPr marL="0" indent="0">
              <a:buNone/>
            </a:pPr>
            <a:r>
              <a:rPr lang="en-GB" sz="2500" dirty="0"/>
              <a:t>Now is the time to experiment with different </a:t>
            </a:r>
            <a:r>
              <a:rPr lang="en-GB" sz="2500" b="1" dirty="0"/>
              <a:t>Citation managers</a:t>
            </a:r>
            <a:r>
              <a:rPr lang="en-GB" sz="2500" dirty="0"/>
              <a:t> most common are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5C5E1-C3FB-ED99-979A-A8F24077F5B8}"/>
              </a:ext>
            </a:extLst>
          </p:cNvPr>
          <p:cNvSpPr txBox="1"/>
          <p:nvPr/>
        </p:nvSpPr>
        <p:spPr>
          <a:xfrm>
            <a:off x="854990" y="2854091"/>
            <a:ext cx="609858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Zotero</a:t>
            </a:r>
            <a:endParaRPr lang="en-GB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Mendeley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EndNote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L" sz="1600" b="1" dirty="0"/>
          </a:p>
        </p:txBody>
      </p:sp>
      <p:pic>
        <p:nvPicPr>
          <p:cNvPr id="7170" name="Picture 2" descr="Keunggulan Zotero 7 dalam Manajemen Referensi">
            <a:extLst>
              <a:ext uri="{FF2B5EF4-FFF2-40B4-BE49-F238E27FC236}">
                <a16:creationId xmlns:a16="http://schemas.microsoft.com/office/drawing/2014/main" id="{71D17042-1A65-8480-DAA5-B3B68874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972" y="2439939"/>
            <a:ext cx="1225657" cy="122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endeley - Wikipedia, la enciclopedia libre | Buscadores de informacion ...">
            <a:extLst>
              <a:ext uri="{FF2B5EF4-FFF2-40B4-BE49-F238E27FC236}">
                <a16:creationId xmlns:a16="http://schemas.microsoft.com/office/drawing/2014/main" id="{04F90235-5922-D144-16DE-1EED2B3EA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390" y="2769247"/>
            <a:ext cx="1105329" cy="110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31CFF4-25D0-3965-9743-57BD6B9B9DFE}"/>
              </a:ext>
            </a:extLst>
          </p:cNvPr>
          <p:cNvSpPr txBox="1"/>
          <p:nvPr/>
        </p:nvSpPr>
        <p:spPr>
          <a:xfrm>
            <a:off x="829805" y="4707535"/>
            <a:ext cx="1065443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New </a:t>
            </a:r>
            <a:r>
              <a:rPr lang="en-GB" sz="2500" b="1" dirty="0"/>
              <a:t>AI powered </a:t>
            </a:r>
            <a:r>
              <a:rPr lang="en-GB" sz="2500" dirty="0"/>
              <a:t>research tools, like Elicit, Semantic Scholar, Research Rabbit etc. etc. etc. (beware, they might be paid)</a:t>
            </a:r>
          </a:p>
          <a:p>
            <a:endParaRPr lang="en-GB" sz="2500" dirty="0"/>
          </a:p>
          <a:p>
            <a:r>
              <a:rPr lang="en-GB" sz="2500" b="1" dirty="0"/>
              <a:t>Always check the original reference!</a:t>
            </a:r>
            <a:r>
              <a:rPr lang="en-GB" sz="2500" dirty="0"/>
              <a:t> LLM’s are designed to hallucinate</a:t>
            </a:r>
            <a:endParaRPr lang="en-NL" sz="2500" dirty="0"/>
          </a:p>
        </p:txBody>
      </p:sp>
      <p:pic>
        <p:nvPicPr>
          <p:cNvPr id="7174" name="Picture 6" descr="Referencing Information: EndNote | MyQMUL">
            <a:extLst>
              <a:ext uri="{FF2B5EF4-FFF2-40B4-BE49-F238E27FC236}">
                <a16:creationId xmlns:a16="http://schemas.microsoft.com/office/drawing/2014/main" id="{F48A86C8-23D2-EDB7-3094-2C8806E38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793" y="3076319"/>
            <a:ext cx="1301525" cy="130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420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B53D-6342-DCD8-B9A8-A47EDC59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908B9-3879-7840-13D6-A3906E74E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1596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'The light from those millions of stars you see is probably many thousands of years old' is a rare example of laypeople substantially OVERestimating astronomical numbers.">
            <a:extLst>
              <a:ext uri="{FF2B5EF4-FFF2-40B4-BE49-F238E27FC236}">
                <a16:creationId xmlns:a16="http://schemas.microsoft.com/office/drawing/2014/main" id="{3D7F07CD-E516-4A03-1D8C-C249BDC22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42" y="1593904"/>
            <a:ext cx="11176716" cy="367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72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949FB-840D-D8E4-D5D0-E4CB27FFA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ome of you may be thinking, 'But wait, isn't the brightest star in our sky the Sun?' I think that's a great question and you should totally ask it. On the infinite tree of possible conversations spread out before us, I think that's definitely the most promising branch.">
            <a:extLst>
              <a:ext uri="{FF2B5EF4-FFF2-40B4-BE49-F238E27FC236}">
                <a16:creationId xmlns:a16="http://schemas.microsoft.com/office/drawing/2014/main" id="{916A7282-BB5B-73F8-3660-46DAEED5E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51" y="1691037"/>
            <a:ext cx="10807498" cy="347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06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9FB3-1192-1E42-0933-E05F286C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1949"/>
            <a:ext cx="4126940" cy="757997"/>
          </a:xfrm>
        </p:spPr>
        <p:txBody>
          <a:bodyPr/>
          <a:lstStyle/>
          <a:p>
            <a:r>
              <a:rPr lang="en-NL" dirty="0"/>
              <a:t>What is a paper doodle?</a:t>
            </a:r>
          </a:p>
        </p:txBody>
      </p:sp>
      <p:pic>
        <p:nvPicPr>
          <p:cNvPr id="6" name="Picture 5" descr="A close-up of a text&#10;&#10;AI-generated content may be incorrect.">
            <a:extLst>
              <a:ext uri="{FF2B5EF4-FFF2-40B4-BE49-F238E27FC236}">
                <a16:creationId xmlns:a16="http://schemas.microsoft.com/office/drawing/2014/main" id="{74B57CE3-1100-6217-ADD6-A06671B1A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40" y="365125"/>
            <a:ext cx="7205861" cy="56617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C255-CE6F-44E9-78D9-D9C2C968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769"/>
            <a:ext cx="4560277" cy="4689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In the second half of the course, each student is asked to summarise a paper into a "doodle version", and present the result to the rest of the class.</a:t>
            </a:r>
          </a:p>
          <a:p>
            <a:pPr marL="0" indent="0">
              <a:buNone/>
            </a:pPr>
            <a:endParaRPr lang="en-NL" sz="1800" dirty="0"/>
          </a:p>
          <a:p>
            <a:pPr marL="0" indent="0">
              <a:buNone/>
            </a:pPr>
            <a:r>
              <a:rPr lang="en-NL" sz="1800" dirty="0"/>
              <a:t>See example here: </a:t>
            </a:r>
          </a:p>
          <a:p>
            <a:pPr marL="0" indent="0">
              <a:buNone/>
            </a:pPr>
            <a:r>
              <a:rPr lang="en-GB" sz="1800" dirty="0">
                <a:hlinkClick r:id="rId4"/>
              </a:rPr>
              <a:t>https://pubs.aip.org/physicstoday/online/42701/Translating-scientific-papers-for-the-public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- Credit to inventor Claire </a:t>
            </a:r>
            <a:r>
              <a:rPr lang="en-GB" sz="1800" dirty="0" err="1"/>
              <a:t>Lamman</a:t>
            </a:r>
            <a:r>
              <a:rPr lang="en-US" sz="1800" dirty="0"/>
              <a:t>	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The goal is for you to summarize paragraphs in a way that </a:t>
            </a:r>
            <a:r>
              <a:rPr lang="en-GB" sz="1800" b="1" dirty="0"/>
              <a:t>captures the bigger picture +</a:t>
            </a:r>
            <a:r>
              <a:rPr lang="en-GB" sz="1800" dirty="0"/>
              <a:t> provides helpful imagery</a:t>
            </a:r>
            <a:endParaRPr lang="en-NL" sz="1800" dirty="0"/>
          </a:p>
        </p:txBody>
      </p:sp>
    </p:spTree>
    <p:extLst>
      <p:ext uri="{BB962C8B-B14F-4D97-AF65-F5344CB8AC3E}">
        <p14:creationId xmlns:p14="http://schemas.microsoft.com/office/powerpoint/2010/main" val="186005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28F2B-A05E-D5C1-56CC-BC4C9DE3B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40DD-370B-D472-3CF9-B66D38E8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Timeline/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ADF8-4168-0392-9F31-7B912B2EE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3996455"/>
          </a:xfrm>
        </p:spPr>
        <p:txBody>
          <a:bodyPr/>
          <a:lstStyle/>
          <a:p>
            <a:r>
              <a:rPr lang="en-GB" dirty="0"/>
              <a:t>Tuesday November 4</a:t>
            </a:r>
            <a:r>
              <a:rPr lang="en-GB" baseline="30000" dirty="0"/>
              <a:t>th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submit your chosen paper trough Brightspace for approval</a:t>
            </a:r>
          </a:p>
          <a:p>
            <a:endParaRPr lang="en-GB" dirty="0"/>
          </a:p>
          <a:p>
            <a:r>
              <a:rPr lang="en-GB" dirty="0"/>
              <a:t>Monday December 1st (17:00) </a:t>
            </a:r>
            <a:br>
              <a:rPr lang="en-GB" dirty="0"/>
            </a:b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hand in final version of your </a:t>
            </a:r>
            <a:r>
              <a:rPr lang="en-GB" b="1" dirty="0"/>
              <a:t>paper doodle</a:t>
            </a:r>
          </a:p>
          <a:p>
            <a:endParaRPr lang="en-GB" b="1" dirty="0"/>
          </a:p>
          <a:p>
            <a:r>
              <a:rPr lang="en-GB" dirty="0"/>
              <a:t>Tuesday December 2nd (15:30-17:30) </a:t>
            </a:r>
            <a:br>
              <a:rPr lang="en-GB" dirty="0"/>
            </a:br>
            <a:r>
              <a:rPr lang="en-GB" b="1" dirty="0"/>
              <a:t>Paper presentations: </a:t>
            </a:r>
            <a:r>
              <a:rPr lang="en-GB" dirty="0"/>
              <a:t>15 min pp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592D6-448A-F98F-7F65-D0E9789B7C97}"/>
              </a:ext>
            </a:extLst>
          </p:cNvPr>
          <p:cNvSpPr txBox="1"/>
          <p:nvPr/>
        </p:nvSpPr>
        <p:spPr>
          <a:xfrm>
            <a:off x="4731488" y="544068"/>
            <a:ext cx="4597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-- Keep an eye out on Brightspace</a:t>
            </a:r>
          </a:p>
        </p:txBody>
      </p:sp>
    </p:spTree>
    <p:extLst>
      <p:ext uri="{BB962C8B-B14F-4D97-AF65-F5344CB8AC3E}">
        <p14:creationId xmlns:p14="http://schemas.microsoft.com/office/powerpoint/2010/main" val="33069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B4B6-883B-4FC5-7281-EAB4F41D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CD03-7C76-5352-8616-3FB8EFBC1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NL" dirty="0"/>
              <a:t>Both the paper doodle </a:t>
            </a:r>
            <a:r>
              <a:rPr lang="en-NL" i="1" dirty="0"/>
              <a:t>and</a:t>
            </a:r>
            <a:r>
              <a:rPr lang="en-NL" dirty="0"/>
              <a:t> your presentation count towards your final grade for this part of the course. 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GB" dirty="0"/>
              <a:t>Together they make up  </a:t>
            </a:r>
            <a:r>
              <a:rPr lang="en-GB" b="1" dirty="0"/>
              <a:t>30%</a:t>
            </a:r>
            <a:r>
              <a:rPr lang="en-GB" dirty="0"/>
              <a:t> </a:t>
            </a:r>
            <a:r>
              <a:rPr lang="en-GB" b="1" dirty="0"/>
              <a:t>of the final grade. 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Grading will be based on the following criteria:  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well you explain </a:t>
            </a:r>
            <a:r>
              <a:rPr lang="en-GB" i="1" dirty="0"/>
              <a:t>why you picked this paper</a:t>
            </a:r>
            <a:r>
              <a:rPr lang="en-GB" dirty="0"/>
              <a:t>, and </a:t>
            </a:r>
            <a:r>
              <a:rPr lang="en-GB" i="1" dirty="0">
                <a:solidFill>
                  <a:schemeClr val="accent2"/>
                </a:solidFill>
              </a:rPr>
              <a:t>why it is relevant</a:t>
            </a:r>
            <a:r>
              <a:rPr lang="en-GB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well you explain the </a:t>
            </a:r>
            <a:r>
              <a:rPr lang="en-GB" dirty="0">
                <a:solidFill>
                  <a:schemeClr val="accent2"/>
                </a:solidFill>
              </a:rPr>
              <a:t>main result(s) and conclusion(s) </a:t>
            </a:r>
            <a:r>
              <a:rPr lang="en-GB" dirty="0"/>
              <a:t>of the paper </a:t>
            </a:r>
            <a:br>
              <a:rPr lang="en-GB" dirty="0"/>
            </a:br>
            <a:r>
              <a:rPr lang="en-GB" dirty="0"/>
              <a:t>	(keeping in mind the background knowledge of your fellow students),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well you explain the </a:t>
            </a:r>
            <a:r>
              <a:rPr lang="en-GB" dirty="0">
                <a:solidFill>
                  <a:schemeClr val="accent2"/>
                </a:solidFill>
              </a:rPr>
              <a:t>connection of these results </a:t>
            </a:r>
            <a:r>
              <a:rPr lang="en-GB" dirty="0"/>
              <a:t>to what we learned during the course.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you have successfully </a:t>
            </a:r>
            <a:r>
              <a:rPr lang="en-GB" dirty="0">
                <a:solidFill>
                  <a:schemeClr val="accent2"/>
                </a:solidFill>
              </a:rPr>
              <a:t>managed to distil your paper into a doodle version</a:t>
            </a:r>
            <a:r>
              <a:rPr lang="en-GB" dirty="0"/>
              <a:t>:  extra points for creativity (artistic or otherwise). </a:t>
            </a:r>
          </a:p>
          <a:p>
            <a:pPr marL="0" indent="0">
              <a:buNone/>
            </a:pPr>
            <a:r>
              <a:rPr lang="en-GB" dirty="0"/>
              <a:t>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3227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895E-F71B-06ED-D1A8-82ADACF4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7" y="391629"/>
            <a:ext cx="3436088" cy="708763"/>
          </a:xfrm>
        </p:spPr>
        <p:txBody>
          <a:bodyPr>
            <a:normAutofit/>
          </a:bodyPr>
          <a:lstStyle/>
          <a:p>
            <a:r>
              <a:rPr lang="en-NL" sz="3000" dirty="0"/>
              <a:t>Potential subjects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044A-EBE9-9230-229C-DE3B128F9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85" y="1830865"/>
            <a:ext cx="6056243" cy="4351338"/>
          </a:xfrm>
        </p:spPr>
        <p:txBody>
          <a:bodyPr>
            <a:noAutofit/>
          </a:bodyPr>
          <a:lstStyle/>
          <a:p>
            <a:r>
              <a:rPr lang="en-GB" sz="1800" dirty="0"/>
              <a:t>Evolution of the first stars (population III)</a:t>
            </a:r>
          </a:p>
          <a:p>
            <a:r>
              <a:rPr lang="en-GB" sz="1800" dirty="0"/>
              <a:t>Evolution of super-AGB stars</a:t>
            </a:r>
          </a:p>
          <a:p>
            <a:r>
              <a:rPr lang="en-GB" sz="1800" dirty="0"/>
              <a:t>Formation of black holes in stellar core collapse</a:t>
            </a:r>
          </a:p>
          <a:p>
            <a:r>
              <a:rPr lang="en-GB" sz="1800" dirty="0"/>
              <a:t>Testing stellar evolution theory using binary stars</a:t>
            </a:r>
          </a:p>
          <a:p>
            <a:r>
              <a:rPr lang="en-GB" sz="1800" dirty="0"/>
              <a:t>Effects of rotation on the evolution of massive stars</a:t>
            </a:r>
          </a:p>
          <a:p>
            <a:r>
              <a:rPr lang="en-GB" sz="1800" dirty="0"/>
              <a:t>Effects of binary evolution on stellar rotation</a:t>
            </a:r>
          </a:p>
          <a:p>
            <a:r>
              <a:rPr lang="en-GB" sz="1800" dirty="0"/>
              <a:t>Properties and evolution of contact binaries</a:t>
            </a:r>
          </a:p>
          <a:p>
            <a:r>
              <a:rPr lang="en-GB" sz="1800" dirty="0"/>
              <a:t>Formation and evolution of blue stragglers</a:t>
            </a:r>
          </a:p>
          <a:p>
            <a:r>
              <a:rPr lang="en-GB" sz="1800" dirty="0"/>
              <a:t>Binary progenitor evolution towards Type </a:t>
            </a:r>
            <a:r>
              <a:rPr lang="en-GB" sz="1800" dirty="0" err="1"/>
              <a:t>Ia</a:t>
            </a:r>
            <a:r>
              <a:rPr lang="en-GB" sz="1800" dirty="0"/>
              <a:t> supernovae</a:t>
            </a:r>
          </a:p>
          <a:p>
            <a:r>
              <a:rPr lang="en-GB" sz="1800" dirty="0"/>
              <a:t>Progenitor evolution of Type </a:t>
            </a:r>
            <a:r>
              <a:rPr lang="en-GB" sz="1800" dirty="0" err="1"/>
              <a:t>Ib</a:t>
            </a:r>
            <a:r>
              <a:rPr lang="en-GB" sz="1800" dirty="0"/>
              <a:t>/</a:t>
            </a:r>
            <a:r>
              <a:rPr lang="en-GB" sz="1800" dirty="0" err="1"/>
              <a:t>Ic</a:t>
            </a:r>
            <a:r>
              <a:rPr lang="en-GB" sz="1800" dirty="0"/>
              <a:t> supernovae</a:t>
            </a:r>
          </a:p>
          <a:p>
            <a:r>
              <a:rPr lang="en-GB" sz="1800" dirty="0"/>
              <a:t>Progenitor evolution of gamma-ray bursts</a:t>
            </a:r>
          </a:p>
          <a:p>
            <a:r>
              <a:rPr lang="en-GB" sz="1800" dirty="0"/>
              <a:t>Progenitor evolution of binary black hole mergers</a:t>
            </a:r>
            <a:endParaRPr lang="en-NL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219B0-796C-EC31-FAD1-259CD1DE6824}"/>
              </a:ext>
            </a:extLst>
          </p:cNvPr>
          <p:cNvSpPr txBox="1"/>
          <p:nvPr/>
        </p:nvSpPr>
        <p:spPr>
          <a:xfrm>
            <a:off x="418985" y="1021032"/>
            <a:ext cx="688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the topic of your presentation </a:t>
            </a:r>
            <a:r>
              <a:rPr lang="en-GB" b="1" dirty="0"/>
              <a:t>should be different from the topic your MESA case study.</a:t>
            </a:r>
          </a:p>
        </p:txBody>
      </p:sp>
      <p:pic>
        <p:nvPicPr>
          <p:cNvPr id="5" name="Picture 6" descr="Created by the collapse of: [massive stars] [Florida limestone bedrock]">
            <a:extLst>
              <a:ext uri="{FF2B5EF4-FFF2-40B4-BE49-F238E27FC236}">
                <a16:creationId xmlns:a16="http://schemas.microsoft.com/office/drawing/2014/main" id="{ED8E2C5B-E542-E83C-A285-06D854614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450" y="231913"/>
            <a:ext cx="4509965" cy="639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90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874A-A5FA-56BF-0B75-62248D29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4" y="724377"/>
            <a:ext cx="5062869" cy="757997"/>
          </a:xfrm>
        </p:spPr>
        <p:txBody>
          <a:bodyPr/>
          <a:lstStyle/>
          <a:p>
            <a:r>
              <a:rPr lang="en-NL" dirty="0"/>
              <a:t>Bonus points for being creative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DF673-B4D9-68CC-A850-9C88766B7512}"/>
              </a:ext>
            </a:extLst>
          </p:cNvPr>
          <p:cNvSpPr txBox="1"/>
          <p:nvPr/>
        </p:nvSpPr>
        <p:spPr>
          <a:xfrm>
            <a:off x="604284" y="2189215"/>
            <a:ext cx="602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i="1" dirty="0"/>
              <a:t>The most important attributes of a vector in 3-space are {location, location, location}! </a:t>
            </a:r>
            <a:r>
              <a:rPr lang="en-NL" dirty="0"/>
              <a:t>- XKCD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C5060-3C30-94B4-37C5-5CDC07724F01}"/>
              </a:ext>
            </a:extLst>
          </p:cNvPr>
          <p:cNvSpPr txBox="1"/>
          <p:nvPr/>
        </p:nvSpPr>
        <p:spPr>
          <a:xfrm>
            <a:off x="604284" y="1431218"/>
            <a:ext cx="5491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2400" dirty="0"/>
              <a:t> (artistic or otherwise). </a:t>
            </a:r>
          </a:p>
        </p:txBody>
      </p:sp>
      <p:pic>
        <p:nvPicPr>
          <p:cNvPr id="10" name="Picture 4" descr="This article is about Eta Carinae, a luminous blue hypergiant with anomalous Fe[ii] emission spectra. For the 1998 Brad Bird film, see The Iron Giant (film).">
            <a:extLst>
              <a:ext uri="{FF2B5EF4-FFF2-40B4-BE49-F238E27FC236}">
                <a16:creationId xmlns:a16="http://schemas.microsoft.com/office/drawing/2014/main" id="{06CDAB42-BEDF-F682-6DCE-4845A6EF3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249" y="774746"/>
            <a:ext cx="4729670" cy="472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841551-FDF0-07C8-08D6-7C787A935A97}"/>
              </a:ext>
            </a:extLst>
          </p:cNvPr>
          <p:cNvSpPr txBox="1"/>
          <p:nvPr/>
        </p:nvSpPr>
        <p:spPr>
          <a:xfrm>
            <a:off x="557639" y="3684519"/>
            <a:ext cx="4729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000" dirty="0"/>
              <a:t>Note, it pays off later to become a ppt or keynote master!</a:t>
            </a:r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8B1EE76B-51A3-92EC-B5A5-C61A3BB9162E}"/>
              </a:ext>
            </a:extLst>
          </p:cNvPr>
          <p:cNvSpPr/>
          <p:nvPr/>
        </p:nvSpPr>
        <p:spPr>
          <a:xfrm>
            <a:off x="1038236" y="4627182"/>
            <a:ext cx="867905" cy="867905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5" name="Graphic 14" descr="Artist male with solid fill">
            <a:extLst>
              <a:ext uri="{FF2B5EF4-FFF2-40B4-BE49-F238E27FC236}">
                <a16:creationId xmlns:a16="http://schemas.microsoft.com/office/drawing/2014/main" id="{03B9DD61-52FE-CAD5-BD4E-05363FD70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1228" y="4132105"/>
            <a:ext cx="1362982" cy="13629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07257C-C31E-8765-FE7B-56B8CEC233AC}"/>
              </a:ext>
            </a:extLst>
          </p:cNvPr>
          <p:cNvSpPr txBox="1"/>
          <p:nvPr/>
        </p:nvSpPr>
        <p:spPr>
          <a:xfrm>
            <a:off x="2134822" y="5738875"/>
            <a:ext cx="4252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Actual drawing skills are not required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EAC094-2A58-B06D-B7C1-7E29CA79B2A7}"/>
              </a:ext>
            </a:extLst>
          </p:cNvPr>
          <p:cNvSpPr txBox="1"/>
          <p:nvPr/>
        </p:nvSpPr>
        <p:spPr>
          <a:xfrm>
            <a:off x="9920536" y="5512107"/>
            <a:ext cx="144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NL" dirty="0"/>
              <a:t>ource: xkcd</a:t>
            </a:r>
          </a:p>
        </p:txBody>
      </p:sp>
    </p:spTree>
    <p:extLst>
      <p:ext uri="{BB962C8B-B14F-4D97-AF65-F5344CB8AC3E}">
        <p14:creationId xmlns:p14="http://schemas.microsoft.com/office/powerpoint/2010/main" val="152038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BB90-1C2D-5BBD-973E-C0E8A9A9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Required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9CE1-29D6-9D7D-24AD-9086088D1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122"/>
            <a:ext cx="10515600" cy="4825241"/>
          </a:xfrm>
        </p:spPr>
        <p:txBody>
          <a:bodyPr>
            <a:normAutofit/>
          </a:bodyPr>
          <a:lstStyle/>
          <a:p>
            <a:r>
              <a:rPr lang="en-GB" b="1" dirty="0"/>
              <a:t>Mostly Power point </a:t>
            </a:r>
          </a:p>
          <a:p>
            <a:pPr marL="0" indent="0">
              <a:buNone/>
            </a:pPr>
            <a:r>
              <a:rPr lang="en-GB" dirty="0"/>
              <a:t>Brightspace &gt; Table of Content &gt; Student presentations</a:t>
            </a:r>
          </a:p>
          <a:p>
            <a:pPr marL="0" indent="0">
              <a:buNone/>
            </a:pPr>
            <a:r>
              <a:rPr lang="en-GB" dirty="0"/>
              <a:t>You will find the</a:t>
            </a:r>
            <a:r>
              <a:rPr lang="en-NL" dirty="0"/>
              <a:t> </a:t>
            </a:r>
            <a:r>
              <a:rPr lang="en-GB" dirty="0">
                <a:hlinkClick r:id="rId3" tooltip="&quot;paper-summary-template&quot; – PowerPoint Presentation"/>
              </a:rPr>
              <a:t>paper-summary-template.ppt</a:t>
            </a:r>
            <a:endParaRPr lang="en-GB" dirty="0"/>
          </a:p>
          <a:p>
            <a:endParaRPr lang="en-NL" dirty="0"/>
          </a:p>
          <a:p>
            <a:r>
              <a:rPr lang="en-NL" b="1" dirty="0"/>
              <a:t>You can use different tools to create/ import doodles</a:t>
            </a:r>
          </a:p>
          <a:p>
            <a:pPr lvl="1"/>
            <a:r>
              <a:rPr lang="en-GB" dirty="0"/>
              <a:t>E</a:t>
            </a:r>
            <a:r>
              <a:rPr lang="en-NL" dirty="0"/>
              <a:t>asiest if you have </a:t>
            </a:r>
            <a:r>
              <a:rPr lang="en-US" dirty="0"/>
              <a:t>a tablet that supports a PowerPoint app (like iPad), then you can directly use ppt under ‘Draw’</a:t>
            </a:r>
            <a:br>
              <a:rPr lang="en-US" dirty="0"/>
            </a:br>
            <a:endParaRPr lang="en-US" dirty="0"/>
          </a:p>
          <a:p>
            <a:pPr lvl="1"/>
            <a:r>
              <a:rPr lang="en-GB" dirty="0"/>
              <a:t>Alternatively you can d</a:t>
            </a:r>
            <a:r>
              <a:rPr lang="en-NL" dirty="0"/>
              <a:t>oodle with pen &amp; paper and use a</a:t>
            </a:r>
            <a:r>
              <a:rPr lang="en-GB" dirty="0"/>
              <a:t> </a:t>
            </a:r>
            <a:r>
              <a:rPr lang="en-GB" dirty="0">
                <a:solidFill>
                  <a:schemeClr val="accent2"/>
                </a:solidFill>
              </a:rPr>
              <a:t>photo to vector converter</a:t>
            </a:r>
            <a:r>
              <a:rPr lang="en-GB" dirty="0"/>
              <a:t> e.g., Adobe Capture, </a:t>
            </a:r>
            <a:r>
              <a:rPr lang="en-GB" dirty="0">
                <a:hlinkClick r:id="rId4"/>
              </a:rPr>
              <a:t>vectorizer.ai</a:t>
            </a:r>
            <a:r>
              <a:rPr lang="en-GB" dirty="0"/>
              <a:t>, or use Inkscape (Trace Bitmap or Trace pixel art)</a:t>
            </a:r>
          </a:p>
        </p:txBody>
      </p:sp>
    </p:spTree>
    <p:extLst>
      <p:ext uri="{BB962C8B-B14F-4D97-AF65-F5344CB8AC3E}">
        <p14:creationId xmlns:p14="http://schemas.microsoft.com/office/powerpoint/2010/main" val="59694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FAC6-9380-6B1F-DE12-64183ABA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1003"/>
            <a:ext cx="10515600" cy="757997"/>
          </a:xfrm>
        </p:spPr>
        <p:txBody>
          <a:bodyPr>
            <a:noAutofit/>
          </a:bodyPr>
          <a:lstStyle/>
          <a:p>
            <a:pPr algn="ctr"/>
            <a:r>
              <a:rPr lang="en-NL" sz="5000" dirty="0">
                <a:solidFill>
                  <a:schemeClr val="accent4"/>
                </a:solidFill>
              </a:rPr>
              <a:t>Polling time</a:t>
            </a:r>
          </a:p>
        </p:txBody>
      </p:sp>
    </p:spTree>
    <p:extLst>
      <p:ext uri="{BB962C8B-B14F-4D97-AF65-F5344CB8AC3E}">
        <p14:creationId xmlns:p14="http://schemas.microsoft.com/office/powerpoint/2010/main" val="188140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A17CF-8259-F607-E984-88EA71DD2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D696-F6A0-9F35-31A2-C3B4AFC5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366"/>
            <a:ext cx="10515600" cy="757997"/>
          </a:xfrm>
        </p:spPr>
        <p:txBody>
          <a:bodyPr/>
          <a:lstStyle/>
          <a:p>
            <a:r>
              <a:rPr lang="en-NL" dirty="0">
                <a:solidFill>
                  <a:schemeClr val="accent4"/>
                </a:solidFill>
              </a:rPr>
              <a:t>How to pick the right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B784-D0A0-BE55-7822-711EAA61E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9" y="1149399"/>
            <a:ext cx="10213383" cy="2264242"/>
          </a:xfrm>
        </p:spPr>
        <p:txBody>
          <a:bodyPr>
            <a:normAutofit lnSpcReduction="10000"/>
          </a:bodyPr>
          <a:lstStyle/>
          <a:p>
            <a:r>
              <a:rPr lang="en-NL" sz="2500" dirty="0"/>
              <a:t>Note that we will care </a:t>
            </a:r>
            <a:r>
              <a:rPr lang="en-NL" sz="2500" i="1" dirty="0"/>
              <a:t>why</a:t>
            </a:r>
            <a:r>
              <a:rPr lang="en-NL" sz="2500" dirty="0"/>
              <a:t> you picked a paper</a:t>
            </a:r>
          </a:p>
          <a:p>
            <a:pPr marL="457200" lvl="1" indent="0">
              <a:buNone/>
            </a:pPr>
            <a:r>
              <a:rPr lang="en-NL" sz="2200" dirty="0"/>
              <a:t>“because it was short”, or “because chat GPT said so” are not good reasons.</a:t>
            </a:r>
            <a:endParaRPr lang="en-NL" dirty="0"/>
          </a:p>
          <a:p>
            <a:pPr marL="457200" lvl="1" indent="0">
              <a:buNone/>
            </a:pPr>
            <a:r>
              <a:rPr lang="en-NL" sz="2200" dirty="0"/>
              <a:t>Try to understand why a particular paper has contributed to the field</a:t>
            </a:r>
          </a:p>
          <a:p>
            <a:pPr marL="457200" lvl="1" indent="0">
              <a:buNone/>
            </a:pPr>
            <a:endParaRPr lang="en-NL" sz="2200" dirty="0"/>
          </a:p>
          <a:p>
            <a:r>
              <a:rPr lang="en-NL" sz="2600" dirty="0"/>
              <a:t>a good (but definitely </a:t>
            </a:r>
            <a:r>
              <a:rPr lang="en-NL" sz="2600" b="1" dirty="0"/>
              <a:t>not</a:t>
            </a:r>
            <a:r>
              <a:rPr lang="en-NL" sz="2600" dirty="0"/>
              <a:t> the only!) metric to quantify the impact of a paper is the </a:t>
            </a:r>
            <a:r>
              <a:rPr lang="en-NL" sz="2600" dirty="0">
                <a:solidFill>
                  <a:schemeClr val="accent4"/>
                </a:solidFill>
              </a:rPr>
              <a:t>citation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44240-5396-B0AD-54A3-BA1F1FB9DC57}"/>
              </a:ext>
            </a:extLst>
          </p:cNvPr>
          <p:cNvSpPr txBox="1"/>
          <p:nvPr/>
        </p:nvSpPr>
        <p:spPr>
          <a:xfrm>
            <a:off x="5880645" y="3552984"/>
            <a:ext cx="5729207" cy="759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&amp;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ArXiv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b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3"/>
              </a:rPr>
              <a:t>https://arxiv.org/archive/astro-ph</a:t>
            </a:r>
            <a:endParaRPr kumimoji="0" lang="en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275D768-8936-E93D-3832-FEE7A6127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809" y="4456735"/>
            <a:ext cx="3044453" cy="137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EC493B-F18F-6F42-5522-DD7DF286F3E0}"/>
              </a:ext>
            </a:extLst>
          </p:cNvPr>
          <p:cNvSpPr txBox="1"/>
          <p:nvPr/>
        </p:nvSpPr>
        <p:spPr>
          <a:xfrm>
            <a:off x="622845" y="3552984"/>
            <a:ext cx="4615582" cy="759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 the ADS: </a:t>
            </a:r>
            <a:br>
              <a:rPr kumimoji="0" lang="en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5"/>
              </a:rPr>
              <a:t>https://ui.adsabs.harvard.edu/</a:t>
            </a:r>
            <a:endParaRPr kumimoji="0" lang="en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4" name="Picture 13" descr="A screenshot of a web page&#10;&#10;AI-generated content may be incorrect.">
            <a:extLst>
              <a:ext uri="{FF2B5EF4-FFF2-40B4-BE49-F238E27FC236}">
                <a16:creationId xmlns:a16="http://schemas.microsoft.com/office/drawing/2014/main" id="{5DBB8CBB-ABDD-990F-6FC8-AF2900291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321267"/>
            <a:ext cx="4615582" cy="18153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C7D7BD-9307-ACA8-7DE2-3036A84E51DB}"/>
              </a:ext>
            </a:extLst>
          </p:cNvPr>
          <p:cNvSpPr txBox="1"/>
          <p:nvPr/>
        </p:nvSpPr>
        <p:spPr>
          <a:xfrm>
            <a:off x="773953" y="6157183"/>
            <a:ext cx="10014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2000" dirty="0"/>
              <a:t>If you have trouble accessing papers, </a:t>
            </a:r>
            <a:r>
              <a:rPr lang="en-NL" sz="2000" b="1" dirty="0"/>
              <a:t>try again from the EDU network </a:t>
            </a:r>
            <a:r>
              <a:rPr lang="en-NL" sz="2000" dirty="0"/>
              <a:t>or check the arXiv! </a:t>
            </a:r>
          </a:p>
        </p:txBody>
      </p:sp>
    </p:spTree>
    <p:extLst>
      <p:ext uri="{BB962C8B-B14F-4D97-AF65-F5344CB8AC3E}">
        <p14:creationId xmlns:p14="http://schemas.microsoft.com/office/powerpoint/2010/main" val="480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1364</Words>
  <Application>Microsoft Macintosh PowerPoint</Application>
  <PresentationFormat>Widescreen</PresentationFormat>
  <Paragraphs>149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Wingdings</vt:lpstr>
      <vt:lpstr>Office Theme</vt:lpstr>
      <vt:lpstr>Paper Doodle &amp; Presentation</vt:lpstr>
      <vt:lpstr>What is a paper doodle?</vt:lpstr>
      <vt:lpstr>Timeline/ Deadlines</vt:lpstr>
      <vt:lpstr>Grading</vt:lpstr>
      <vt:lpstr>Potential subjects</vt:lpstr>
      <vt:lpstr>Bonus points for being creative</vt:lpstr>
      <vt:lpstr>Required Tools</vt:lpstr>
      <vt:lpstr>Polling time</vt:lpstr>
      <vt:lpstr>How to pick the right paper</vt:lpstr>
      <vt:lpstr>How to pick the right paper (cont.)</vt:lpstr>
      <vt:lpstr>What to ask yourself while reading a paper</vt:lpstr>
      <vt:lpstr>No one knows everything…</vt:lpstr>
      <vt:lpstr>Time for some practice!</vt:lpstr>
      <vt:lpstr>What to ask yourself while reading a paper</vt:lpstr>
      <vt:lpstr>Time for some practice!</vt:lpstr>
      <vt:lpstr>Further handy tools</vt:lpstr>
      <vt:lpstr>Questions?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Son, A.A.C. van (Lieke)</dc:creator>
  <cp:lastModifiedBy>Son, A.A.C. van (Lieke)</cp:lastModifiedBy>
  <cp:revision>13</cp:revision>
  <dcterms:created xsi:type="dcterms:W3CDTF">2025-10-07T16:55:41Z</dcterms:created>
  <dcterms:modified xsi:type="dcterms:W3CDTF">2025-10-08T09:18:33Z</dcterms:modified>
</cp:coreProperties>
</file>