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5"/>
  </p:notesMasterIdLst>
  <p:sldIdLst>
    <p:sldId id="1859" r:id="rId2"/>
    <p:sldId id="1860" r:id="rId3"/>
    <p:sldId id="1094" r:id="rId4"/>
  </p:sldIdLst>
  <p:sldSz cx="14400213" cy="89995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94694"/>
  </p:normalViewPr>
  <p:slideViewPr>
    <p:cSldViewPr snapToGrid="0">
      <p:cViewPr>
        <p:scale>
          <a:sx n="68" d="100"/>
          <a:sy n="68" d="100"/>
        </p:scale>
        <p:origin x="1152" y="8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190867-FD12-ED4C-AD02-12B91CD72869}" type="datetimeFigureOut">
              <a:rPr lang="en-US" smtClean="0"/>
              <a:t>2/11/25</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924835-3F98-EF44-90E1-7314ACC83E7A}" type="slidenum">
              <a:rPr lang="en-US" smtClean="0"/>
              <a:t>‹#›</a:t>
            </a:fld>
            <a:endParaRPr lang="en-US"/>
          </a:p>
        </p:txBody>
      </p:sp>
    </p:spTree>
    <p:extLst>
      <p:ext uri="{BB962C8B-B14F-4D97-AF65-F5344CB8AC3E}">
        <p14:creationId xmlns:p14="http://schemas.microsoft.com/office/powerpoint/2010/main" val="2880671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85434-E88F-3FEC-5BED-C6FF1B9013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2F27B5-7480-7112-519C-D21AFC828B9E}"/>
              </a:ext>
            </a:extLst>
          </p:cNvPr>
          <p:cNvSpPr>
            <a:spLocks noGrp="1" noRot="1" noChangeAspect="1"/>
          </p:cNvSpPr>
          <p:nvPr>
            <p:ph type="sldImg"/>
          </p:nvPr>
        </p:nvSpPr>
        <p:spPr>
          <a:xfrm>
            <a:off x="960438" y="1143000"/>
            <a:ext cx="4937125" cy="3086100"/>
          </a:xfrm>
        </p:spPr>
      </p:sp>
      <p:sp>
        <p:nvSpPr>
          <p:cNvPr id="3" name="Notes Placeholder 2">
            <a:extLst>
              <a:ext uri="{FF2B5EF4-FFF2-40B4-BE49-F238E27FC236}">
                <a16:creationId xmlns:a16="http://schemas.microsoft.com/office/drawing/2014/main" id="{4D549E9A-4A14-B1DE-9C5C-66BF3C9393F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the interesting thing is, that not all formation channels can make all masses. </a:t>
            </a:r>
          </a:p>
          <a:p>
            <a:endParaRPr lang="en-GB" noProof="0" dirty="0"/>
          </a:p>
          <a:p>
            <a:r>
              <a:rPr lang="en-GB" noProof="0" dirty="0"/>
              <a:t>We expect that certain features, might be tell tales of a specific formation channel. This also poses a new data analysis challenge: how can we properly select or cut out the systems of interest?  This is something that we will see more and more as O4 rolls in. </a:t>
            </a:r>
          </a:p>
          <a:p>
            <a:endParaRPr lang="en-US" dirty="0"/>
          </a:p>
          <a:p>
            <a:r>
              <a:rPr lang="en-US" dirty="0"/>
              <a:t>&lt;</a:t>
            </a:r>
            <a:r>
              <a:rPr lang="en-GB" i="1" noProof="0" dirty="0"/>
              <a:t>How to properly cut out sections of the distribution?</a:t>
            </a:r>
          </a:p>
          <a:p>
            <a:r>
              <a:rPr lang="en-GB" noProof="0" dirty="0">
                <a:sym typeface="Wingdings" pitchFamily="2" charset="2"/>
              </a:rPr>
              <a:t>(</a:t>
            </a:r>
            <a:r>
              <a:rPr lang="en-GB" noProof="0" dirty="0" err="1">
                <a:sym typeface="Wingdings" pitchFamily="2" charset="2"/>
              </a:rPr>
              <a:t>Soumendra</a:t>
            </a:r>
            <a:r>
              <a:rPr lang="en-GB" noProof="0" dirty="0">
                <a:sym typeface="Wingdings" pitchFamily="2" charset="2"/>
              </a:rPr>
              <a:t> Roy)</a:t>
            </a:r>
            <a:r>
              <a:rPr lang="en-US" dirty="0"/>
              <a:t>&gt;</a:t>
            </a:r>
          </a:p>
          <a:p>
            <a:endParaRPr lang="en-US" dirty="0"/>
          </a:p>
          <a:p>
            <a:r>
              <a:rPr lang="en-US" dirty="0"/>
              <a:t>But there is something else that stands out: at high mass, there are a lot of formation channels that seem to contribute, but for the lowest masses, there is only one formation channel! (the CE channel)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FE9FD7F7-E034-042C-F157-61398AA8286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B1B9BB-89D4-F847-86FF-A90FB5E14C43}" type="slidenum">
              <a:rPr kumimoji="0" lang="en-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063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60438" y="1143000"/>
            <a:ext cx="4937125"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venir Next LT Pro"/>
                <a:ea typeface="+mj-ea"/>
                <a:cs typeface="+mj-cs"/>
              </a:rPr>
              <a:t>Why does the stable mass transfer channel drop below a certain mass?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venir Next LT Pro"/>
              <a:ea typeface="+mj-ea"/>
              <a:cs typeface="+mj-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venir Next LT Pro"/>
                <a:ea typeface="+mj-ea"/>
                <a:cs typeface="+mj-cs"/>
              </a:rPr>
              <a:t>Well in essence this is caused by the mass ratio dependence of mass transfer stability. Mass transfer is more stable for equal masses, and gets less stable at extreme mass ratios.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venir Next LT Pro"/>
              <a:ea typeface="+mj-ea"/>
              <a:cs typeface="+mj-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stable MT channel is pretty fun because we can basically reduce it to a cartoonish representation of the key evolutionary steps.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is possible because, compared to e.g.  common envelopes, the stable channel is well constrained!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It turns out that the reverse mass transfer being stable, is a very crucial constraint in this channel and imposes a minimum on the BH mass.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 won’t bore you with the derivation</a:t>
            </a:r>
          </a:p>
          <a:p>
            <a:endParaRPr lang="en-NL"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B1B9BB-89D4-F847-86FF-A90FB5E14C43}" type="slidenum">
              <a:rPr kumimoji="0" lang="en-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9594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0027" y="1472842"/>
            <a:ext cx="10800160" cy="3133172"/>
          </a:xfrm>
        </p:spPr>
        <p:txBody>
          <a:bodyPr anchor="b"/>
          <a:lstStyle>
            <a:lvl1pPr algn="ctr">
              <a:defRPr sz="7087"/>
            </a:lvl1pPr>
          </a:lstStyle>
          <a:p>
            <a:r>
              <a:rPr lang="en-US"/>
              <a:t>Click to edit Master title style</a:t>
            </a:r>
            <a:endParaRPr lang="en-US" dirty="0"/>
          </a:p>
        </p:txBody>
      </p:sp>
      <p:sp>
        <p:nvSpPr>
          <p:cNvPr id="3" name="Subtitle 2"/>
          <p:cNvSpPr>
            <a:spLocks noGrp="1"/>
          </p:cNvSpPr>
          <p:nvPr>
            <p:ph type="subTitle" idx="1"/>
          </p:nvPr>
        </p:nvSpPr>
        <p:spPr>
          <a:xfrm>
            <a:off x="1800027" y="4726842"/>
            <a:ext cx="10800160" cy="2172804"/>
          </a:xfrm>
        </p:spPr>
        <p:txBody>
          <a:bodyPr/>
          <a:lstStyle>
            <a:lvl1pPr marL="0" indent="0" algn="ctr">
              <a:buNone/>
              <a:defRPr sz="2835"/>
            </a:lvl1pPr>
            <a:lvl2pPr marL="539999" indent="0" algn="ctr">
              <a:buNone/>
              <a:defRPr sz="2362"/>
            </a:lvl2pPr>
            <a:lvl3pPr marL="1079998" indent="0" algn="ctr">
              <a:buNone/>
              <a:defRPr sz="2126"/>
            </a:lvl3pPr>
            <a:lvl4pPr marL="1619997" indent="0" algn="ctr">
              <a:buNone/>
              <a:defRPr sz="1890"/>
            </a:lvl4pPr>
            <a:lvl5pPr marL="2159996" indent="0" algn="ctr">
              <a:buNone/>
              <a:defRPr sz="1890"/>
            </a:lvl5pPr>
            <a:lvl6pPr marL="2699995" indent="0" algn="ctr">
              <a:buNone/>
              <a:defRPr sz="1890"/>
            </a:lvl6pPr>
            <a:lvl7pPr marL="3239994" indent="0" algn="ctr">
              <a:buNone/>
              <a:defRPr sz="1890"/>
            </a:lvl7pPr>
            <a:lvl8pPr marL="3779992" indent="0" algn="ctr">
              <a:buNone/>
              <a:defRPr sz="1890"/>
            </a:lvl8pPr>
            <a:lvl9pPr marL="4319991" indent="0" algn="ctr">
              <a:buNone/>
              <a:defRPr sz="189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10BCD-A866-B34B-B7E8-44C4BB9D2819}" type="datetimeFigureOut">
              <a:rPr lang="en-US" smtClean="0"/>
              <a:t>2/11/25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3381475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10BCD-A866-B34B-B7E8-44C4BB9D2819}" type="datetimeFigureOut">
              <a:rPr lang="en-US" smtClean="0"/>
              <a:t>2/11/25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4203915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05152" y="479142"/>
            <a:ext cx="3105046" cy="762669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90015" y="479142"/>
            <a:ext cx="9135135" cy="762669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10BCD-A866-B34B-B7E8-44C4BB9D2819}" type="datetimeFigureOut">
              <a:rPr lang="en-US" smtClean="0"/>
              <a:t>2/11/25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2113307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and Content">
    <p:bg>
      <p:bgPr>
        <a:solidFill>
          <a:srgbClr val="FBFE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1908286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10BCD-A866-B34B-B7E8-44C4BB9D2819}" type="datetimeFigureOut">
              <a:rPr lang="en-US" smtClean="0"/>
              <a:t>2/11/25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4009026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82514" y="2243636"/>
            <a:ext cx="12420184" cy="3743557"/>
          </a:xfrm>
        </p:spPr>
        <p:txBody>
          <a:bodyPr anchor="b"/>
          <a:lstStyle>
            <a:lvl1pPr>
              <a:defRPr sz="7087"/>
            </a:lvl1pPr>
          </a:lstStyle>
          <a:p>
            <a:r>
              <a:rPr lang="en-US"/>
              <a:t>Click to edit Master title style</a:t>
            </a:r>
            <a:endParaRPr lang="en-US" dirty="0"/>
          </a:p>
        </p:txBody>
      </p:sp>
      <p:sp>
        <p:nvSpPr>
          <p:cNvPr id="3" name="Text Placeholder 2"/>
          <p:cNvSpPr>
            <a:spLocks noGrp="1"/>
          </p:cNvSpPr>
          <p:nvPr>
            <p:ph type="body" idx="1"/>
          </p:nvPr>
        </p:nvSpPr>
        <p:spPr>
          <a:xfrm>
            <a:off x="982514" y="6022609"/>
            <a:ext cx="12420184" cy="1968648"/>
          </a:xfrm>
        </p:spPr>
        <p:txBody>
          <a:bodyPr/>
          <a:lstStyle>
            <a:lvl1pPr marL="0" indent="0">
              <a:buNone/>
              <a:defRPr sz="2835">
                <a:solidFill>
                  <a:schemeClr val="tx1">
                    <a:tint val="82000"/>
                  </a:schemeClr>
                </a:solidFill>
              </a:defRPr>
            </a:lvl1pPr>
            <a:lvl2pPr marL="539999" indent="0">
              <a:buNone/>
              <a:defRPr sz="2362">
                <a:solidFill>
                  <a:schemeClr val="tx1">
                    <a:tint val="82000"/>
                  </a:schemeClr>
                </a:solidFill>
              </a:defRPr>
            </a:lvl2pPr>
            <a:lvl3pPr marL="1079998" indent="0">
              <a:buNone/>
              <a:defRPr sz="2126">
                <a:solidFill>
                  <a:schemeClr val="tx1">
                    <a:tint val="82000"/>
                  </a:schemeClr>
                </a:solidFill>
              </a:defRPr>
            </a:lvl3pPr>
            <a:lvl4pPr marL="1619997" indent="0">
              <a:buNone/>
              <a:defRPr sz="1890">
                <a:solidFill>
                  <a:schemeClr val="tx1">
                    <a:tint val="82000"/>
                  </a:schemeClr>
                </a:solidFill>
              </a:defRPr>
            </a:lvl4pPr>
            <a:lvl5pPr marL="2159996" indent="0">
              <a:buNone/>
              <a:defRPr sz="1890">
                <a:solidFill>
                  <a:schemeClr val="tx1">
                    <a:tint val="82000"/>
                  </a:schemeClr>
                </a:solidFill>
              </a:defRPr>
            </a:lvl5pPr>
            <a:lvl6pPr marL="2699995" indent="0">
              <a:buNone/>
              <a:defRPr sz="1890">
                <a:solidFill>
                  <a:schemeClr val="tx1">
                    <a:tint val="82000"/>
                  </a:schemeClr>
                </a:solidFill>
              </a:defRPr>
            </a:lvl6pPr>
            <a:lvl7pPr marL="3239994" indent="0">
              <a:buNone/>
              <a:defRPr sz="1890">
                <a:solidFill>
                  <a:schemeClr val="tx1">
                    <a:tint val="82000"/>
                  </a:schemeClr>
                </a:solidFill>
              </a:defRPr>
            </a:lvl7pPr>
            <a:lvl8pPr marL="3779992" indent="0">
              <a:buNone/>
              <a:defRPr sz="1890">
                <a:solidFill>
                  <a:schemeClr val="tx1">
                    <a:tint val="82000"/>
                  </a:schemeClr>
                </a:solidFill>
              </a:defRPr>
            </a:lvl8pPr>
            <a:lvl9pPr marL="4319991" indent="0">
              <a:buNone/>
              <a:defRPr sz="189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10BCD-A866-B34B-B7E8-44C4BB9D2819}" type="datetimeFigureOut">
              <a:rPr lang="en-US" smtClean="0"/>
              <a:t>2/11/25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2444624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90014" y="2395710"/>
            <a:ext cx="6120091" cy="57101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290108" y="2395710"/>
            <a:ext cx="6120091" cy="57101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B10BCD-A866-B34B-B7E8-44C4BB9D2819}" type="datetimeFigureOut">
              <a:rPr lang="en-US" smtClean="0"/>
              <a:t>2/11/25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1421346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1890" y="479143"/>
            <a:ext cx="12420184" cy="1739495"/>
          </a:xfrm>
        </p:spPr>
        <p:txBody>
          <a:bodyPr/>
          <a:lstStyle/>
          <a:p>
            <a:r>
              <a:rPr lang="en-US"/>
              <a:t>Click to edit Master title style</a:t>
            </a:r>
            <a:endParaRPr lang="en-US" dirty="0"/>
          </a:p>
        </p:txBody>
      </p:sp>
      <p:sp>
        <p:nvSpPr>
          <p:cNvPr id="3" name="Text Placeholder 2"/>
          <p:cNvSpPr>
            <a:spLocks noGrp="1"/>
          </p:cNvSpPr>
          <p:nvPr>
            <p:ph type="body" idx="1"/>
          </p:nvPr>
        </p:nvSpPr>
        <p:spPr>
          <a:xfrm>
            <a:off x="991891" y="2206137"/>
            <a:ext cx="6091965" cy="1081194"/>
          </a:xfrm>
        </p:spPr>
        <p:txBody>
          <a:bodyPr anchor="b"/>
          <a:lstStyle>
            <a:lvl1pPr marL="0" indent="0">
              <a:buNone/>
              <a:defRPr sz="2835" b="1"/>
            </a:lvl1pPr>
            <a:lvl2pPr marL="539999" indent="0">
              <a:buNone/>
              <a:defRPr sz="2362" b="1"/>
            </a:lvl2pPr>
            <a:lvl3pPr marL="1079998" indent="0">
              <a:buNone/>
              <a:defRPr sz="2126" b="1"/>
            </a:lvl3pPr>
            <a:lvl4pPr marL="1619997" indent="0">
              <a:buNone/>
              <a:defRPr sz="1890" b="1"/>
            </a:lvl4pPr>
            <a:lvl5pPr marL="2159996" indent="0">
              <a:buNone/>
              <a:defRPr sz="1890" b="1"/>
            </a:lvl5pPr>
            <a:lvl6pPr marL="2699995" indent="0">
              <a:buNone/>
              <a:defRPr sz="1890" b="1"/>
            </a:lvl6pPr>
            <a:lvl7pPr marL="3239994" indent="0">
              <a:buNone/>
              <a:defRPr sz="1890" b="1"/>
            </a:lvl7pPr>
            <a:lvl8pPr marL="3779992" indent="0">
              <a:buNone/>
              <a:defRPr sz="1890" b="1"/>
            </a:lvl8pPr>
            <a:lvl9pPr marL="4319991" indent="0">
              <a:buNone/>
              <a:defRPr sz="1890" b="1"/>
            </a:lvl9pPr>
          </a:lstStyle>
          <a:p>
            <a:pPr lvl="0"/>
            <a:r>
              <a:rPr lang="en-US"/>
              <a:t>Click to edit Master text styles</a:t>
            </a:r>
          </a:p>
        </p:txBody>
      </p:sp>
      <p:sp>
        <p:nvSpPr>
          <p:cNvPr id="4" name="Content Placeholder 3"/>
          <p:cNvSpPr>
            <a:spLocks noGrp="1"/>
          </p:cNvSpPr>
          <p:nvPr>
            <p:ph sz="half" idx="2"/>
          </p:nvPr>
        </p:nvSpPr>
        <p:spPr>
          <a:xfrm>
            <a:off x="991891" y="3287331"/>
            <a:ext cx="6091965" cy="48351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290108" y="2206137"/>
            <a:ext cx="6121966" cy="1081194"/>
          </a:xfrm>
        </p:spPr>
        <p:txBody>
          <a:bodyPr anchor="b"/>
          <a:lstStyle>
            <a:lvl1pPr marL="0" indent="0">
              <a:buNone/>
              <a:defRPr sz="2835" b="1"/>
            </a:lvl1pPr>
            <a:lvl2pPr marL="539999" indent="0">
              <a:buNone/>
              <a:defRPr sz="2362" b="1"/>
            </a:lvl2pPr>
            <a:lvl3pPr marL="1079998" indent="0">
              <a:buNone/>
              <a:defRPr sz="2126" b="1"/>
            </a:lvl3pPr>
            <a:lvl4pPr marL="1619997" indent="0">
              <a:buNone/>
              <a:defRPr sz="1890" b="1"/>
            </a:lvl4pPr>
            <a:lvl5pPr marL="2159996" indent="0">
              <a:buNone/>
              <a:defRPr sz="1890" b="1"/>
            </a:lvl5pPr>
            <a:lvl6pPr marL="2699995" indent="0">
              <a:buNone/>
              <a:defRPr sz="1890" b="1"/>
            </a:lvl6pPr>
            <a:lvl7pPr marL="3239994" indent="0">
              <a:buNone/>
              <a:defRPr sz="1890" b="1"/>
            </a:lvl7pPr>
            <a:lvl8pPr marL="3779992" indent="0">
              <a:buNone/>
              <a:defRPr sz="1890" b="1"/>
            </a:lvl8pPr>
            <a:lvl9pPr marL="4319991" indent="0">
              <a:buNone/>
              <a:defRPr sz="1890" b="1"/>
            </a:lvl9pPr>
          </a:lstStyle>
          <a:p>
            <a:pPr lvl="0"/>
            <a:r>
              <a:rPr lang="en-US"/>
              <a:t>Click to edit Master text styles</a:t>
            </a:r>
          </a:p>
        </p:txBody>
      </p:sp>
      <p:sp>
        <p:nvSpPr>
          <p:cNvPr id="6" name="Content Placeholder 5"/>
          <p:cNvSpPr>
            <a:spLocks noGrp="1"/>
          </p:cNvSpPr>
          <p:nvPr>
            <p:ph sz="quarter" idx="4"/>
          </p:nvPr>
        </p:nvSpPr>
        <p:spPr>
          <a:xfrm>
            <a:off x="7290108" y="3287331"/>
            <a:ext cx="6121966" cy="48351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10BCD-A866-B34B-B7E8-44C4BB9D2819}" type="datetimeFigureOut">
              <a:rPr lang="en-US" smtClean="0"/>
              <a:t>2/11/25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246717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B10BCD-A866-B34B-B7E8-44C4BB9D2819}" type="datetimeFigureOut">
              <a:rPr lang="en-US" smtClean="0"/>
              <a:t>2/11/25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40154557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10BCD-A866-B34B-B7E8-44C4BB9D2819}" type="datetimeFigureOut">
              <a:rPr lang="en-US" smtClean="0"/>
              <a:t>2/11/25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3773177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1891" y="599969"/>
            <a:ext cx="4644443" cy="2099892"/>
          </a:xfrm>
        </p:spPr>
        <p:txBody>
          <a:bodyPr anchor="b"/>
          <a:lstStyle>
            <a:lvl1pPr>
              <a:defRPr sz="3780"/>
            </a:lvl1pPr>
          </a:lstStyle>
          <a:p>
            <a:r>
              <a:rPr lang="en-US"/>
              <a:t>Click to edit Master title style</a:t>
            </a:r>
            <a:endParaRPr lang="en-US" dirty="0"/>
          </a:p>
        </p:txBody>
      </p:sp>
      <p:sp>
        <p:nvSpPr>
          <p:cNvPr id="3" name="Content Placeholder 2"/>
          <p:cNvSpPr>
            <a:spLocks noGrp="1"/>
          </p:cNvSpPr>
          <p:nvPr>
            <p:ph idx="1"/>
          </p:nvPr>
        </p:nvSpPr>
        <p:spPr>
          <a:xfrm>
            <a:off x="6121966" y="1295767"/>
            <a:ext cx="7290108" cy="6395505"/>
          </a:xfrm>
        </p:spPr>
        <p:txBody>
          <a:bodyPr/>
          <a:lstStyle>
            <a:lvl1pPr>
              <a:defRPr sz="3780"/>
            </a:lvl1pPr>
            <a:lvl2pPr>
              <a:defRPr sz="3307"/>
            </a:lvl2pPr>
            <a:lvl3pPr>
              <a:defRPr sz="2835"/>
            </a:lvl3pPr>
            <a:lvl4pPr>
              <a:defRPr sz="2362"/>
            </a:lvl4pPr>
            <a:lvl5pPr>
              <a:defRPr sz="2362"/>
            </a:lvl5pPr>
            <a:lvl6pPr>
              <a:defRPr sz="2362"/>
            </a:lvl6pPr>
            <a:lvl7pPr>
              <a:defRPr sz="2362"/>
            </a:lvl7pPr>
            <a:lvl8pPr>
              <a:defRPr sz="2362"/>
            </a:lvl8pPr>
            <a:lvl9pPr>
              <a:defRPr sz="236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91891" y="2699862"/>
            <a:ext cx="4644443" cy="5001827"/>
          </a:xfrm>
        </p:spPr>
        <p:txBody>
          <a:bodyPr/>
          <a:lstStyle>
            <a:lvl1pPr marL="0" indent="0">
              <a:buNone/>
              <a:defRPr sz="1890"/>
            </a:lvl1pPr>
            <a:lvl2pPr marL="539999" indent="0">
              <a:buNone/>
              <a:defRPr sz="1654"/>
            </a:lvl2pPr>
            <a:lvl3pPr marL="1079998" indent="0">
              <a:buNone/>
              <a:defRPr sz="1417"/>
            </a:lvl3pPr>
            <a:lvl4pPr marL="1619997" indent="0">
              <a:buNone/>
              <a:defRPr sz="1181"/>
            </a:lvl4pPr>
            <a:lvl5pPr marL="2159996" indent="0">
              <a:buNone/>
              <a:defRPr sz="1181"/>
            </a:lvl5pPr>
            <a:lvl6pPr marL="2699995" indent="0">
              <a:buNone/>
              <a:defRPr sz="1181"/>
            </a:lvl6pPr>
            <a:lvl7pPr marL="3239994" indent="0">
              <a:buNone/>
              <a:defRPr sz="1181"/>
            </a:lvl7pPr>
            <a:lvl8pPr marL="3779992" indent="0">
              <a:buNone/>
              <a:defRPr sz="1181"/>
            </a:lvl8pPr>
            <a:lvl9pPr marL="4319991" indent="0">
              <a:buNone/>
              <a:defRPr sz="1181"/>
            </a:lvl9pPr>
          </a:lstStyle>
          <a:p>
            <a:pPr lvl="0"/>
            <a:r>
              <a:rPr lang="en-US"/>
              <a:t>Click to edit Master text styles</a:t>
            </a:r>
          </a:p>
        </p:txBody>
      </p:sp>
      <p:sp>
        <p:nvSpPr>
          <p:cNvPr id="5" name="Date Placeholder 4"/>
          <p:cNvSpPr>
            <a:spLocks noGrp="1"/>
          </p:cNvSpPr>
          <p:nvPr>
            <p:ph type="dt" sz="half" idx="10"/>
          </p:nvPr>
        </p:nvSpPr>
        <p:spPr/>
        <p:txBody>
          <a:bodyPr/>
          <a:lstStyle/>
          <a:p>
            <a:fld id="{42B10BCD-A866-B34B-B7E8-44C4BB9D2819}" type="datetimeFigureOut">
              <a:rPr lang="en-US" smtClean="0"/>
              <a:t>2/11/25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452364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1891" y="599969"/>
            <a:ext cx="4644443" cy="2099892"/>
          </a:xfrm>
        </p:spPr>
        <p:txBody>
          <a:bodyPr anchor="b"/>
          <a:lstStyle>
            <a:lvl1pPr>
              <a:defRPr sz="3780"/>
            </a:lvl1pPr>
          </a:lstStyle>
          <a:p>
            <a:r>
              <a:rPr lang="en-US"/>
              <a:t>Click to edit Master title style</a:t>
            </a:r>
            <a:endParaRPr lang="en-US" dirty="0"/>
          </a:p>
        </p:txBody>
      </p:sp>
      <p:sp>
        <p:nvSpPr>
          <p:cNvPr id="3" name="Picture Placeholder 2"/>
          <p:cNvSpPr>
            <a:spLocks noGrp="1" noChangeAspect="1"/>
          </p:cNvSpPr>
          <p:nvPr>
            <p:ph type="pic" idx="1"/>
          </p:nvPr>
        </p:nvSpPr>
        <p:spPr>
          <a:xfrm>
            <a:off x="6121966" y="1295767"/>
            <a:ext cx="7290108" cy="6395505"/>
          </a:xfrm>
        </p:spPr>
        <p:txBody>
          <a:bodyPr anchor="t"/>
          <a:lstStyle>
            <a:lvl1pPr marL="0" indent="0">
              <a:buNone/>
              <a:defRPr sz="3780"/>
            </a:lvl1pPr>
            <a:lvl2pPr marL="539999" indent="0">
              <a:buNone/>
              <a:defRPr sz="3307"/>
            </a:lvl2pPr>
            <a:lvl3pPr marL="1079998" indent="0">
              <a:buNone/>
              <a:defRPr sz="2835"/>
            </a:lvl3pPr>
            <a:lvl4pPr marL="1619997" indent="0">
              <a:buNone/>
              <a:defRPr sz="2362"/>
            </a:lvl4pPr>
            <a:lvl5pPr marL="2159996" indent="0">
              <a:buNone/>
              <a:defRPr sz="2362"/>
            </a:lvl5pPr>
            <a:lvl6pPr marL="2699995" indent="0">
              <a:buNone/>
              <a:defRPr sz="2362"/>
            </a:lvl6pPr>
            <a:lvl7pPr marL="3239994" indent="0">
              <a:buNone/>
              <a:defRPr sz="2362"/>
            </a:lvl7pPr>
            <a:lvl8pPr marL="3779992" indent="0">
              <a:buNone/>
              <a:defRPr sz="2362"/>
            </a:lvl8pPr>
            <a:lvl9pPr marL="4319991" indent="0">
              <a:buNone/>
              <a:defRPr sz="2362"/>
            </a:lvl9pPr>
          </a:lstStyle>
          <a:p>
            <a:r>
              <a:rPr lang="en-US"/>
              <a:t>Click icon to add picture</a:t>
            </a:r>
            <a:endParaRPr lang="en-US" dirty="0"/>
          </a:p>
        </p:txBody>
      </p:sp>
      <p:sp>
        <p:nvSpPr>
          <p:cNvPr id="4" name="Text Placeholder 3"/>
          <p:cNvSpPr>
            <a:spLocks noGrp="1"/>
          </p:cNvSpPr>
          <p:nvPr>
            <p:ph type="body" sz="half" idx="2"/>
          </p:nvPr>
        </p:nvSpPr>
        <p:spPr>
          <a:xfrm>
            <a:off x="991891" y="2699862"/>
            <a:ext cx="4644443" cy="5001827"/>
          </a:xfrm>
        </p:spPr>
        <p:txBody>
          <a:bodyPr/>
          <a:lstStyle>
            <a:lvl1pPr marL="0" indent="0">
              <a:buNone/>
              <a:defRPr sz="1890"/>
            </a:lvl1pPr>
            <a:lvl2pPr marL="539999" indent="0">
              <a:buNone/>
              <a:defRPr sz="1654"/>
            </a:lvl2pPr>
            <a:lvl3pPr marL="1079998" indent="0">
              <a:buNone/>
              <a:defRPr sz="1417"/>
            </a:lvl3pPr>
            <a:lvl4pPr marL="1619997" indent="0">
              <a:buNone/>
              <a:defRPr sz="1181"/>
            </a:lvl4pPr>
            <a:lvl5pPr marL="2159996" indent="0">
              <a:buNone/>
              <a:defRPr sz="1181"/>
            </a:lvl5pPr>
            <a:lvl6pPr marL="2699995" indent="0">
              <a:buNone/>
              <a:defRPr sz="1181"/>
            </a:lvl6pPr>
            <a:lvl7pPr marL="3239994" indent="0">
              <a:buNone/>
              <a:defRPr sz="1181"/>
            </a:lvl7pPr>
            <a:lvl8pPr marL="3779992" indent="0">
              <a:buNone/>
              <a:defRPr sz="1181"/>
            </a:lvl8pPr>
            <a:lvl9pPr marL="4319991" indent="0">
              <a:buNone/>
              <a:defRPr sz="1181"/>
            </a:lvl9pPr>
          </a:lstStyle>
          <a:p>
            <a:pPr lvl="0"/>
            <a:r>
              <a:rPr lang="en-US"/>
              <a:t>Click to edit Master text styles</a:t>
            </a:r>
          </a:p>
        </p:txBody>
      </p:sp>
      <p:sp>
        <p:nvSpPr>
          <p:cNvPr id="5" name="Date Placeholder 4"/>
          <p:cNvSpPr>
            <a:spLocks noGrp="1"/>
          </p:cNvSpPr>
          <p:nvPr>
            <p:ph type="dt" sz="half" idx="10"/>
          </p:nvPr>
        </p:nvSpPr>
        <p:spPr/>
        <p:txBody>
          <a:bodyPr/>
          <a:lstStyle/>
          <a:p>
            <a:fld id="{42B10BCD-A866-B34B-B7E8-44C4BB9D2819}" type="datetimeFigureOut">
              <a:rPr lang="en-US" smtClean="0"/>
              <a:t>2/11/25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795589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0015" y="479143"/>
            <a:ext cx="12420184" cy="173949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90015" y="2395710"/>
            <a:ext cx="12420184" cy="57101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015" y="8341239"/>
            <a:ext cx="3240048" cy="479142"/>
          </a:xfrm>
          <a:prstGeom prst="rect">
            <a:avLst/>
          </a:prstGeom>
        </p:spPr>
        <p:txBody>
          <a:bodyPr vert="horz" lIns="91440" tIns="45720" rIns="91440" bIns="45720" rtlCol="0" anchor="ctr"/>
          <a:lstStyle>
            <a:lvl1pPr algn="l">
              <a:defRPr sz="1417">
                <a:solidFill>
                  <a:schemeClr val="tx1">
                    <a:tint val="82000"/>
                  </a:schemeClr>
                </a:solidFill>
              </a:defRPr>
            </a:lvl1pPr>
          </a:lstStyle>
          <a:p>
            <a:fld id="{42B10BCD-A866-B34B-B7E8-44C4BB9D2819}" type="datetimeFigureOut">
              <a:rPr lang="en-US" smtClean="0"/>
              <a:t>2/11/25</a:t>
            </a:fld>
            <a:endParaRPr lang="en-US"/>
          </a:p>
        </p:txBody>
      </p:sp>
      <p:sp>
        <p:nvSpPr>
          <p:cNvPr id="5" name="Footer Placeholder 4"/>
          <p:cNvSpPr>
            <a:spLocks noGrp="1"/>
          </p:cNvSpPr>
          <p:nvPr>
            <p:ph type="ftr" sz="quarter" idx="3"/>
          </p:nvPr>
        </p:nvSpPr>
        <p:spPr>
          <a:xfrm>
            <a:off x="4770071" y="8341239"/>
            <a:ext cx="4860072" cy="479142"/>
          </a:xfrm>
          <a:prstGeom prst="rect">
            <a:avLst/>
          </a:prstGeom>
        </p:spPr>
        <p:txBody>
          <a:bodyPr vert="horz" lIns="91440" tIns="45720" rIns="91440" bIns="45720" rtlCol="0" anchor="ctr"/>
          <a:lstStyle>
            <a:lvl1pPr algn="ctr">
              <a:defRPr sz="1417">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10170150" y="8341239"/>
            <a:ext cx="3240048" cy="479142"/>
          </a:xfrm>
          <a:prstGeom prst="rect">
            <a:avLst/>
          </a:prstGeom>
        </p:spPr>
        <p:txBody>
          <a:bodyPr vert="horz" lIns="91440" tIns="45720" rIns="91440" bIns="45720" rtlCol="0" anchor="ctr"/>
          <a:lstStyle>
            <a:lvl1pPr algn="r">
              <a:defRPr sz="1417">
                <a:solidFill>
                  <a:schemeClr val="tx1">
                    <a:tint val="82000"/>
                  </a:schemeClr>
                </a:solidFill>
              </a:defRPr>
            </a:lvl1pPr>
          </a:lstStyle>
          <a:p>
            <a:fld id="{EE2EFAF5-5BCF-8E41-837E-C5141D32AB8A}" type="slidenum">
              <a:rPr lang="en-US" smtClean="0"/>
              <a:t>‹#›</a:t>
            </a:fld>
            <a:endParaRPr lang="en-US"/>
          </a:p>
        </p:txBody>
      </p:sp>
    </p:spTree>
    <p:extLst>
      <p:ext uri="{BB962C8B-B14F-4D97-AF65-F5344CB8AC3E}">
        <p14:creationId xmlns:p14="http://schemas.microsoft.com/office/powerpoint/2010/main" val="2840415976"/>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1079998" rtl="0" eaLnBrk="1" latinLnBrk="0" hangingPunct="1">
        <a:lnSpc>
          <a:spcPct val="90000"/>
        </a:lnSpc>
        <a:spcBef>
          <a:spcPct val="0"/>
        </a:spcBef>
        <a:buNone/>
        <a:defRPr sz="5197" kern="1200">
          <a:solidFill>
            <a:schemeClr val="tx1"/>
          </a:solidFill>
          <a:latin typeface="+mj-lt"/>
          <a:ea typeface="+mj-ea"/>
          <a:cs typeface="+mj-cs"/>
        </a:defRPr>
      </a:lvl1pPr>
    </p:titleStyle>
    <p:bodyStyle>
      <a:lvl1pPr marL="269999" indent="-269999" algn="l" defTabSz="1079998" rtl="0" eaLnBrk="1" latinLnBrk="0" hangingPunct="1">
        <a:lnSpc>
          <a:spcPct val="90000"/>
        </a:lnSpc>
        <a:spcBef>
          <a:spcPts val="1181"/>
        </a:spcBef>
        <a:buFont typeface="Arial" panose="020B0604020202020204" pitchFamily="34" charset="0"/>
        <a:buChar char="•"/>
        <a:defRPr sz="3307" kern="1200">
          <a:solidFill>
            <a:schemeClr val="tx1"/>
          </a:solidFill>
          <a:latin typeface="+mn-lt"/>
          <a:ea typeface="+mn-ea"/>
          <a:cs typeface="+mn-cs"/>
        </a:defRPr>
      </a:lvl1pPr>
      <a:lvl2pPr marL="809998" indent="-269999" algn="l" defTabSz="1079998" rtl="0" eaLnBrk="1" latinLnBrk="0" hangingPunct="1">
        <a:lnSpc>
          <a:spcPct val="90000"/>
        </a:lnSpc>
        <a:spcBef>
          <a:spcPts val="591"/>
        </a:spcBef>
        <a:buFont typeface="Arial" panose="020B0604020202020204" pitchFamily="34" charset="0"/>
        <a:buChar char="•"/>
        <a:defRPr sz="2835" kern="1200">
          <a:solidFill>
            <a:schemeClr val="tx1"/>
          </a:solidFill>
          <a:latin typeface="+mn-lt"/>
          <a:ea typeface="+mn-ea"/>
          <a:cs typeface="+mn-cs"/>
        </a:defRPr>
      </a:lvl2pPr>
      <a:lvl3pPr marL="1349997" indent="-269999" algn="l" defTabSz="1079998" rtl="0" eaLnBrk="1" latinLnBrk="0" hangingPunct="1">
        <a:lnSpc>
          <a:spcPct val="90000"/>
        </a:lnSpc>
        <a:spcBef>
          <a:spcPts val="591"/>
        </a:spcBef>
        <a:buFont typeface="Arial" panose="020B0604020202020204" pitchFamily="34" charset="0"/>
        <a:buChar char="•"/>
        <a:defRPr sz="2362" kern="1200">
          <a:solidFill>
            <a:schemeClr val="tx1"/>
          </a:solidFill>
          <a:latin typeface="+mn-lt"/>
          <a:ea typeface="+mn-ea"/>
          <a:cs typeface="+mn-cs"/>
        </a:defRPr>
      </a:lvl3pPr>
      <a:lvl4pPr marL="1889996"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4pPr>
      <a:lvl5pPr marL="2429995"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5pPr>
      <a:lvl6pPr marL="2969994"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6pPr>
      <a:lvl7pPr marL="3509993"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7pPr>
      <a:lvl8pPr marL="4049992"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8pPr>
      <a:lvl9pPr marL="4589991" indent="-269999" algn="l" defTabSz="1079998" rtl="0" eaLnBrk="1" latinLnBrk="0" hangingPunct="1">
        <a:lnSpc>
          <a:spcPct val="90000"/>
        </a:lnSpc>
        <a:spcBef>
          <a:spcPts val="591"/>
        </a:spcBef>
        <a:buFont typeface="Arial" panose="020B0604020202020204" pitchFamily="34" charset="0"/>
        <a:buChar char="•"/>
        <a:defRPr sz="2126" kern="1200">
          <a:solidFill>
            <a:schemeClr val="tx1"/>
          </a:solidFill>
          <a:latin typeface="+mn-lt"/>
          <a:ea typeface="+mn-ea"/>
          <a:cs typeface="+mn-cs"/>
        </a:defRPr>
      </a:lvl9pPr>
    </p:bodyStyle>
    <p:otherStyle>
      <a:defPPr>
        <a:defRPr lang="en-US"/>
      </a:defPPr>
      <a:lvl1pPr marL="0" algn="l" defTabSz="1079998" rtl="0" eaLnBrk="1" latinLnBrk="0" hangingPunct="1">
        <a:defRPr sz="2126" kern="1200">
          <a:solidFill>
            <a:schemeClr val="tx1"/>
          </a:solidFill>
          <a:latin typeface="+mn-lt"/>
          <a:ea typeface="+mn-ea"/>
          <a:cs typeface="+mn-cs"/>
        </a:defRPr>
      </a:lvl1pPr>
      <a:lvl2pPr marL="539999" algn="l" defTabSz="1079998" rtl="0" eaLnBrk="1" latinLnBrk="0" hangingPunct="1">
        <a:defRPr sz="2126" kern="1200">
          <a:solidFill>
            <a:schemeClr val="tx1"/>
          </a:solidFill>
          <a:latin typeface="+mn-lt"/>
          <a:ea typeface="+mn-ea"/>
          <a:cs typeface="+mn-cs"/>
        </a:defRPr>
      </a:lvl2pPr>
      <a:lvl3pPr marL="1079998" algn="l" defTabSz="1079998" rtl="0" eaLnBrk="1" latinLnBrk="0" hangingPunct="1">
        <a:defRPr sz="2126" kern="1200">
          <a:solidFill>
            <a:schemeClr val="tx1"/>
          </a:solidFill>
          <a:latin typeface="+mn-lt"/>
          <a:ea typeface="+mn-ea"/>
          <a:cs typeface="+mn-cs"/>
        </a:defRPr>
      </a:lvl3pPr>
      <a:lvl4pPr marL="1619997" algn="l" defTabSz="1079998" rtl="0" eaLnBrk="1" latinLnBrk="0" hangingPunct="1">
        <a:defRPr sz="2126" kern="1200">
          <a:solidFill>
            <a:schemeClr val="tx1"/>
          </a:solidFill>
          <a:latin typeface="+mn-lt"/>
          <a:ea typeface="+mn-ea"/>
          <a:cs typeface="+mn-cs"/>
        </a:defRPr>
      </a:lvl4pPr>
      <a:lvl5pPr marL="2159996" algn="l" defTabSz="1079998" rtl="0" eaLnBrk="1" latinLnBrk="0" hangingPunct="1">
        <a:defRPr sz="2126" kern="1200">
          <a:solidFill>
            <a:schemeClr val="tx1"/>
          </a:solidFill>
          <a:latin typeface="+mn-lt"/>
          <a:ea typeface="+mn-ea"/>
          <a:cs typeface="+mn-cs"/>
        </a:defRPr>
      </a:lvl5pPr>
      <a:lvl6pPr marL="2699995" algn="l" defTabSz="1079998" rtl="0" eaLnBrk="1" latinLnBrk="0" hangingPunct="1">
        <a:defRPr sz="2126" kern="1200">
          <a:solidFill>
            <a:schemeClr val="tx1"/>
          </a:solidFill>
          <a:latin typeface="+mn-lt"/>
          <a:ea typeface="+mn-ea"/>
          <a:cs typeface="+mn-cs"/>
        </a:defRPr>
      </a:lvl6pPr>
      <a:lvl7pPr marL="3239994" algn="l" defTabSz="1079998" rtl="0" eaLnBrk="1" latinLnBrk="0" hangingPunct="1">
        <a:defRPr sz="2126" kern="1200">
          <a:solidFill>
            <a:schemeClr val="tx1"/>
          </a:solidFill>
          <a:latin typeface="+mn-lt"/>
          <a:ea typeface="+mn-ea"/>
          <a:cs typeface="+mn-cs"/>
        </a:defRPr>
      </a:lvl7pPr>
      <a:lvl8pPr marL="3779992" algn="l" defTabSz="1079998" rtl="0" eaLnBrk="1" latinLnBrk="0" hangingPunct="1">
        <a:defRPr sz="2126" kern="1200">
          <a:solidFill>
            <a:schemeClr val="tx1"/>
          </a:solidFill>
          <a:latin typeface="+mn-lt"/>
          <a:ea typeface="+mn-ea"/>
          <a:cs typeface="+mn-cs"/>
        </a:defRPr>
      </a:lvl8pPr>
      <a:lvl9pPr marL="4319991" algn="l" defTabSz="1079998" rtl="0" eaLnBrk="1" latinLnBrk="0" hangingPunct="1">
        <a:defRPr sz="212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iopscience.iop.org/article/10.3847/1538-4357/ac64a3"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iopscience.iop.org/article/10.3847/1538-4357/ac9b0a" TargetMode="External"/><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5D154-7FF4-911D-FE53-F5E18998CFA8}"/>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C3C60E3D-6B03-0029-AD2E-0ABC4FF0EA5D}"/>
              </a:ext>
            </a:extLst>
          </p:cNvPr>
          <p:cNvGrpSpPr/>
          <p:nvPr/>
        </p:nvGrpSpPr>
        <p:grpSpPr>
          <a:xfrm>
            <a:off x="9831553" y="3232254"/>
            <a:ext cx="1747270" cy="1417628"/>
            <a:chOff x="9358583" y="4421407"/>
            <a:chExt cx="2026185" cy="1643922"/>
          </a:xfrm>
        </p:grpSpPr>
        <p:sp>
          <p:nvSpPr>
            <p:cNvPr id="3" name="TextBox 2">
              <a:extLst>
                <a:ext uri="{FF2B5EF4-FFF2-40B4-BE49-F238E27FC236}">
                  <a16:creationId xmlns:a16="http://schemas.microsoft.com/office/drawing/2014/main" id="{EFD00BF9-B4B3-3879-EBCA-E451D6D7C8BA}"/>
                </a:ext>
              </a:extLst>
            </p:cNvPr>
            <p:cNvSpPr txBox="1"/>
            <p:nvPr/>
          </p:nvSpPr>
          <p:spPr>
            <a:xfrm>
              <a:off x="9358583" y="4421407"/>
              <a:ext cx="2026185" cy="623517"/>
            </a:xfrm>
            <a:prstGeom prst="rect">
              <a:avLst/>
            </a:prstGeom>
          </p:spPr>
          <p:txBody>
            <a:bodyPr wrap="square" rtlCol="0">
              <a:noAutofit/>
            </a:bodyPr>
            <a:lstStyle/>
            <a:p>
              <a:pPr algn="ctr">
                <a:defRPr/>
              </a:pPr>
              <a:r>
                <a:rPr lang="en-GB" sz="1600" b="1" dirty="0">
                  <a:solidFill>
                    <a:srgbClr val="000000"/>
                  </a:solidFill>
                  <a:latin typeface="Calibri" panose="020F0502020204030204"/>
                </a:rPr>
                <a:t>Primordial BHs in clusters</a:t>
              </a:r>
              <a:endParaRPr lang="en-GB" sz="1600" b="1" u="sng" dirty="0">
                <a:solidFill>
                  <a:srgbClr val="000000"/>
                </a:solidFill>
                <a:latin typeface="Calibri" panose="020F0502020204030204"/>
              </a:endParaRPr>
            </a:p>
          </p:txBody>
        </p:sp>
        <p:grpSp>
          <p:nvGrpSpPr>
            <p:cNvPr id="4" name="Group 3">
              <a:extLst>
                <a:ext uri="{FF2B5EF4-FFF2-40B4-BE49-F238E27FC236}">
                  <a16:creationId xmlns:a16="http://schemas.microsoft.com/office/drawing/2014/main" id="{830FA918-B7AB-E7F9-E08C-B9954023E7C7}"/>
                </a:ext>
              </a:extLst>
            </p:cNvPr>
            <p:cNvGrpSpPr/>
            <p:nvPr/>
          </p:nvGrpSpPr>
          <p:grpSpPr>
            <a:xfrm>
              <a:off x="9797202" y="5002217"/>
              <a:ext cx="1551114" cy="1063112"/>
              <a:chOff x="5295967" y="5041382"/>
              <a:chExt cx="1459631" cy="1000411"/>
            </a:xfrm>
          </p:grpSpPr>
          <p:grpSp>
            <p:nvGrpSpPr>
              <p:cNvPr id="5" name="Group 4">
                <a:extLst>
                  <a:ext uri="{FF2B5EF4-FFF2-40B4-BE49-F238E27FC236}">
                    <a16:creationId xmlns:a16="http://schemas.microsoft.com/office/drawing/2014/main" id="{09ED2446-495F-C268-41FC-2FA911F76326}"/>
                  </a:ext>
                </a:extLst>
              </p:cNvPr>
              <p:cNvGrpSpPr/>
              <p:nvPr/>
            </p:nvGrpSpPr>
            <p:grpSpPr>
              <a:xfrm>
                <a:off x="5295967" y="5101422"/>
                <a:ext cx="1459631" cy="608874"/>
                <a:chOff x="5184522" y="3441283"/>
                <a:chExt cx="2797445" cy="1184245"/>
              </a:xfrm>
            </p:grpSpPr>
            <p:sp>
              <p:nvSpPr>
                <p:cNvPr id="17" name="Freeform 16">
                  <a:extLst>
                    <a:ext uri="{FF2B5EF4-FFF2-40B4-BE49-F238E27FC236}">
                      <a16:creationId xmlns:a16="http://schemas.microsoft.com/office/drawing/2014/main" id="{DF0352FA-4ACD-99E6-411B-04394BF8D804}"/>
                    </a:ext>
                  </a:extLst>
                </p:cNvPr>
                <p:cNvSpPr/>
                <p:nvPr/>
              </p:nvSpPr>
              <p:spPr>
                <a:xfrm>
                  <a:off x="5184522" y="3441283"/>
                  <a:ext cx="2797445" cy="1184245"/>
                </a:xfrm>
                <a:custGeom>
                  <a:avLst/>
                  <a:gdLst>
                    <a:gd name="connsiteX0" fmla="*/ 0 w 4331369"/>
                    <a:gd name="connsiteY0" fmla="*/ 1709943 h 2842666"/>
                    <a:gd name="connsiteX1" fmla="*/ 336885 w 4331369"/>
                    <a:gd name="connsiteY1" fmla="*/ 1084301 h 2842666"/>
                    <a:gd name="connsiteX2" fmla="*/ 770021 w 4331369"/>
                    <a:gd name="connsiteY2" fmla="*/ 2119017 h 2842666"/>
                    <a:gd name="connsiteX3" fmla="*/ 1179095 w 4331369"/>
                    <a:gd name="connsiteY3" fmla="*/ 1204617 h 2842666"/>
                    <a:gd name="connsiteX4" fmla="*/ 1612232 w 4331369"/>
                    <a:gd name="connsiteY4" fmla="*/ 2672470 h 2842666"/>
                    <a:gd name="connsiteX5" fmla="*/ 1708485 w 4331369"/>
                    <a:gd name="connsiteY5" fmla="*/ 458659 h 2842666"/>
                    <a:gd name="connsiteX6" fmla="*/ 1997242 w 4331369"/>
                    <a:gd name="connsiteY6" fmla="*/ 2840912 h 2842666"/>
                    <a:gd name="connsiteX7" fmla="*/ 1900990 w 4331369"/>
                    <a:gd name="connsiteY7" fmla="*/ 1459 h 2842666"/>
                    <a:gd name="connsiteX8" fmla="*/ 2213811 w 4331369"/>
                    <a:gd name="connsiteY8" fmla="*/ 2431838 h 2842666"/>
                    <a:gd name="connsiteX9" fmla="*/ 2358190 w 4331369"/>
                    <a:gd name="connsiteY9" fmla="*/ 939922 h 2842666"/>
                    <a:gd name="connsiteX10" fmla="*/ 2574758 w 4331369"/>
                    <a:gd name="connsiteY10" fmla="*/ 1974638 h 2842666"/>
                    <a:gd name="connsiteX11" fmla="*/ 2959769 w 4331369"/>
                    <a:gd name="connsiteY11" fmla="*/ 988049 h 2842666"/>
                    <a:gd name="connsiteX12" fmla="*/ 3344779 w 4331369"/>
                    <a:gd name="connsiteY12" fmla="*/ 1878386 h 2842666"/>
                    <a:gd name="connsiteX13" fmla="*/ 3874169 w 4331369"/>
                    <a:gd name="connsiteY13" fmla="*/ 1132428 h 2842666"/>
                    <a:gd name="connsiteX14" fmla="*/ 4331369 w 4331369"/>
                    <a:gd name="connsiteY14" fmla="*/ 1734007 h 2842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331369" h="2842666">
                      <a:moveTo>
                        <a:pt x="0" y="1709943"/>
                      </a:moveTo>
                      <a:cubicBezTo>
                        <a:pt x="104274" y="1363032"/>
                        <a:pt x="208548" y="1016122"/>
                        <a:pt x="336885" y="1084301"/>
                      </a:cubicBezTo>
                      <a:cubicBezTo>
                        <a:pt x="465222" y="1152480"/>
                        <a:pt x="629653" y="2098964"/>
                        <a:pt x="770021" y="2119017"/>
                      </a:cubicBezTo>
                      <a:cubicBezTo>
                        <a:pt x="910389" y="2139070"/>
                        <a:pt x="1038727" y="1112375"/>
                        <a:pt x="1179095" y="1204617"/>
                      </a:cubicBezTo>
                      <a:cubicBezTo>
                        <a:pt x="1319464" y="1296859"/>
                        <a:pt x="1524000" y="2796796"/>
                        <a:pt x="1612232" y="2672470"/>
                      </a:cubicBezTo>
                      <a:cubicBezTo>
                        <a:pt x="1700464" y="2548144"/>
                        <a:pt x="1644317" y="430585"/>
                        <a:pt x="1708485" y="458659"/>
                      </a:cubicBezTo>
                      <a:cubicBezTo>
                        <a:pt x="1772653" y="486733"/>
                        <a:pt x="1965158" y="2917112"/>
                        <a:pt x="1997242" y="2840912"/>
                      </a:cubicBezTo>
                      <a:cubicBezTo>
                        <a:pt x="2029326" y="2764712"/>
                        <a:pt x="1864895" y="69638"/>
                        <a:pt x="1900990" y="1459"/>
                      </a:cubicBezTo>
                      <a:cubicBezTo>
                        <a:pt x="1937085" y="-66720"/>
                        <a:pt x="2137611" y="2275428"/>
                        <a:pt x="2213811" y="2431838"/>
                      </a:cubicBezTo>
                      <a:cubicBezTo>
                        <a:pt x="2290011" y="2588248"/>
                        <a:pt x="2298032" y="1016122"/>
                        <a:pt x="2358190" y="939922"/>
                      </a:cubicBezTo>
                      <a:cubicBezTo>
                        <a:pt x="2418348" y="863722"/>
                        <a:pt x="2474495" y="1966617"/>
                        <a:pt x="2574758" y="1974638"/>
                      </a:cubicBezTo>
                      <a:cubicBezTo>
                        <a:pt x="2675021" y="1982659"/>
                        <a:pt x="2831432" y="1004091"/>
                        <a:pt x="2959769" y="988049"/>
                      </a:cubicBezTo>
                      <a:cubicBezTo>
                        <a:pt x="3088106" y="972007"/>
                        <a:pt x="3192379" y="1854323"/>
                        <a:pt x="3344779" y="1878386"/>
                      </a:cubicBezTo>
                      <a:cubicBezTo>
                        <a:pt x="3497179" y="1902449"/>
                        <a:pt x="3709737" y="1156491"/>
                        <a:pt x="3874169" y="1132428"/>
                      </a:cubicBezTo>
                      <a:cubicBezTo>
                        <a:pt x="4038601" y="1108365"/>
                        <a:pt x="4184985" y="1421186"/>
                        <a:pt x="4331369" y="1734007"/>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18" name="Oval 17">
                  <a:extLst>
                    <a:ext uri="{FF2B5EF4-FFF2-40B4-BE49-F238E27FC236}">
                      <a16:creationId xmlns:a16="http://schemas.microsoft.com/office/drawing/2014/main" id="{224968CD-A4B9-741B-D0A8-4649D9F131CD}"/>
                    </a:ext>
                  </a:extLst>
                </p:cNvPr>
                <p:cNvSpPr/>
                <p:nvPr/>
              </p:nvSpPr>
              <p:spPr>
                <a:xfrm>
                  <a:off x="6368876" y="3996292"/>
                  <a:ext cx="202917" cy="24906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grpSp>
          <p:grpSp>
            <p:nvGrpSpPr>
              <p:cNvPr id="6" name="Group 5">
                <a:extLst>
                  <a:ext uri="{FF2B5EF4-FFF2-40B4-BE49-F238E27FC236}">
                    <a16:creationId xmlns:a16="http://schemas.microsoft.com/office/drawing/2014/main" id="{EA04384E-8AE0-0660-28AE-B7675D524A6E}"/>
                  </a:ext>
                </a:extLst>
              </p:cNvPr>
              <p:cNvGrpSpPr/>
              <p:nvPr/>
            </p:nvGrpSpPr>
            <p:grpSpPr>
              <a:xfrm>
                <a:off x="5338738" y="5041382"/>
                <a:ext cx="1362140" cy="1000411"/>
                <a:chOff x="3853969" y="1302020"/>
                <a:chExt cx="1362140" cy="1000411"/>
              </a:xfrm>
            </p:grpSpPr>
            <p:sp>
              <p:nvSpPr>
                <p:cNvPr id="7" name="Oval 6">
                  <a:extLst>
                    <a:ext uri="{FF2B5EF4-FFF2-40B4-BE49-F238E27FC236}">
                      <a16:creationId xmlns:a16="http://schemas.microsoft.com/office/drawing/2014/main" id="{E7662385-9BB5-E2E8-39CF-A63A6F2B666D}"/>
                    </a:ext>
                  </a:extLst>
                </p:cNvPr>
                <p:cNvSpPr/>
                <p:nvPr/>
              </p:nvSpPr>
              <p:spPr>
                <a:xfrm>
                  <a:off x="3884384" y="1478651"/>
                  <a:ext cx="52938" cy="5162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9" name="Oval 8">
                  <a:extLst>
                    <a:ext uri="{FF2B5EF4-FFF2-40B4-BE49-F238E27FC236}">
                      <a16:creationId xmlns:a16="http://schemas.microsoft.com/office/drawing/2014/main" id="{6B082DDA-75A4-3891-C5C8-90095EC91889}"/>
                    </a:ext>
                  </a:extLst>
                </p:cNvPr>
                <p:cNvSpPr/>
                <p:nvPr/>
              </p:nvSpPr>
              <p:spPr>
                <a:xfrm>
                  <a:off x="4846110" y="2047076"/>
                  <a:ext cx="46887" cy="4571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10" name="Oval 9">
                  <a:extLst>
                    <a:ext uri="{FF2B5EF4-FFF2-40B4-BE49-F238E27FC236}">
                      <a16:creationId xmlns:a16="http://schemas.microsoft.com/office/drawing/2014/main" id="{AD613782-996C-49D5-3012-49A642AE7689}"/>
                    </a:ext>
                  </a:extLst>
                </p:cNvPr>
                <p:cNvSpPr/>
                <p:nvPr/>
              </p:nvSpPr>
              <p:spPr>
                <a:xfrm>
                  <a:off x="4707712" y="1347463"/>
                  <a:ext cx="105877" cy="103240"/>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11" name="Oval 10">
                  <a:extLst>
                    <a:ext uri="{FF2B5EF4-FFF2-40B4-BE49-F238E27FC236}">
                      <a16:creationId xmlns:a16="http://schemas.microsoft.com/office/drawing/2014/main" id="{128B9050-67D8-8D17-9647-0EFBB9881AC2}"/>
                    </a:ext>
                  </a:extLst>
                </p:cNvPr>
                <p:cNvSpPr/>
                <p:nvPr/>
              </p:nvSpPr>
              <p:spPr>
                <a:xfrm>
                  <a:off x="3853969" y="2015344"/>
                  <a:ext cx="64723" cy="63111"/>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12" name="Oval 11">
                  <a:extLst>
                    <a:ext uri="{FF2B5EF4-FFF2-40B4-BE49-F238E27FC236}">
                      <a16:creationId xmlns:a16="http://schemas.microsoft.com/office/drawing/2014/main" id="{BEC8373F-2EC5-409E-086C-86EE4BF74557}"/>
                    </a:ext>
                  </a:extLst>
                </p:cNvPr>
                <p:cNvSpPr/>
                <p:nvPr/>
              </p:nvSpPr>
              <p:spPr>
                <a:xfrm flipH="1">
                  <a:off x="4153222" y="1928891"/>
                  <a:ext cx="46887" cy="45719"/>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13" name="Oval 12">
                  <a:extLst>
                    <a:ext uri="{FF2B5EF4-FFF2-40B4-BE49-F238E27FC236}">
                      <a16:creationId xmlns:a16="http://schemas.microsoft.com/office/drawing/2014/main" id="{4540428D-F398-1370-BC8C-403DB82231DB}"/>
                    </a:ext>
                  </a:extLst>
                </p:cNvPr>
                <p:cNvSpPr/>
                <p:nvPr/>
              </p:nvSpPr>
              <p:spPr>
                <a:xfrm>
                  <a:off x="4681243" y="2250811"/>
                  <a:ext cx="52938" cy="51620"/>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14" name="Oval 13">
                  <a:extLst>
                    <a:ext uri="{FF2B5EF4-FFF2-40B4-BE49-F238E27FC236}">
                      <a16:creationId xmlns:a16="http://schemas.microsoft.com/office/drawing/2014/main" id="{81DB71E3-996B-9F0E-9E6E-25E4039A82A9}"/>
                    </a:ext>
                  </a:extLst>
                </p:cNvPr>
                <p:cNvSpPr/>
                <p:nvPr/>
              </p:nvSpPr>
              <p:spPr>
                <a:xfrm flipH="1">
                  <a:off x="5169222" y="1484551"/>
                  <a:ext cx="46887" cy="45719"/>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15" name="Oval 14">
                  <a:extLst>
                    <a:ext uri="{FF2B5EF4-FFF2-40B4-BE49-F238E27FC236}">
                      <a16:creationId xmlns:a16="http://schemas.microsoft.com/office/drawing/2014/main" id="{B3556A14-F3C0-FC1D-390A-0B29992DC967}"/>
                    </a:ext>
                  </a:extLst>
                </p:cNvPr>
                <p:cNvSpPr/>
                <p:nvPr/>
              </p:nvSpPr>
              <p:spPr>
                <a:xfrm>
                  <a:off x="4514369" y="1302020"/>
                  <a:ext cx="64723" cy="63111"/>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16" name="Oval 15">
                  <a:extLst>
                    <a:ext uri="{FF2B5EF4-FFF2-40B4-BE49-F238E27FC236}">
                      <a16:creationId xmlns:a16="http://schemas.microsoft.com/office/drawing/2014/main" id="{A0CE6B0E-FF1E-591D-68A0-280498BB0117}"/>
                    </a:ext>
                  </a:extLst>
                </p:cNvPr>
                <p:cNvSpPr/>
                <p:nvPr/>
              </p:nvSpPr>
              <p:spPr>
                <a:xfrm>
                  <a:off x="4242924" y="2048874"/>
                  <a:ext cx="105877" cy="103240"/>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grpSp>
        </p:grpSp>
      </p:grpSp>
      <p:grpSp>
        <p:nvGrpSpPr>
          <p:cNvPr id="19" name="Group 18">
            <a:extLst>
              <a:ext uri="{FF2B5EF4-FFF2-40B4-BE49-F238E27FC236}">
                <a16:creationId xmlns:a16="http://schemas.microsoft.com/office/drawing/2014/main" id="{3B238138-499F-9C25-9E79-5D779FD638A7}"/>
              </a:ext>
            </a:extLst>
          </p:cNvPr>
          <p:cNvGrpSpPr/>
          <p:nvPr/>
        </p:nvGrpSpPr>
        <p:grpSpPr>
          <a:xfrm>
            <a:off x="7518762" y="5495835"/>
            <a:ext cx="2203471" cy="2005718"/>
            <a:chOff x="7348500" y="1570343"/>
            <a:chExt cx="2204571" cy="2143587"/>
          </a:xfrm>
        </p:grpSpPr>
        <p:sp>
          <p:nvSpPr>
            <p:cNvPr id="20" name="TextBox 19">
              <a:extLst>
                <a:ext uri="{FF2B5EF4-FFF2-40B4-BE49-F238E27FC236}">
                  <a16:creationId xmlns:a16="http://schemas.microsoft.com/office/drawing/2014/main" id="{DE657823-49A8-20D6-D2ED-88B427EB8219}"/>
                </a:ext>
              </a:extLst>
            </p:cNvPr>
            <p:cNvSpPr txBox="1"/>
            <p:nvPr/>
          </p:nvSpPr>
          <p:spPr>
            <a:xfrm>
              <a:off x="7348500" y="3090413"/>
              <a:ext cx="2204571" cy="623517"/>
            </a:xfrm>
            <a:prstGeom prst="rect">
              <a:avLst/>
            </a:prstGeom>
          </p:spPr>
          <p:txBody>
            <a:bodyPr wrap="square" rtlCol="0">
              <a:noAutofit/>
            </a:bodyPr>
            <a:lstStyle/>
            <a:p>
              <a:pPr algn="ctr">
                <a:defRPr/>
              </a:pPr>
              <a:r>
                <a:rPr lang="en-GB" sz="1600" b="1" dirty="0">
                  <a:solidFill>
                    <a:srgbClr val="000000"/>
                  </a:solidFill>
                  <a:latin typeface="Calibri" panose="020F0502020204030204"/>
                </a:rPr>
                <a:t>Globular star cluster</a:t>
              </a:r>
            </a:p>
          </p:txBody>
        </p:sp>
        <p:grpSp>
          <p:nvGrpSpPr>
            <p:cNvPr id="21" name="Group 20">
              <a:extLst>
                <a:ext uri="{FF2B5EF4-FFF2-40B4-BE49-F238E27FC236}">
                  <a16:creationId xmlns:a16="http://schemas.microsoft.com/office/drawing/2014/main" id="{2F686B31-E2AD-CB14-C913-CBDEEC32D4C5}"/>
                </a:ext>
              </a:extLst>
            </p:cNvPr>
            <p:cNvGrpSpPr/>
            <p:nvPr/>
          </p:nvGrpSpPr>
          <p:grpSpPr>
            <a:xfrm rot="4033002">
              <a:off x="7619531" y="1641264"/>
              <a:ext cx="1574949" cy="1433107"/>
              <a:chOff x="7859369" y="1870318"/>
              <a:chExt cx="1397910" cy="1272012"/>
            </a:xfrm>
          </p:grpSpPr>
          <p:sp>
            <p:nvSpPr>
              <p:cNvPr id="22" name="Oval 21">
                <a:extLst>
                  <a:ext uri="{FF2B5EF4-FFF2-40B4-BE49-F238E27FC236}">
                    <a16:creationId xmlns:a16="http://schemas.microsoft.com/office/drawing/2014/main" id="{6D2583F0-FB9B-D012-B21C-651FBB3E53BD}"/>
                  </a:ext>
                </a:extLst>
              </p:cNvPr>
              <p:cNvSpPr/>
              <p:nvPr/>
            </p:nvSpPr>
            <p:spPr>
              <a:xfrm>
                <a:off x="8297777" y="1987342"/>
                <a:ext cx="159777" cy="16065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23" name="Oval 22">
                <a:extLst>
                  <a:ext uri="{FF2B5EF4-FFF2-40B4-BE49-F238E27FC236}">
                    <a16:creationId xmlns:a16="http://schemas.microsoft.com/office/drawing/2014/main" id="{8F151E8E-7E2D-E503-1F33-694D77DB0F2A}"/>
                  </a:ext>
                </a:extLst>
              </p:cNvPr>
              <p:cNvSpPr/>
              <p:nvPr/>
            </p:nvSpPr>
            <p:spPr>
              <a:xfrm>
                <a:off x="8786880" y="2206659"/>
                <a:ext cx="82379" cy="803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24" name="Oval 23">
                <a:extLst>
                  <a:ext uri="{FF2B5EF4-FFF2-40B4-BE49-F238E27FC236}">
                    <a16:creationId xmlns:a16="http://schemas.microsoft.com/office/drawing/2014/main" id="{59BBE509-0FF8-AAA1-2F8A-268DB79905ED}"/>
                  </a:ext>
                </a:extLst>
              </p:cNvPr>
              <p:cNvSpPr/>
              <p:nvPr/>
            </p:nvSpPr>
            <p:spPr>
              <a:xfrm>
                <a:off x="7985160" y="3071186"/>
                <a:ext cx="72963" cy="711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25" name="Oval 24">
                <a:extLst>
                  <a:ext uri="{FF2B5EF4-FFF2-40B4-BE49-F238E27FC236}">
                    <a16:creationId xmlns:a16="http://schemas.microsoft.com/office/drawing/2014/main" id="{95B9231E-68C9-7798-7309-12B402EFA1C4}"/>
                  </a:ext>
                </a:extLst>
              </p:cNvPr>
              <p:cNvSpPr/>
              <p:nvPr/>
            </p:nvSpPr>
            <p:spPr>
              <a:xfrm>
                <a:off x="8561029" y="2209847"/>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26" name="Oval 25">
                <a:extLst>
                  <a:ext uri="{FF2B5EF4-FFF2-40B4-BE49-F238E27FC236}">
                    <a16:creationId xmlns:a16="http://schemas.microsoft.com/office/drawing/2014/main" id="{B55AE8F5-0760-3D91-486E-7D83FA9AA103}"/>
                  </a:ext>
                </a:extLst>
              </p:cNvPr>
              <p:cNvSpPr/>
              <p:nvPr/>
            </p:nvSpPr>
            <p:spPr>
              <a:xfrm>
                <a:off x="9034463" y="2523087"/>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27" name="Oval 26">
                <a:extLst>
                  <a:ext uri="{FF2B5EF4-FFF2-40B4-BE49-F238E27FC236}">
                    <a16:creationId xmlns:a16="http://schemas.microsoft.com/office/drawing/2014/main" id="{323F084C-E72E-38FA-AD90-C4DEBF0455CC}"/>
                  </a:ext>
                </a:extLst>
              </p:cNvPr>
              <p:cNvSpPr/>
              <p:nvPr/>
            </p:nvSpPr>
            <p:spPr>
              <a:xfrm flipH="1">
                <a:off x="9184316" y="2142971"/>
                <a:ext cx="72963" cy="71144"/>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28" name="Oval 27">
                <a:extLst>
                  <a:ext uri="{FF2B5EF4-FFF2-40B4-BE49-F238E27FC236}">
                    <a16:creationId xmlns:a16="http://schemas.microsoft.com/office/drawing/2014/main" id="{9E805B76-16B9-6AF8-9A7B-04D0F66A6EE6}"/>
                  </a:ext>
                </a:extLst>
              </p:cNvPr>
              <p:cNvSpPr/>
              <p:nvPr/>
            </p:nvSpPr>
            <p:spPr>
              <a:xfrm>
                <a:off x="8542209" y="3056490"/>
                <a:ext cx="82379" cy="80327"/>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0" name="Oval 29">
                <a:extLst>
                  <a:ext uri="{FF2B5EF4-FFF2-40B4-BE49-F238E27FC236}">
                    <a16:creationId xmlns:a16="http://schemas.microsoft.com/office/drawing/2014/main" id="{FF876208-D9C2-0097-50B7-0777C0D1F380}"/>
                  </a:ext>
                </a:extLst>
              </p:cNvPr>
              <p:cNvSpPr/>
              <p:nvPr/>
            </p:nvSpPr>
            <p:spPr>
              <a:xfrm flipH="1">
                <a:off x="8784681" y="2839422"/>
                <a:ext cx="72963" cy="71144"/>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1" name="Oval 30">
                <a:extLst>
                  <a:ext uri="{FF2B5EF4-FFF2-40B4-BE49-F238E27FC236}">
                    <a16:creationId xmlns:a16="http://schemas.microsoft.com/office/drawing/2014/main" id="{6ED4DD63-8214-D317-055D-588847515FFD}"/>
                  </a:ext>
                </a:extLst>
              </p:cNvPr>
              <p:cNvSpPr/>
              <p:nvPr/>
            </p:nvSpPr>
            <p:spPr>
              <a:xfrm>
                <a:off x="8109589" y="2097068"/>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2" name="Oval 31">
                <a:extLst>
                  <a:ext uri="{FF2B5EF4-FFF2-40B4-BE49-F238E27FC236}">
                    <a16:creationId xmlns:a16="http://schemas.microsoft.com/office/drawing/2014/main" id="{F1D199C4-0CD7-C547-ADBB-D3324B8CD220}"/>
                  </a:ext>
                </a:extLst>
              </p:cNvPr>
              <p:cNvSpPr/>
              <p:nvPr/>
            </p:nvSpPr>
            <p:spPr>
              <a:xfrm>
                <a:off x="7978435" y="2299793"/>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3" name="Oval 32">
                <a:extLst>
                  <a:ext uri="{FF2B5EF4-FFF2-40B4-BE49-F238E27FC236}">
                    <a16:creationId xmlns:a16="http://schemas.microsoft.com/office/drawing/2014/main" id="{C233ED8A-6AC4-9A30-7020-F9350342A755}"/>
                  </a:ext>
                </a:extLst>
              </p:cNvPr>
              <p:cNvSpPr/>
              <p:nvPr/>
            </p:nvSpPr>
            <p:spPr>
              <a:xfrm>
                <a:off x="8709523" y="2472554"/>
                <a:ext cx="143455" cy="1487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4" name="Oval 33">
                <a:extLst>
                  <a:ext uri="{FF2B5EF4-FFF2-40B4-BE49-F238E27FC236}">
                    <a16:creationId xmlns:a16="http://schemas.microsoft.com/office/drawing/2014/main" id="{F554EA68-C2FE-6925-D54D-8ECA98DD0244}"/>
                  </a:ext>
                </a:extLst>
              </p:cNvPr>
              <p:cNvSpPr/>
              <p:nvPr/>
            </p:nvSpPr>
            <p:spPr>
              <a:xfrm>
                <a:off x="8234227" y="2342185"/>
                <a:ext cx="82379" cy="803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5" name="Oval 34">
                <a:extLst>
                  <a:ext uri="{FF2B5EF4-FFF2-40B4-BE49-F238E27FC236}">
                    <a16:creationId xmlns:a16="http://schemas.microsoft.com/office/drawing/2014/main" id="{EE1B5D81-E001-341B-246B-F2A40E8EB732}"/>
                  </a:ext>
                </a:extLst>
              </p:cNvPr>
              <p:cNvSpPr/>
              <p:nvPr/>
            </p:nvSpPr>
            <p:spPr>
              <a:xfrm>
                <a:off x="7859369" y="2804660"/>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6" name="Oval 35">
                <a:extLst>
                  <a:ext uri="{FF2B5EF4-FFF2-40B4-BE49-F238E27FC236}">
                    <a16:creationId xmlns:a16="http://schemas.microsoft.com/office/drawing/2014/main" id="{54A3D2F0-A06D-6754-7319-3A5F89B7756B}"/>
                  </a:ext>
                </a:extLst>
              </p:cNvPr>
              <p:cNvSpPr/>
              <p:nvPr/>
            </p:nvSpPr>
            <p:spPr>
              <a:xfrm flipH="1">
                <a:off x="8280125" y="2910566"/>
                <a:ext cx="72963" cy="71144"/>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7" name="Oval 36">
                <a:extLst>
                  <a:ext uri="{FF2B5EF4-FFF2-40B4-BE49-F238E27FC236}">
                    <a16:creationId xmlns:a16="http://schemas.microsoft.com/office/drawing/2014/main" id="{B592E08C-3A76-DF5E-01E9-87A351AF2B67}"/>
                  </a:ext>
                </a:extLst>
              </p:cNvPr>
              <p:cNvSpPr/>
              <p:nvPr/>
            </p:nvSpPr>
            <p:spPr>
              <a:xfrm>
                <a:off x="8441625" y="2671829"/>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8" name="Oval 37">
                <a:extLst>
                  <a:ext uri="{FF2B5EF4-FFF2-40B4-BE49-F238E27FC236}">
                    <a16:creationId xmlns:a16="http://schemas.microsoft.com/office/drawing/2014/main" id="{4F36DE66-D636-02EB-2EE8-EEB6AF4212CE}"/>
                  </a:ext>
                </a:extLst>
              </p:cNvPr>
              <p:cNvSpPr/>
              <p:nvPr/>
            </p:nvSpPr>
            <p:spPr>
              <a:xfrm>
                <a:off x="8852978" y="2339145"/>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9" name="Oval 38">
                <a:extLst>
                  <a:ext uri="{FF2B5EF4-FFF2-40B4-BE49-F238E27FC236}">
                    <a16:creationId xmlns:a16="http://schemas.microsoft.com/office/drawing/2014/main" id="{D34FA76B-BFAD-7329-C4BF-4450B7F504D3}"/>
                  </a:ext>
                </a:extLst>
              </p:cNvPr>
              <p:cNvSpPr/>
              <p:nvPr/>
            </p:nvSpPr>
            <p:spPr>
              <a:xfrm>
                <a:off x="8034462" y="2711447"/>
                <a:ext cx="82379" cy="803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40" name="Oval 39">
                <a:extLst>
                  <a:ext uri="{FF2B5EF4-FFF2-40B4-BE49-F238E27FC236}">
                    <a16:creationId xmlns:a16="http://schemas.microsoft.com/office/drawing/2014/main" id="{68B789F5-2330-FFF6-E0B4-3935C1F42EC0}"/>
                  </a:ext>
                </a:extLst>
              </p:cNvPr>
              <p:cNvSpPr/>
              <p:nvPr/>
            </p:nvSpPr>
            <p:spPr>
              <a:xfrm>
                <a:off x="7889313" y="2536620"/>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41" name="Oval 40">
                <a:extLst>
                  <a:ext uri="{FF2B5EF4-FFF2-40B4-BE49-F238E27FC236}">
                    <a16:creationId xmlns:a16="http://schemas.microsoft.com/office/drawing/2014/main" id="{D9E939D2-3E41-23BB-96D4-692D1F475664}"/>
                  </a:ext>
                </a:extLst>
              </p:cNvPr>
              <p:cNvSpPr/>
              <p:nvPr/>
            </p:nvSpPr>
            <p:spPr>
              <a:xfrm>
                <a:off x="7873246" y="2379955"/>
                <a:ext cx="72963" cy="711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42" name="Oval 41">
                <a:extLst>
                  <a:ext uri="{FF2B5EF4-FFF2-40B4-BE49-F238E27FC236}">
                    <a16:creationId xmlns:a16="http://schemas.microsoft.com/office/drawing/2014/main" id="{51862D19-114A-B7C6-F53B-CAA340C368DB}"/>
                  </a:ext>
                </a:extLst>
              </p:cNvPr>
              <p:cNvSpPr/>
              <p:nvPr/>
            </p:nvSpPr>
            <p:spPr>
              <a:xfrm flipH="1">
                <a:off x="7935210" y="1870318"/>
                <a:ext cx="72963" cy="71144"/>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43" name="Oval 42">
                <a:extLst>
                  <a:ext uri="{FF2B5EF4-FFF2-40B4-BE49-F238E27FC236}">
                    <a16:creationId xmlns:a16="http://schemas.microsoft.com/office/drawing/2014/main" id="{56168492-08F9-36FE-71C6-0DF603675852}"/>
                  </a:ext>
                </a:extLst>
              </p:cNvPr>
              <p:cNvSpPr/>
              <p:nvPr/>
            </p:nvSpPr>
            <p:spPr>
              <a:xfrm>
                <a:off x="8691184" y="2017989"/>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44" name="Oval 43">
                <a:extLst>
                  <a:ext uri="{FF2B5EF4-FFF2-40B4-BE49-F238E27FC236}">
                    <a16:creationId xmlns:a16="http://schemas.microsoft.com/office/drawing/2014/main" id="{E67F0591-339A-4C29-0932-3161A1F54E05}"/>
                  </a:ext>
                </a:extLst>
              </p:cNvPr>
              <p:cNvSpPr/>
              <p:nvPr/>
            </p:nvSpPr>
            <p:spPr>
              <a:xfrm>
                <a:off x="8142679" y="2340347"/>
                <a:ext cx="100718" cy="98208"/>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45" name="Oval 44">
                <a:extLst>
                  <a:ext uri="{FF2B5EF4-FFF2-40B4-BE49-F238E27FC236}">
                    <a16:creationId xmlns:a16="http://schemas.microsoft.com/office/drawing/2014/main" id="{0609E72A-8C20-BE03-40F2-AB42283432DA}"/>
                  </a:ext>
                </a:extLst>
              </p:cNvPr>
              <p:cNvSpPr/>
              <p:nvPr/>
            </p:nvSpPr>
            <p:spPr>
              <a:xfrm>
                <a:off x="8085977" y="2553931"/>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46" name="Oval 45">
                <a:extLst>
                  <a:ext uri="{FF2B5EF4-FFF2-40B4-BE49-F238E27FC236}">
                    <a16:creationId xmlns:a16="http://schemas.microsoft.com/office/drawing/2014/main" id="{E65F42DC-98EE-8D57-580B-5A15277E86EA}"/>
                  </a:ext>
                </a:extLst>
              </p:cNvPr>
              <p:cNvSpPr/>
              <p:nvPr/>
            </p:nvSpPr>
            <p:spPr>
              <a:xfrm>
                <a:off x="8499247" y="2416279"/>
                <a:ext cx="164761" cy="160655"/>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47" name="Oval 46">
                <a:extLst>
                  <a:ext uri="{FF2B5EF4-FFF2-40B4-BE49-F238E27FC236}">
                    <a16:creationId xmlns:a16="http://schemas.microsoft.com/office/drawing/2014/main" id="{911F16FF-5B17-155F-C08A-203F25C7F4FF}"/>
                  </a:ext>
                </a:extLst>
              </p:cNvPr>
              <p:cNvSpPr/>
              <p:nvPr/>
            </p:nvSpPr>
            <p:spPr>
              <a:xfrm>
                <a:off x="8444124" y="2133788"/>
                <a:ext cx="164761" cy="160655"/>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48" name="Oval 47">
                <a:extLst>
                  <a:ext uri="{FF2B5EF4-FFF2-40B4-BE49-F238E27FC236}">
                    <a16:creationId xmlns:a16="http://schemas.microsoft.com/office/drawing/2014/main" id="{275FAB7B-7104-1764-8663-6937E68ED2CD}"/>
                  </a:ext>
                </a:extLst>
              </p:cNvPr>
              <p:cNvSpPr/>
              <p:nvPr/>
            </p:nvSpPr>
            <p:spPr>
              <a:xfrm>
                <a:off x="7997953" y="2489646"/>
                <a:ext cx="164761" cy="160655"/>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49" name="Oval 48">
                <a:extLst>
                  <a:ext uri="{FF2B5EF4-FFF2-40B4-BE49-F238E27FC236}">
                    <a16:creationId xmlns:a16="http://schemas.microsoft.com/office/drawing/2014/main" id="{6C4719DC-0147-0120-C5F6-49509B5FF45A}"/>
                  </a:ext>
                </a:extLst>
              </p:cNvPr>
              <p:cNvSpPr/>
              <p:nvPr/>
            </p:nvSpPr>
            <p:spPr>
              <a:xfrm flipH="1">
                <a:off x="8373916" y="2380121"/>
                <a:ext cx="72963" cy="71144"/>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1" name="Oval 50">
                <a:extLst>
                  <a:ext uri="{FF2B5EF4-FFF2-40B4-BE49-F238E27FC236}">
                    <a16:creationId xmlns:a16="http://schemas.microsoft.com/office/drawing/2014/main" id="{842209FB-43C9-E560-7721-35549DE1BCAA}"/>
                  </a:ext>
                </a:extLst>
              </p:cNvPr>
              <p:cNvSpPr/>
              <p:nvPr/>
            </p:nvSpPr>
            <p:spPr>
              <a:xfrm>
                <a:off x="8590399" y="2931297"/>
                <a:ext cx="100718" cy="98208"/>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2" name="Oval 51">
                <a:extLst>
                  <a:ext uri="{FF2B5EF4-FFF2-40B4-BE49-F238E27FC236}">
                    <a16:creationId xmlns:a16="http://schemas.microsoft.com/office/drawing/2014/main" id="{80FBFACA-EDDA-06B5-5166-2064A15519D7}"/>
                  </a:ext>
                </a:extLst>
              </p:cNvPr>
              <p:cNvSpPr/>
              <p:nvPr/>
            </p:nvSpPr>
            <p:spPr>
              <a:xfrm flipH="1">
                <a:off x="8755107" y="2653189"/>
                <a:ext cx="72963" cy="71144"/>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53" name="Straight Arrow Connector 52">
                <a:extLst>
                  <a:ext uri="{FF2B5EF4-FFF2-40B4-BE49-F238E27FC236}">
                    <a16:creationId xmlns:a16="http://schemas.microsoft.com/office/drawing/2014/main" id="{3894CF4D-FCF7-7A1C-61A7-32AA6A79FC5E}"/>
                  </a:ext>
                </a:extLst>
              </p:cNvPr>
              <p:cNvCxnSpPr>
                <a:cxnSpLocks/>
              </p:cNvCxnSpPr>
              <p:nvPr/>
            </p:nvCxnSpPr>
            <p:spPr>
              <a:xfrm flipH="1">
                <a:off x="8135605" y="2924442"/>
                <a:ext cx="292641" cy="146744"/>
              </a:xfrm>
              <a:prstGeom prst="straightConnector1">
                <a:avLst/>
              </a:prstGeom>
              <a:solidFill>
                <a:schemeClr val="accent3"/>
              </a:solidFill>
              <a:ln>
                <a:solidFill>
                  <a:srgbClr val="A9AAB3"/>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4" name="Curved Up Arrow 53">
                <a:extLst>
                  <a:ext uri="{FF2B5EF4-FFF2-40B4-BE49-F238E27FC236}">
                    <a16:creationId xmlns:a16="http://schemas.microsoft.com/office/drawing/2014/main" id="{09EE398D-ED9C-FFD9-76A3-E99EBA76430C}"/>
                  </a:ext>
                </a:extLst>
              </p:cNvPr>
              <p:cNvSpPr/>
              <p:nvPr/>
            </p:nvSpPr>
            <p:spPr>
              <a:xfrm rot="1317821" flipH="1">
                <a:off x="8279303" y="2796506"/>
                <a:ext cx="328623" cy="97904"/>
              </a:xfrm>
              <a:prstGeom prst="curvedUpArrow">
                <a:avLst>
                  <a:gd name="adj1" fmla="val 0"/>
                  <a:gd name="adj2" fmla="val 40902"/>
                  <a:gd name="adj3" fmla="val 28512"/>
                </a:avLst>
              </a:prstGeom>
              <a:solidFill>
                <a:schemeClr val="bg1"/>
              </a:solidFill>
              <a:ln w="19050">
                <a:solidFill>
                  <a:srgbClr val="A9AAB3"/>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5" name="Curved Up Arrow 54">
                <a:extLst>
                  <a:ext uri="{FF2B5EF4-FFF2-40B4-BE49-F238E27FC236}">
                    <a16:creationId xmlns:a16="http://schemas.microsoft.com/office/drawing/2014/main" id="{763E15BD-CEB6-BA76-2388-2D684A1E38D5}"/>
                  </a:ext>
                </a:extLst>
              </p:cNvPr>
              <p:cNvSpPr/>
              <p:nvPr/>
            </p:nvSpPr>
            <p:spPr>
              <a:xfrm rot="12102605">
                <a:off x="8385807" y="2474681"/>
                <a:ext cx="381588" cy="136454"/>
              </a:xfrm>
              <a:prstGeom prst="curvedUpArrow">
                <a:avLst>
                  <a:gd name="adj1" fmla="val 0"/>
                  <a:gd name="adj2" fmla="val 40902"/>
                  <a:gd name="adj3" fmla="val 34495"/>
                </a:avLst>
              </a:prstGeom>
              <a:noFill/>
              <a:ln w="19050">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6" name="Oval 55">
                <a:extLst>
                  <a:ext uri="{FF2B5EF4-FFF2-40B4-BE49-F238E27FC236}">
                    <a16:creationId xmlns:a16="http://schemas.microsoft.com/office/drawing/2014/main" id="{D962A01E-76B4-3CCE-5FDF-21C68EED0410}"/>
                  </a:ext>
                </a:extLst>
              </p:cNvPr>
              <p:cNvSpPr/>
              <p:nvPr/>
            </p:nvSpPr>
            <p:spPr>
              <a:xfrm>
                <a:off x="8273538" y="2571889"/>
                <a:ext cx="143455" cy="1405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7" name="Oval 56">
                <a:extLst>
                  <a:ext uri="{FF2B5EF4-FFF2-40B4-BE49-F238E27FC236}">
                    <a16:creationId xmlns:a16="http://schemas.microsoft.com/office/drawing/2014/main" id="{024845D6-F127-7F4E-1E7A-2B89E7F773D1}"/>
                  </a:ext>
                </a:extLst>
              </p:cNvPr>
              <p:cNvSpPr/>
              <p:nvPr/>
            </p:nvSpPr>
            <p:spPr>
              <a:xfrm>
                <a:off x="8616708" y="2717154"/>
                <a:ext cx="143455" cy="1405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grpSp>
      </p:grpSp>
      <p:grpSp>
        <p:nvGrpSpPr>
          <p:cNvPr id="58" name="Group 57">
            <a:extLst>
              <a:ext uri="{FF2B5EF4-FFF2-40B4-BE49-F238E27FC236}">
                <a16:creationId xmlns:a16="http://schemas.microsoft.com/office/drawing/2014/main" id="{0E0C25E4-CE19-A56F-5F43-B12C8335A8C5}"/>
              </a:ext>
            </a:extLst>
          </p:cNvPr>
          <p:cNvGrpSpPr/>
          <p:nvPr/>
        </p:nvGrpSpPr>
        <p:grpSpPr>
          <a:xfrm>
            <a:off x="4214017" y="6009881"/>
            <a:ext cx="2308253" cy="1319105"/>
            <a:chOff x="9077409" y="353865"/>
            <a:chExt cx="2308253" cy="1319105"/>
          </a:xfrm>
        </p:grpSpPr>
        <p:sp>
          <p:nvSpPr>
            <p:cNvPr id="59" name="TextBox 58">
              <a:extLst>
                <a:ext uri="{FF2B5EF4-FFF2-40B4-BE49-F238E27FC236}">
                  <a16:creationId xmlns:a16="http://schemas.microsoft.com/office/drawing/2014/main" id="{EAC1CFF0-5388-35FC-9E60-84C5DC38F9F0}"/>
                </a:ext>
              </a:extLst>
            </p:cNvPr>
            <p:cNvSpPr txBox="1"/>
            <p:nvPr/>
          </p:nvSpPr>
          <p:spPr>
            <a:xfrm>
              <a:off x="9077409" y="353865"/>
              <a:ext cx="2308253" cy="338554"/>
            </a:xfrm>
            <a:prstGeom prst="rect">
              <a:avLst/>
            </a:prstGeom>
            <a:noFill/>
          </p:spPr>
          <p:txBody>
            <a:bodyPr wrap="square">
              <a:spAutoFit/>
            </a:bodyPr>
            <a:lstStyle/>
            <a:p>
              <a:pPr algn="ctr">
                <a:defRPr/>
              </a:pPr>
              <a:r>
                <a:rPr lang="en-GB" sz="1600" b="1" dirty="0">
                  <a:solidFill>
                    <a:srgbClr val="000000"/>
                  </a:solidFill>
                  <a:latin typeface="Calibri" panose="020F0502020204030204"/>
                </a:rPr>
                <a:t>Nuclear star cluster</a:t>
              </a:r>
            </a:p>
          </p:txBody>
        </p:sp>
        <p:grpSp>
          <p:nvGrpSpPr>
            <p:cNvPr id="60" name="Group 59">
              <a:extLst>
                <a:ext uri="{FF2B5EF4-FFF2-40B4-BE49-F238E27FC236}">
                  <a16:creationId xmlns:a16="http://schemas.microsoft.com/office/drawing/2014/main" id="{56104F34-EF70-17F0-993D-A157B2B38DF2}"/>
                </a:ext>
              </a:extLst>
            </p:cNvPr>
            <p:cNvGrpSpPr/>
            <p:nvPr/>
          </p:nvGrpSpPr>
          <p:grpSpPr>
            <a:xfrm>
              <a:off x="9309050" y="694787"/>
              <a:ext cx="1632462" cy="978183"/>
              <a:chOff x="9309050" y="694787"/>
              <a:chExt cx="1632462" cy="978183"/>
            </a:xfrm>
          </p:grpSpPr>
          <p:grpSp>
            <p:nvGrpSpPr>
              <p:cNvPr id="61" name="Group 60">
                <a:extLst>
                  <a:ext uri="{FF2B5EF4-FFF2-40B4-BE49-F238E27FC236}">
                    <a16:creationId xmlns:a16="http://schemas.microsoft.com/office/drawing/2014/main" id="{EEC1455B-7CF7-355B-1197-4AADC188744F}"/>
                  </a:ext>
                </a:extLst>
              </p:cNvPr>
              <p:cNvGrpSpPr/>
              <p:nvPr/>
            </p:nvGrpSpPr>
            <p:grpSpPr>
              <a:xfrm>
                <a:off x="9309050" y="694787"/>
                <a:ext cx="1632462" cy="978183"/>
                <a:chOff x="9051997" y="2553037"/>
                <a:chExt cx="1110757" cy="978183"/>
              </a:xfrm>
            </p:grpSpPr>
            <p:sp>
              <p:nvSpPr>
                <p:cNvPr id="91" name="Freeform 90">
                  <a:extLst>
                    <a:ext uri="{FF2B5EF4-FFF2-40B4-BE49-F238E27FC236}">
                      <a16:creationId xmlns:a16="http://schemas.microsoft.com/office/drawing/2014/main" id="{2E8DD21A-D6B7-80D3-9F07-1014E9A4ED8A}"/>
                    </a:ext>
                  </a:extLst>
                </p:cNvPr>
                <p:cNvSpPr/>
                <p:nvPr/>
              </p:nvSpPr>
              <p:spPr>
                <a:xfrm>
                  <a:off x="9051997" y="2748760"/>
                  <a:ext cx="897814" cy="782460"/>
                </a:xfrm>
                <a:custGeom>
                  <a:avLst/>
                  <a:gdLst>
                    <a:gd name="connsiteX0" fmla="*/ 441408 w 897814"/>
                    <a:gd name="connsiteY0" fmla="*/ 314108 h 782460"/>
                    <a:gd name="connsiteX1" fmla="*/ 359632 w 897814"/>
                    <a:gd name="connsiteY1" fmla="*/ 418186 h 782460"/>
                    <a:gd name="connsiteX2" fmla="*/ 649564 w 897814"/>
                    <a:gd name="connsiteY2" fmla="*/ 299240 h 782460"/>
                    <a:gd name="connsiteX3" fmla="*/ 649564 w 897814"/>
                    <a:gd name="connsiteY3" fmla="*/ 180294 h 782460"/>
                    <a:gd name="connsiteX4" fmla="*/ 359632 w 897814"/>
                    <a:gd name="connsiteY4" fmla="*/ 224899 h 782460"/>
                    <a:gd name="connsiteX5" fmla="*/ 196081 w 897814"/>
                    <a:gd name="connsiteY5" fmla="*/ 499962 h 782460"/>
                    <a:gd name="connsiteX6" fmla="*/ 530618 w 897814"/>
                    <a:gd name="connsiteY6" fmla="*/ 529699 h 782460"/>
                    <a:gd name="connsiteX7" fmla="*/ 894891 w 897814"/>
                    <a:gd name="connsiteY7" fmla="*/ 247201 h 782460"/>
                    <a:gd name="connsiteX8" fmla="*/ 671866 w 897814"/>
                    <a:gd name="connsiteY8" fmla="*/ 1874 h 782460"/>
                    <a:gd name="connsiteX9" fmla="*/ 151476 w 897814"/>
                    <a:gd name="connsiteY9" fmla="*/ 157991 h 782460"/>
                    <a:gd name="connsiteX10" fmla="*/ 17662 w 897814"/>
                    <a:gd name="connsiteY10" fmla="*/ 574303 h 782460"/>
                    <a:gd name="connsiteX11" fmla="*/ 478579 w 897814"/>
                    <a:gd name="connsiteY11" fmla="*/ 782460 h 782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7814" h="782460" extrusionOk="0">
                      <a:moveTo>
                        <a:pt x="441408" y="314108"/>
                      </a:moveTo>
                      <a:cubicBezTo>
                        <a:pt x="380072" y="365473"/>
                        <a:pt x="322668" y="421516"/>
                        <a:pt x="359632" y="418186"/>
                      </a:cubicBezTo>
                      <a:cubicBezTo>
                        <a:pt x="398622" y="416613"/>
                        <a:pt x="589556" y="339261"/>
                        <a:pt x="649564" y="299240"/>
                      </a:cubicBezTo>
                      <a:cubicBezTo>
                        <a:pt x="694029" y="263358"/>
                        <a:pt x="697344" y="195679"/>
                        <a:pt x="649564" y="180294"/>
                      </a:cubicBezTo>
                      <a:cubicBezTo>
                        <a:pt x="594008" y="163946"/>
                        <a:pt x="436717" y="172340"/>
                        <a:pt x="359632" y="224899"/>
                      </a:cubicBezTo>
                      <a:cubicBezTo>
                        <a:pt x="287929" y="278637"/>
                        <a:pt x="168025" y="448252"/>
                        <a:pt x="196081" y="499962"/>
                      </a:cubicBezTo>
                      <a:cubicBezTo>
                        <a:pt x="204180" y="547638"/>
                        <a:pt x="398718" y="586355"/>
                        <a:pt x="530618" y="529699"/>
                      </a:cubicBezTo>
                      <a:cubicBezTo>
                        <a:pt x="645731" y="474646"/>
                        <a:pt x="869908" y="337176"/>
                        <a:pt x="894891" y="247201"/>
                      </a:cubicBezTo>
                      <a:cubicBezTo>
                        <a:pt x="937001" y="169626"/>
                        <a:pt x="805345" y="19045"/>
                        <a:pt x="671866" y="1874"/>
                      </a:cubicBezTo>
                      <a:cubicBezTo>
                        <a:pt x="540855" y="-14144"/>
                        <a:pt x="278274" y="77114"/>
                        <a:pt x="151476" y="157991"/>
                      </a:cubicBezTo>
                      <a:cubicBezTo>
                        <a:pt x="48483" y="262389"/>
                        <a:pt x="-36447" y="474448"/>
                        <a:pt x="17662" y="574303"/>
                      </a:cubicBezTo>
                      <a:cubicBezTo>
                        <a:pt x="94097" y="712142"/>
                        <a:pt x="299835" y="760377"/>
                        <a:pt x="478579" y="782460"/>
                      </a:cubicBezTo>
                    </a:path>
                  </a:pathLst>
                </a:custGeom>
                <a:noFill/>
                <a:ln w="38100" cap="sq">
                  <a:solidFill>
                    <a:srgbClr val="B0E2FF"/>
                  </a:solidFill>
                  <a:miter lim="800000"/>
                  <a:extLst>
                    <a:ext uri="{C807C97D-BFC1-408E-A445-0C87EB9F89A2}">
                      <ask:lineSketchStyleProps xmlns:ask="http://schemas.microsoft.com/office/drawing/2018/sketchyshapes" sd="1219033472">
                        <a:custGeom>
                          <a:avLst/>
                          <a:gdLst>
                            <a:gd name="connsiteX0" fmla="*/ 441408 w 897814"/>
                            <a:gd name="connsiteY0" fmla="*/ 314108 h 782460"/>
                            <a:gd name="connsiteX1" fmla="*/ 359632 w 897814"/>
                            <a:gd name="connsiteY1" fmla="*/ 418186 h 782460"/>
                            <a:gd name="connsiteX2" fmla="*/ 649564 w 897814"/>
                            <a:gd name="connsiteY2" fmla="*/ 299240 h 782460"/>
                            <a:gd name="connsiteX3" fmla="*/ 649564 w 897814"/>
                            <a:gd name="connsiteY3" fmla="*/ 180294 h 782460"/>
                            <a:gd name="connsiteX4" fmla="*/ 359632 w 897814"/>
                            <a:gd name="connsiteY4" fmla="*/ 224899 h 782460"/>
                            <a:gd name="connsiteX5" fmla="*/ 196081 w 897814"/>
                            <a:gd name="connsiteY5" fmla="*/ 499962 h 782460"/>
                            <a:gd name="connsiteX6" fmla="*/ 530618 w 897814"/>
                            <a:gd name="connsiteY6" fmla="*/ 529699 h 782460"/>
                            <a:gd name="connsiteX7" fmla="*/ 894891 w 897814"/>
                            <a:gd name="connsiteY7" fmla="*/ 247201 h 782460"/>
                            <a:gd name="connsiteX8" fmla="*/ 671866 w 897814"/>
                            <a:gd name="connsiteY8" fmla="*/ 1874 h 782460"/>
                            <a:gd name="connsiteX9" fmla="*/ 151476 w 897814"/>
                            <a:gd name="connsiteY9" fmla="*/ 157991 h 782460"/>
                            <a:gd name="connsiteX10" fmla="*/ 17662 w 897814"/>
                            <a:gd name="connsiteY10" fmla="*/ 574303 h 782460"/>
                            <a:gd name="connsiteX11" fmla="*/ 478579 w 897814"/>
                            <a:gd name="connsiteY11" fmla="*/ 782460 h 782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7814" h="782460">
                              <a:moveTo>
                                <a:pt x="441408" y="314108"/>
                              </a:moveTo>
                              <a:cubicBezTo>
                                <a:pt x="383173" y="367386"/>
                                <a:pt x="324939" y="420664"/>
                                <a:pt x="359632" y="418186"/>
                              </a:cubicBezTo>
                              <a:cubicBezTo>
                                <a:pt x="394325" y="415708"/>
                                <a:pt x="601242" y="338889"/>
                                <a:pt x="649564" y="299240"/>
                              </a:cubicBezTo>
                              <a:cubicBezTo>
                                <a:pt x="697886" y="259591"/>
                                <a:pt x="697886" y="192684"/>
                                <a:pt x="649564" y="180294"/>
                              </a:cubicBezTo>
                              <a:cubicBezTo>
                                <a:pt x="601242" y="167904"/>
                                <a:pt x="435212" y="171621"/>
                                <a:pt x="359632" y="224899"/>
                              </a:cubicBezTo>
                              <a:cubicBezTo>
                                <a:pt x="284052" y="278177"/>
                                <a:pt x="167583" y="449162"/>
                                <a:pt x="196081" y="499962"/>
                              </a:cubicBezTo>
                              <a:cubicBezTo>
                                <a:pt x="224579" y="550762"/>
                                <a:pt x="414150" y="571826"/>
                                <a:pt x="530618" y="529699"/>
                              </a:cubicBezTo>
                              <a:cubicBezTo>
                                <a:pt x="647086" y="487572"/>
                                <a:pt x="871350" y="335172"/>
                                <a:pt x="894891" y="247201"/>
                              </a:cubicBezTo>
                              <a:cubicBezTo>
                                <a:pt x="918432" y="159230"/>
                                <a:pt x="795769" y="16742"/>
                                <a:pt x="671866" y="1874"/>
                              </a:cubicBezTo>
                              <a:cubicBezTo>
                                <a:pt x="547964" y="-12994"/>
                                <a:pt x="260510" y="62586"/>
                                <a:pt x="151476" y="157991"/>
                              </a:cubicBezTo>
                              <a:cubicBezTo>
                                <a:pt x="42442" y="253396"/>
                                <a:pt x="-36855" y="470225"/>
                                <a:pt x="17662" y="574303"/>
                              </a:cubicBezTo>
                              <a:cubicBezTo>
                                <a:pt x="72179" y="678381"/>
                                <a:pt x="275379" y="730420"/>
                                <a:pt x="478579" y="782460"/>
                              </a:cubicBezTo>
                            </a:path>
                          </a:pathLst>
                        </a:cu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2" name="Freeform 91">
                  <a:extLst>
                    <a:ext uri="{FF2B5EF4-FFF2-40B4-BE49-F238E27FC236}">
                      <a16:creationId xmlns:a16="http://schemas.microsoft.com/office/drawing/2014/main" id="{A6B63CCE-A1A1-2599-E37B-698389C73FA3}"/>
                    </a:ext>
                  </a:extLst>
                </p:cNvPr>
                <p:cNvSpPr/>
                <p:nvPr/>
              </p:nvSpPr>
              <p:spPr>
                <a:xfrm>
                  <a:off x="9176367" y="2553037"/>
                  <a:ext cx="986387" cy="850610"/>
                </a:xfrm>
                <a:custGeom>
                  <a:avLst/>
                  <a:gdLst>
                    <a:gd name="connsiteX0" fmla="*/ 485523 w 986387"/>
                    <a:gd name="connsiteY0" fmla="*/ 477430 h 850610"/>
                    <a:gd name="connsiteX1" fmla="*/ 501707 w 986387"/>
                    <a:gd name="connsiteY1" fmla="*/ 416740 h 850610"/>
                    <a:gd name="connsiteX2" fmla="*/ 271084 w 986387"/>
                    <a:gd name="connsiteY2" fmla="*/ 445062 h 850610"/>
                    <a:gd name="connsiteX3" fmla="*/ 109244 w 986387"/>
                    <a:gd name="connsiteY3" fmla="*/ 663547 h 850610"/>
                    <a:gd name="connsiteX4" fmla="*/ 335821 w 986387"/>
                    <a:gd name="connsiteY4" fmla="*/ 712099 h 850610"/>
                    <a:gd name="connsiteX5" fmla="*/ 708054 w 986387"/>
                    <a:gd name="connsiteY5" fmla="*/ 465292 h 850610"/>
                    <a:gd name="connsiteX6" fmla="*/ 550260 w 986387"/>
                    <a:gd name="connsiteY6" fmla="*/ 275129 h 850610"/>
                    <a:gd name="connsiteX7" fmla="*/ 141612 w 986387"/>
                    <a:gd name="connsiteY7" fmla="*/ 356050 h 850610"/>
                    <a:gd name="connsiteX8" fmla="*/ 8093 w 986387"/>
                    <a:gd name="connsiteY8" fmla="*/ 708053 h 850610"/>
                    <a:gd name="connsiteX9" fmla="*/ 343913 w 986387"/>
                    <a:gd name="connsiteY9" fmla="*/ 845618 h 850610"/>
                    <a:gd name="connsiteX10" fmla="*/ 886079 w 986387"/>
                    <a:gd name="connsiteY10" fmla="*/ 550259 h 850610"/>
                    <a:gd name="connsiteX11" fmla="*/ 922493 w 986387"/>
                    <a:gd name="connsiteY11" fmla="*/ 165887 h 850610"/>
                    <a:gd name="connsiteX12" fmla="*/ 206348 w 986387"/>
                    <a:gd name="connsiteY12" fmla="*/ 0 h 850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6387" h="850610" extrusionOk="0">
                      <a:moveTo>
                        <a:pt x="485523" y="477430"/>
                      </a:moveTo>
                      <a:cubicBezTo>
                        <a:pt x="509748" y="448711"/>
                        <a:pt x="530803" y="424628"/>
                        <a:pt x="501707" y="416740"/>
                      </a:cubicBezTo>
                      <a:cubicBezTo>
                        <a:pt x="472205" y="412658"/>
                        <a:pt x="326760" y="404237"/>
                        <a:pt x="271084" y="445062"/>
                      </a:cubicBezTo>
                      <a:cubicBezTo>
                        <a:pt x="201909" y="489873"/>
                        <a:pt x="97433" y="624688"/>
                        <a:pt x="109244" y="663547"/>
                      </a:cubicBezTo>
                      <a:cubicBezTo>
                        <a:pt x="108742" y="701875"/>
                        <a:pt x="250145" y="751891"/>
                        <a:pt x="335821" y="712099"/>
                      </a:cubicBezTo>
                      <a:cubicBezTo>
                        <a:pt x="450609" y="680835"/>
                        <a:pt x="676367" y="529778"/>
                        <a:pt x="708054" y="465292"/>
                      </a:cubicBezTo>
                      <a:cubicBezTo>
                        <a:pt x="726784" y="389859"/>
                        <a:pt x="631984" y="305277"/>
                        <a:pt x="550260" y="275129"/>
                      </a:cubicBezTo>
                      <a:cubicBezTo>
                        <a:pt x="453803" y="237377"/>
                        <a:pt x="224152" y="294765"/>
                        <a:pt x="141612" y="356050"/>
                      </a:cubicBezTo>
                      <a:cubicBezTo>
                        <a:pt x="64151" y="435426"/>
                        <a:pt x="-19818" y="627854"/>
                        <a:pt x="8093" y="708053"/>
                      </a:cubicBezTo>
                      <a:cubicBezTo>
                        <a:pt x="30130" y="787759"/>
                        <a:pt x="202237" y="875724"/>
                        <a:pt x="343913" y="845618"/>
                      </a:cubicBezTo>
                      <a:cubicBezTo>
                        <a:pt x="504066" y="839895"/>
                        <a:pt x="791440" y="682098"/>
                        <a:pt x="886079" y="550259"/>
                      </a:cubicBezTo>
                      <a:cubicBezTo>
                        <a:pt x="993177" y="453402"/>
                        <a:pt x="1046521" y="270753"/>
                        <a:pt x="922493" y="165887"/>
                      </a:cubicBezTo>
                      <a:cubicBezTo>
                        <a:pt x="814341" y="69680"/>
                        <a:pt x="518363" y="-12712"/>
                        <a:pt x="206348" y="0"/>
                      </a:cubicBezTo>
                    </a:path>
                  </a:pathLst>
                </a:custGeom>
                <a:noFill/>
                <a:ln w="31750">
                  <a:solidFill>
                    <a:srgbClr val="80B6E5"/>
                  </a:solidFill>
                  <a:extLst>
                    <a:ext uri="{C807C97D-BFC1-408E-A445-0C87EB9F89A2}">
                      <ask:lineSketchStyleProps xmlns:ask="http://schemas.microsoft.com/office/drawing/2018/sketchyshapes" sd="1219033472">
                        <a:custGeom>
                          <a:avLst/>
                          <a:gdLst>
                            <a:gd name="connsiteX0" fmla="*/ 485523 w 986387"/>
                            <a:gd name="connsiteY0" fmla="*/ 477430 h 850610"/>
                            <a:gd name="connsiteX1" fmla="*/ 501707 w 986387"/>
                            <a:gd name="connsiteY1" fmla="*/ 416740 h 850610"/>
                            <a:gd name="connsiteX2" fmla="*/ 271084 w 986387"/>
                            <a:gd name="connsiteY2" fmla="*/ 445062 h 850610"/>
                            <a:gd name="connsiteX3" fmla="*/ 109244 w 986387"/>
                            <a:gd name="connsiteY3" fmla="*/ 663547 h 850610"/>
                            <a:gd name="connsiteX4" fmla="*/ 335821 w 986387"/>
                            <a:gd name="connsiteY4" fmla="*/ 712099 h 850610"/>
                            <a:gd name="connsiteX5" fmla="*/ 708054 w 986387"/>
                            <a:gd name="connsiteY5" fmla="*/ 465292 h 850610"/>
                            <a:gd name="connsiteX6" fmla="*/ 550260 w 986387"/>
                            <a:gd name="connsiteY6" fmla="*/ 275129 h 850610"/>
                            <a:gd name="connsiteX7" fmla="*/ 141612 w 986387"/>
                            <a:gd name="connsiteY7" fmla="*/ 356050 h 850610"/>
                            <a:gd name="connsiteX8" fmla="*/ 8093 w 986387"/>
                            <a:gd name="connsiteY8" fmla="*/ 708053 h 850610"/>
                            <a:gd name="connsiteX9" fmla="*/ 343913 w 986387"/>
                            <a:gd name="connsiteY9" fmla="*/ 845618 h 850610"/>
                            <a:gd name="connsiteX10" fmla="*/ 886079 w 986387"/>
                            <a:gd name="connsiteY10" fmla="*/ 550259 h 850610"/>
                            <a:gd name="connsiteX11" fmla="*/ 922493 w 986387"/>
                            <a:gd name="connsiteY11" fmla="*/ 165887 h 850610"/>
                            <a:gd name="connsiteX12" fmla="*/ 206348 w 986387"/>
                            <a:gd name="connsiteY12" fmla="*/ 0 h 850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86387" h="850610">
                              <a:moveTo>
                                <a:pt x="485523" y="477430"/>
                              </a:moveTo>
                              <a:cubicBezTo>
                                <a:pt x="511485" y="449782"/>
                                <a:pt x="537447" y="422135"/>
                                <a:pt x="501707" y="416740"/>
                              </a:cubicBezTo>
                              <a:cubicBezTo>
                                <a:pt x="465967" y="411345"/>
                                <a:pt x="336494" y="403928"/>
                                <a:pt x="271084" y="445062"/>
                              </a:cubicBezTo>
                              <a:cubicBezTo>
                                <a:pt x="205674" y="486196"/>
                                <a:pt x="98455" y="619041"/>
                                <a:pt x="109244" y="663547"/>
                              </a:cubicBezTo>
                              <a:cubicBezTo>
                                <a:pt x="120033" y="708053"/>
                                <a:pt x="236019" y="745141"/>
                                <a:pt x="335821" y="712099"/>
                              </a:cubicBezTo>
                              <a:cubicBezTo>
                                <a:pt x="435623" y="679057"/>
                                <a:pt x="672314" y="538120"/>
                                <a:pt x="708054" y="465292"/>
                              </a:cubicBezTo>
                              <a:cubicBezTo>
                                <a:pt x="743794" y="392464"/>
                                <a:pt x="644667" y="293336"/>
                                <a:pt x="550260" y="275129"/>
                              </a:cubicBezTo>
                              <a:cubicBezTo>
                                <a:pt x="455853" y="256922"/>
                                <a:pt x="231973" y="283896"/>
                                <a:pt x="141612" y="356050"/>
                              </a:cubicBezTo>
                              <a:cubicBezTo>
                                <a:pt x="51251" y="428204"/>
                                <a:pt x="-25624" y="626458"/>
                                <a:pt x="8093" y="708053"/>
                              </a:cubicBezTo>
                              <a:cubicBezTo>
                                <a:pt x="41810" y="789648"/>
                                <a:pt x="197582" y="871917"/>
                                <a:pt x="343913" y="845618"/>
                              </a:cubicBezTo>
                              <a:cubicBezTo>
                                <a:pt x="490244" y="819319"/>
                                <a:pt x="789649" y="663548"/>
                                <a:pt x="886079" y="550259"/>
                              </a:cubicBezTo>
                              <a:cubicBezTo>
                                <a:pt x="982509" y="436970"/>
                                <a:pt x="1035781" y="257597"/>
                                <a:pt x="922493" y="165887"/>
                              </a:cubicBezTo>
                              <a:cubicBezTo>
                                <a:pt x="809205" y="74177"/>
                                <a:pt x="507776" y="37088"/>
                                <a:pt x="206348" y="0"/>
                              </a:cubicBezTo>
                            </a:path>
                          </a:pathLst>
                        </a:cu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62" name="Group 61">
                <a:extLst>
                  <a:ext uri="{FF2B5EF4-FFF2-40B4-BE49-F238E27FC236}">
                    <a16:creationId xmlns:a16="http://schemas.microsoft.com/office/drawing/2014/main" id="{0D1A458D-5B48-1D00-45BE-E4757E49935A}"/>
                  </a:ext>
                </a:extLst>
              </p:cNvPr>
              <p:cNvGrpSpPr/>
              <p:nvPr/>
            </p:nvGrpSpPr>
            <p:grpSpPr>
              <a:xfrm>
                <a:off x="10093556" y="894009"/>
                <a:ext cx="541493" cy="541493"/>
                <a:chOff x="9822810" y="1925963"/>
                <a:chExt cx="541493" cy="541493"/>
              </a:xfrm>
            </p:grpSpPr>
            <p:grpSp>
              <p:nvGrpSpPr>
                <p:cNvPr id="63" name="Group 62">
                  <a:extLst>
                    <a:ext uri="{FF2B5EF4-FFF2-40B4-BE49-F238E27FC236}">
                      <a16:creationId xmlns:a16="http://schemas.microsoft.com/office/drawing/2014/main" id="{BB17B0A6-AFCA-DDC6-FFBC-0C1246AACFA9}"/>
                    </a:ext>
                  </a:extLst>
                </p:cNvPr>
                <p:cNvGrpSpPr/>
                <p:nvPr/>
              </p:nvGrpSpPr>
              <p:grpSpPr>
                <a:xfrm>
                  <a:off x="9822810" y="1988174"/>
                  <a:ext cx="541493" cy="357093"/>
                  <a:chOff x="5386887" y="1336937"/>
                  <a:chExt cx="2143192" cy="1413348"/>
                </a:xfrm>
              </p:grpSpPr>
              <p:sp>
                <p:nvSpPr>
                  <p:cNvPr id="79" name="Oval 78">
                    <a:extLst>
                      <a:ext uri="{FF2B5EF4-FFF2-40B4-BE49-F238E27FC236}">
                        <a16:creationId xmlns:a16="http://schemas.microsoft.com/office/drawing/2014/main" id="{9134E875-1407-BEA4-6E66-CE211349C5E4}"/>
                      </a:ext>
                    </a:extLst>
                  </p:cNvPr>
                  <p:cNvSpPr/>
                  <p:nvPr/>
                </p:nvSpPr>
                <p:spPr>
                  <a:xfrm>
                    <a:off x="5445740" y="1785313"/>
                    <a:ext cx="138821" cy="16042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80" name="Oval 79">
                    <a:extLst>
                      <a:ext uri="{FF2B5EF4-FFF2-40B4-BE49-F238E27FC236}">
                        <a16:creationId xmlns:a16="http://schemas.microsoft.com/office/drawing/2014/main" id="{D87A5CBB-F177-9AD1-E70B-38B9F6444A20}"/>
                      </a:ext>
                    </a:extLst>
                  </p:cNvPr>
                  <p:cNvSpPr/>
                  <p:nvPr/>
                </p:nvSpPr>
                <p:spPr>
                  <a:xfrm>
                    <a:off x="6361157" y="2212728"/>
                    <a:ext cx="194205" cy="2170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81" name="Oval 80">
                    <a:extLst>
                      <a:ext uri="{FF2B5EF4-FFF2-40B4-BE49-F238E27FC236}">
                        <a16:creationId xmlns:a16="http://schemas.microsoft.com/office/drawing/2014/main" id="{B1F78B1A-3603-D676-55A5-755470A1DDB6}"/>
                      </a:ext>
                    </a:extLst>
                  </p:cNvPr>
                  <p:cNvSpPr/>
                  <p:nvPr/>
                </p:nvSpPr>
                <p:spPr>
                  <a:xfrm>
                    <a:off x="5912872" y="1519297"/>
                    <a:ext cx="66516" cy="7614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82" name="Straight Arrow Connector 81">
                    <a:extLst>
                      <a:ext uri="{FF2B5EF4-FFF2-40B4-BE49-F238E27FC236}">
                        <a16:creationId xmlns:a16="http://schemas.microsoft.com/office/drawing/2014/main" id="{6F664D25-4FE3-005C-F39A-3F474544500A}"/>
                      </a:ext>
                    </a:extLst>
                  </p:cNvPr>
                  <p:cNvCxnSpPr>
                    <a:cxnSpLocks/>
                  </p:cNvCxnSpPr>
                  <p:nvPr/>
                </p:nvCxnSpPr>
                <p:spPr>
                  <a:xfrm>
                    <a:off x="6064338" y="2057809"/>
                    <a:ext cx="276265" cy="188916"/>
                  </a:xfrm>
                  <a:prstGeom prst="straightConnector1">
                    <a:avLst/>
                  </a:prstGeom>
                  <a:solidFill>
                    <a:schemeClr val="accent3"/>
                  </a:solidFill>
                  <a:ln>
                    <a:solidFill>
                      <a:srgbClr val="A9AAB3"/>
                    </a:solidFill>
                    <a:tailEnd type="triangle"/>
                  </a:ln>
                </p:spPr>
                <p:style>
                  <a:lnRef idx="1">
                    <a:schemeClr val="accent1"/>
                  </a:lnRef>
                  <a:fillRef idx="0">
                    <a:schemeClr val="accent1"/>
                  </a:fillRef>
                  <a:effectRef idx="0">
                    <a:schemeClr val="accent1"/>
                  </a:effectRef>
                  <a:fontRef idx="minor">
                    <a:schemeClr val="tx1"/>
                  </a:fontRef>
                </p:style>
              </p:cxnSp>
              <p:sp>
                <p:nvSpPr>
                  <p:cNvPr id="83" name="Curved Up Arrow 82">
                    <a:extLst>
                      <a:ext uri="{FF2B5EF4-FFF2-40B4-BE49-F238E27FC236}">
                        <a16:creationId xmlns:a16="http://schemas.microsoft.com/office/drawing/2014/main" id="{89D7C51D-3B1D-C4F4-75C1-811181F72004}"/>
                      </a:ext>
                    </a:extLst>
                  </p:cNvPr>
                  <p:cNvSpPr/>
                  <p:nvPr/>
                </p:nvSpPr>
                <p:spPr>
                  <a:xfrm rot="19504208">
                    <a:off x="5695673" y="1823079"/>
                    <a:ext cx="456754" cy="173030"/>
                  </a:xfrm>
                  <a:prstGeom prst="curvedUpArrow">
                    <a:avLst>
                      <a:gd name="adj1" fmla="val 0"/>
                      <a:gd name="adj2" fmla="val 40902"/>
                      <a:gd name="adj3" fmla="val 28512"/>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84" name="Curved Up Arrow 83">
                    <a:extLst>
                      <a:ext uri="{FF2B5EF4-FFF2-40B4-BE49-F238E27FC236}">
                        <a16:creationId xmlns:a16="http://schemas.microsoft.com/office/drawing/2014/main" id="{97E85F11-FB3A-A129-5586-827FC772265D}"/>
                      </a:ext>
                    </a:extLst>
                  </p:cNvPr>
                  <p:cNvSpPr/>
                  <p:nvPr/>
                </p:nvSpPr>
                <p:spPr>
                  <a:xfrm rot="9305965">
                    <a:off x="5386887" y="1405478"/>
                    <a:ext cx="523684" cy="173030"/>
                  </a:xfrm>
                  <a:prstGeom prst="curvedUpArrow">
                    <a:avLst>
                      <a:gd name="adj1" fmla="val 0"/>
                      <a:gd name="adj2" fmla="val 40902"/>
                      <a:gd name="adj3" fmla="val 34495"/>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85" name="Curved Up Arrow 84">
                    <a:extLst>
                      <a:ext uri="{FF2B5EF4-FFF2-40B4-BE49-F238E27FC236}">
                        <a16:creationId xmlns:a16="http://schemas.microsoft.com/office/drawing/2014/main" id="{6CB64F20-0B6E-6A65-05AD-FAA45AA52A17}"/>
                      </a:ext>
                    </a:extLst>
                  </p:cNvPr>
                  <p:cNvSpPr/>
                  <p:nvPr/>
                </p:nvSpPr>
                <p:spPr>
                  <a:xfrm rot="21129157" flipH="1">
                    <a:off x="6529934" y="2489613"/>
                    <a:ext cx="406415" cy="173030"/>
                  </a:xfrm>
                  <a:prstGeom prst="curvedUpArrow">
                    <a:avLst>
                      <a:gd name="adj1" fmla="val 0"/>
                      <a:gd name="adj2" fmla="val 40902"/>
                      <a:gd name="adj3" fmla="val 28512"/>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86" name="Oval 85">
                    <a:extLst>
                      <a:ext uri="{FF2B5EF4-FFF2-40B4-BE49-F238E27FC236}">
                        <a16:creationId xmlns:a16="http://schemas.microsoft.com/office/drawing/2014/main" id="{6257CF2D-44B3-16F0-620B-8BE9939983E9}"/>
                      </a:ext>
                    </a:extLst>
                  </p:cNvPr>
                  <p:cNvSpPr/>
                  <p:nvPr/>
                </p:nvSpPr>
                <p:spPr>
                  <a:xfrm>
                    <a:off x="7002587" y="1336937"/>
                    <a:ext cx="280852" cy="32453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87" name="Straight Arrow Connector 86">
                    <a:extLst>
                      <a:ext uri="{FF2B5EF4-FFF2-40B4-BE49-F238E27FC236}">
                        <a16:creationId xmlns:a16="http://schemas.microsoft.com/office/drawing/2014/main" id="{75401ED2-99AB-957B-F768-69298CBEF857}"/>
                      </a:ext>
                    </a:extLst>
                  </p:cNvPr>
                  <p:cNvCxnSpPr>
                    <a:cxnSpLocks/>
                  </p:cNvCxnSpPr>
                  <p:nvPr/>
                </p:nvCxnSpPr>
                <p:spPr>
                  <a:xfrm flipV="1">
                    <a:off x="6871707" y="1698807"/>
                    <a:ext cx="153608" cy="333432"/>
                  </a:xfrm>
                  <a:prstGeom prst="straightConnector1">
                    <a:avLst/>
                  </a:prstGeom>
                  <a:solidFill>
                    <a:schemeClr val="accent3"/>
                  </a:solidFill>
                  <a:ln>
                    <a:solidFill>
                      <a:srgbClr val="A9AAB3"/>
                    </a:solidFill>
                    <a:tailEnd type="triangle"/>
                  </a:ln>
                </p:spPr>
                <p:style>
                  <a:lnRef idx="1">
                    <a:schemeClr val="accent1"/>
                  </a:lnRef>
                  <a:fillRef idx="0">
                    <a:schemeClr val="accent1"/>
                  </a:fillRef>
                  <a:effectRef idx="0">
                    <a:schemeClr val="accent1"/>
                  </a:effectRef>
                  <a:fontRef idx="minor">
                    <a:schemeClr val="tx1"/>
                  </a:fontRef>
                </p:style>
              </p:cxnSp>
              <p:sp>
                <p:nvSpPr>
                  <p:cNvPr id="88" name="Curved Up Arrow 87">
                    <a:extLst>
                      <a:ext uri="{FF2B5EF4-FFF2-40B4-BE49-F238E27FC236}">
                        <a16:creationId xmlns:a16="http://schemas.microsoft.com/office/drawing/2014/main" id="{E3ABC9FB-00F3-7B17-B2A1-51EA5F85C6C6}"/>
                      </a:ext>
                    </a:extLst>
                  </p:cNvPr>
                  <p:cNvSpPr/>
                  <p:nvPr/>
                </p:nvSpPr>
                <p:spPr>
                  <a:xfrm rot="12102605">
                    <a:off x="6517790" y="2050155"/>
                    <a:ext cx="471917" cy="170994"/>
                  </a:xfrm>
                  <a:prstGeom prst="curvedUpArrow">
                    <a:avLst>
                      <a:gd name="adj1" fmla="val 0"/>
                      <a:gd name="adj2" fmla="val 40902"/>
                      <a:gd name="adj3" fmla="val 34495"/>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89" name="Oval 88">
                    <a:extLst>
                      <a:ext uri="{FF2B5EF4-FFF2-40B4-BE49-F238E27FC236}">
                        <a16:creationId xmlns:a16="http://schemas.microsoft.com/office/drawing/2014/main" id="{2B21D55E-C7BB-D2F9-F3DF-75CFE6B24B9C}"/>
                      </a:ext>
                    </a:extLst>
                  </p:cNvPr>
                  <p:cNvSpPr/>
                  <p:nvPr/>
                </p:nvSpPr>
                <p:spPr>
                  <a:xfrm>
                    <a:off x="6897440" y="2160630"/>
                    <a:ext cx="108151" cy="14997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90" name="Straight Arrow Connector 89">
                    <a:extLst>
                      <a:ext uri="{FF2B5EF4-FFF2-40B4-BE49-F238E27FC236}">
                        <a16:creationId xmlns:a16="http://schemas.microsoft.com/office/drawing/2014/main" id="{F5D2E1ED-D89A-D859-47C6-C67F1B58D8FD}"/>
                      </a:ext>
                    </a:extLst>
                  </p:cNvPr>
                  <p:cNvCxnSpPr>
                    <a:cxnSpLocks/>
                  </p:cNvCxnSpPr>
                  <p:nvPr/>
                </p:nvCxnSpPr>
                <p:spPr>
                  <a:xfrm flipH="1" flipV="1">
                    <a:off x="7053382" y="2302369"/>
                    <a:ext cx="476697" cy="447916"/>
                  </a:xfrm>
                  <a:prstGeom prst="straightConnector1">
                    <a:avLst/>
                  </a:prstGeom>
                  <a:solidFill>
                    <a:schemeClr val="accent3"/>
                  </a:solidFill>
                  <a:ln>
                    <a:solidFill>
                      <a:srgbClr val="A9AAB3"/>
                    </a:solidFill>
                    <a:prstDash val="dashDot"/>
                    <a:tailEnd type="triangle"/>
                  </a:ln>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E4B58C5D-F6BE-E8DC-4AE1-E0682056E1CD}"/>
                    </a:ext>
                  </a:extLst>
                </p:cNvPr>
                <p:cNvGrpSpPr/>
                <p:nvPr/>
              </p:nvGrpSpPr>
              <p:grpSpPr>
                <a:xfrm rot="7501637">
                  <a:off x="9758126" y="2018163"/>
                  <a:ext cx="541493" cy="357093"/>
                  <a:chOff x="5386887" y="1336937"/>
                  <a:chExt cx="2143192" cy="1413348"/>
                </a:xfrm>
              </p:grpSpPr>
              <p:sp>
                <p:nvSpPr>
                  <p:cNvPr id="66" name="Oval 65">
                    <a:extLst>
                      <a:ext uri="{FF2B5EF4-FFF2-40B4-BE49-F238E27FC236}">
                        <a16:creationId xmlns:a16="http://schemas.microsoft.com/office/drawing/2014/main" id="{202DEBBC-6C64-2BF3-5F50-980F35A4B2C9}"/>
                      </a:ext>
                    </a:extLst>
                  </p:cNvPr>
                  <p:cNvSpPr/>
                  <p:nvPr/>
                </p:nvSpPr>
                <p:spPr>
                  <a:xfrm>
                    <a:off x="5445740" y="1785313"/>
                    <a:ext cx="138821" cy="16042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7" name="Oval 66">
                    <a:extLst>
                      <a:ext uri="{FF2B5EF4-FFF2-40B4-BE49-F238E27FC236}">
                        <a16:creationId xmlns:a16="http://schemas.microsoft.com/office/drawing/2014/main" id="{530FDF40-1012-EEDC-D4DA-71B6666FC08A}"/>
                      </a:ext>
                    </a:extLst>
                  </p:cNvPr>
                  <p:cNvSpPr/>
                  <p:nvPr/>
                </p:nvSpPr>
                <p:spPr>
                  <a:xfrm>
                    <a:off x="6361157" y="2212728"/>
                    <a:ext cx="194205" cy="2170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8" name="Oval 67">
                    <a:extLst>
                      <a:ext uri="{FF2B5EF4-FFF2-40B4-BE49-F238E27FC236}">
                        <a16:creationId xmlns:a16="http://schemas.microsoft.com/office/drawing/2014/main" id="{AB85F64E-3A93-49EC-E37F-DAF81047E358}"/>
                      </a:ext>
                    </a:extLst>
                  </p:cNvPr>
                  <p:cNvSpPr/>
                  <p:nvPr/>
                </p:nvSpPr>
                <p:spPr>
                  <a:xfrm>
                    <a:off x="5912872" y="1519297"/>
                    <a:ext cx="66516" cy="7614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69" name="Straight Arrow Connector 68">
                    <a:extLst>
                      <a:ext uri="{FF2B5EF4-FFF2-40B4-BE49-F238E27FC236}">
                        <a16:creationId xmlns:a16="http://schemas.microsoft.com/office/drawing/2014/main" id="{F212D182-1E8D-1ED5-22B1-FAE55CCA10D4}"/>
                      </a:ext>
                    </a:extLst>
                  </p:cNvPr>
                  <p:cNvCxnSpPr>
                    <a:cxnSpLocks/>
                  </p:cNvCxnSpPr>
                  <p:nvPr/>
                </p:nvCxnSpPr>
                <p:spPr>
                  <a:xfrm>
                    <a:off x="6064338" y="2057809"/>
                    <a:ext cx="276265" cy="188916"/>
                  </a:xfrm>
                  <a:prstGeom prst="straightConnector1">
                    <a:avLst/>
                  </a:prstGeom>
                  <a:solidFill>
                    <a:schemeClr val="accent3"/>
                  </a:solidFill>
                  <a:ln>
                    <a:solidFill>
                      <a:srgbClr val="A9AAB3"/>
                    </a:solidFill>
                    <a:tailEnd type="triangle"/>
                  </a:ln>
                </p:spPr>
                <p:style>
                  <a:lnRef idx="1">
                    <a:schemeClr val="accent1"/>
                  </a:lnRef>
                  <a:fillRef idx="0">
                    <a:schemeClr val="accent1"/>
                  </a:fillRef>
                  <a:effectRef idx="0">
                    <a:schemeClr val="accent1"/>
                  </a:effectRef>
                  <a:fontRef idx="minor">
                    <a:schemeClr val="tx1"/>
                  </a:fontRef>
                </p:style>
              </p:cxnSp>
              <p:sp>
                <p:nvSpPr>
                  <p:cNvPr id="71" name="Curved Up Arrow 70">
                    <a:extLst>
                      <a:ext uri="{FF2B5EF4-FFF2-40B4-BE49-F238E27FC236}">
                        <a16:creationId xmlns:a16="http://schemas.microsoft.com/office/drawing/2014/main" id="{B074EA46-1803-D009-5633-D283A0446587}"/>
                      </a:ext>
                    </a:extLst>
                  </p:cNvPr>
                  <p:cNvSpPr/>
                  <p:nvPr/>
                </p:nvSpPr>
                <p:spPr>
                  <a:xfrm rot="19504208">
                    <a:off x="5695673" y="1823079"/>
                    <a:ext cx="456754" cy="173030"/>
                  </a:xfrm>
                  <a:prstGeom prst="curvedUpArrow">
                    <a:avLst>
                      <a:gd name="adj1" fmla="val 0"/>
                      <a:gd name="adj2" fmla="val 40902"/>
                      <a:gd name="adj3" fmla="val 28512"/>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2" name="Curved Up Arrow 71">
                    <a:extLst>
                      <a:ext uri="{FF2B5EF4-FFF2-40B4-BE49-F238E27FC236}">
                        <a16:creationId xmlns:a16="http://schemas.microsoft.com/office/drawing/2014/main" id="{A80643AB-70B9-DE47-F9FE-B2C62C96EF51}"/>
                      </a:ext>
                    </a:extLst>
                  </p:cNvPr>
                  <p:cNvSpPr/>
                  <p:nvPr/>
                </p:nvSpPr>
                <p:spPr>
                  <a:xfrm rot="9305965">
                    <a:off x="5386887" y="1405478"/>
                    <a:ext cx="523684" cy="173030"/>
                  </a:xfrm>
                  <a:prstGeom prst="curvedUpArrow">
                    <a:avLst>
                      <a:gd name="adj1" fmla="val 0"/>
                      <a:gd name="adj2" fmla="val 40902"/>
                      <a:gd name="adj3" fmla="val 34495"/>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3" name="Curved Up Arrow 72">
                    <a:extLst>
                      <a:ext uri="{FF2B5EF4-FFF2-40B4-BE49-F238E27FC236}">
                        <a16:creationId xmlns:a16="http://schemas.microsoft.com/office/drawing/2014/main" id="{40B9E8CB-B49A-0225-E36F-1E0F2C11866C}"/>
                      </a:ext>
                    </a:extLst>
                  </p:cNvPr>
                  <p:cNvSpPr/>
                  <p:nvPr/>
                </p:nvSpPr>
                <p:spPr>
                  <a:xfrm rot="21129157" flipH="1">
                    <a:off x="6529934" y="2489613"/>
                    <a:ext cx="406415" cy="173030"/>
                  </a:xfrm>
                  <a:prstGeom prst="curvedUpArrow">
                    <a:avLst>
                      <a:gd name="adj1" fmla="val 0"/>
                      <a:gd name="adj2" fmla="val 40902"/>
                      <a:gd name="adj3" fmla="val 28512"/>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4" name="Oval 73">
                    <a:extLst>
                      <a:ext uri="{FF2B5EF4-FFF2-40B4-BE49-F238E27FC236}">
                        <a16:creationId xmlns:a16="http://schemas.microsoft.com/office/drawing/2014/main" id="{3F37286D-8E63-CC01-8E6A-52E7425661AE}"/>
                      </a:ext>
                    </a:extLst>
                  </p:cNvPr>
                  <p:cNvSpPr/>
                  <p:nvPr/>
                </p:nvSpPr>
                <p:spPr>
                  <a:xfrm>
                    <a:off x="7002587" y="1336937"/>
                    <a:ext cx="280852" cy="32453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75" name="Straight Arrow Connector 74">
                    <a:extLst>
                      <a:ext uri="{FF2B5EF4-FFF2-40B4-BE49-F238E27FC236}">
                        <a16:creationId xmlns:a16="http://schemas.microsoft.com/office/drawing/2014/main" id="{2FABA688-944A-A8F5-2BFB-AB9E02BB48E6}"/>
                      </a:ext>
                    </a:extLst>
                  </p:cNvPr>
                  <p:cNvCxnSpPr>
                    <a:cxnSpLocks/>
                  </p:cNvCxnSpPr>
                  <p:nvPr/>
                </p:nvCxnSpPr>
                <p:spPr>
                  <a:xfrm flipV="1">
                    <a:off x="6871707" y="1698807"/>
                    <a:ext cx="153608" cy="333432"/>
                  </a:xfrm>
                  <a:prstGeom prst="straightConnector1">
                    <a:avLst/>
                  </a:prstGeom>
                  <a:solidFill>
                    <a:schemeClr val="accent3"/>
                  </a:solidFill>
                  <a:ln>
                    <a:solidFill>
                      <a:srgbClr val="A9AAB3"/>
                    </a:solidFill>
                    <a:tailEnd type="triangle"/>
                  </a:ln>
                </p:spPr>
                <p:style>
                  <a:lnRef idx="1">
                    <a:schemeClr val="accent1"/>
                  </a:lnRef>
                  <a:fillRef idx="0">
                    <a:schemeClr val="accent1"/>
                  </a:fillRef>
                  <a:effectRef idx="0">
                    <a:schemeClr val="accent1"/>
                  </a:effectRef>
                  <a:fontRef idx="minor">
                    <a:schemeClr val="tx1"/>
                  </a:fontRef>
                </p:style>
              </p:cxnSp>
              <p:sp>
                <p:nvSpPr>
                  <p:cNvPr id="76" name="Curved Up Arrow 75">
                    <a:extLst>
                      <a:ext uri="{FF2B5EF4-FFF2-40B4-BE49-F238E27FC236}">
                        <a16:creationId xmlns:a16="http://schemas.microsoft.com/office/drawing/2014/main" id="{4A31779F-ED0F-1612-1322-5A4520685467}"/>
                      </a:ext>
                    </a:extLst>
                  </p:cNvPr>
                  <p:cNvSpPr/>
                  <p:nvPr/>
                </p:nvSpPr>
                <p:spPr>
                  <a:xfrm rot="12102605">
                    <a:off x="6517790" y="2050155"/>
                    <a:ext cx="471917" cy="170994"/>
                  </a:xfrm>
                  <a:prstGeom prst="curvedUpArrow">
                    <a:avLst>
                      <a:gd name="adj1" fmla="val 0"/>
                      <a:gd name="adj2" fmla="val 40902"/>
                      <a:gd name="adj3" fmla="val 34495"/>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7" name="Oval 76">
                    <a:extLst>
                      <a:ext uri="{FF2B5EF4-FFF2-40B4-BE49-F238E27FC236}">
                        <a16:creationId xmlns:a16="http://schemas.microsoft.com/office/drawing/2014/main" id="{1637E778-4564-9ACA-59DF-2D8FDB92E508}"/>
                      </a:ext>
                    </a:extLst>
                  </p:cNvPr>
                  <p:cNvSpPr/>
                  <p:nvPr/>
                </p:nvSpPr>
                <p:spPr>
                  <a:xfrm>
                    <a:off x="6897440" y="2160630"/>
                    <a:ext cx="108151" cy="14997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78" name="Straight Arrow Connector 77">
                    <a:extLst>
                      <a:ext uri="{FF2B5EF4-FFF2-40B4-BE49-F238E27FC236}">
                        <a16:creationId xmlns:a16="http://schemas.microsoft.com/office/drawing/2014/main" id="{7F990F24-2A62-1F5F-C1C0-745FD94155C3}"/>
                      </a:ext>
                    </a:extLst>
                  </p:cNvPr>
                  <p:cNvCxnSpPr>
                    <a:cxnSpLocks/>
                  </p:cNvCxnSpPr>
                  <p:nvPr/>
                </p:nvCxnSpPr>
                <p:spPr>
                  <a:xfrm flipH="1" flipV="1">
                    <a:off x="7053382" y="2302369"/>
                    <a:ext cx="476697" cy="447916"/>
                  </a:xfrm>
                  <a:prstGeom prst="straightConnector1">
                    <a:avLst/>
                  </a:prstGeom>
                  <a:solidFill>
                    <a:schemeClr val="accent3"/>
                  </a:solidFill>
                  <a:ln>
                    <a:solidFill>
                      <a:srgbClr val="A9AAB3"/>
                    </a:solidFill>
                    <a:prstDash val="dashDot"/>
                    <a:tailEnd type="triangle"/>
                  </a:ln>
                </p:spPr>
                <p:style>
                  <a:lnRef idx="1">
                    <a:schemeClr val="accent1"/>
                  </a:lnRef>
                  <a:fillRef idx="0">
                    <a:schemeClr val="accent1"/>
                  </a:fillRef>
                  <a:effectRef idx="0">
                    <a:schemeClr val="accent1"/>
                  </a:effectRef>
                  <a:fontRef idx="minor">
                    <a:schemeClr val="tx1"/>
                  </a:fontRef>
                </p:style>
              </p:cxnSp>
            </p:grpSp>
          </p:grpSp>
        </p:grpSp>
      </p:grpSp>
      <p:grpSp>
        <p:nvGrpSpPr>
          <p:cNvPr id="93" name="Group 92">
            <a:extLst>
              <a:ext uri="{FF2B5EF4-FFF2-40B4-BE49-F238E27FC236}">
                <a16:creationId xmlns:a16="http://schemas.microsoft.com/office/drawing/2014/main" id="{5A372B76-823D-5383-CBA7-0B58E02D5A7A}"/>
              </a:ext>
            </a:extLst>
          </p:cNvPr>
          <p:cNvGrpSpPr/>
          <p:nvPr/>
        </p:nvGrpSpPr>
        <p:grpSpPr>
          <a:xfrm>
            <a:off x="7329450" y="3198696"/>
            <a:ext cx="1845822" cy="1432779"/>
            <a:chOff x="5834605" y="2693363"/>
            <a:chExt cx="1845822" cy="1432779"/>
          </a:xfrm>
        </p:grpSpPr>
        <p:grpSp>
          <p:nvGrpSpPr>
            <p:cNvPr id="94" name="Group 93">
              <a:extLst>
                <a:ext uri="{FF2B5EF4-FFF2-40B4-BE49-F238E27FC236}">
                  <a16:creationId xmlns:a16="http://schemas.microsoft.com/office/drawing/2014/main" id="{B5A1416A-6894-358A-507E-E6C37F42C556}"/>
                </a:ext>
              </a:extLst>
            </p:cNvPr>
            <p:cNvGrpSpPr/>
            <p:nvPr/>
          </p:nvGrpSpPr>
          <p:grpSpPr>
            <a:xfrm>
              <a:off x="5834605" y="2693363"/>
              <a:ext cx="1732965" cy="1142821"/>
              <a:chOff x="5386887" y="1336937"/>
              <a:chExt cx="2143192" cy="1413348"/>
            </a:xfrm>
          </p:grpSpPr>
          <p:sp>
            <p:nvSpPr>
              <p:cNvPr id="96" name="Oval 95">
                <a:extLst>
                  <a:ext uri="{FF2B5EF4-FFF2-40B4-BE49-F238E27FC236}">
                    <a16:creationId xmlns:a16="http://schemas.microsoft.com/office/drawing/2014/main" id="{A2DBE684-1526-74F2-FACA-DC20487592DC}"/>
                  </a:ext>
                </a:extLst>
              </p:cNvPr>
              <p:cNvSpPr/>
              <p:nvPr/>
            </p:nvSpPr>
            <p:spPr>
              <a:xfrm>
                <a:off x="5445740" y="1785313"/>
                <a:ext cx="138821" cy="16042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97" name="Oval 96">
                <a:extLst>
                  <a:ext uri="{FF2B5EF4-FFF2-40B4-BE49-F238E27FC236}">
                    <a16:creationId xmlns:a16="http://schemas.microsoft.com/office/drawing/2014/main" id="{7FD01FC3-8823-09A5-FE0D-701E4DE34F31}"/>
                  </a:ext>
                </a:extLst>
              </p:cNvPr>
              <p:cNvSpPr/>
              <p:nvPr/>
            </p:nvSpPr>
            <p:spPr>
              <a:xfrm>
                <a:off x="6361157" y="2212728"/>
                <a:ext cx="194205" cy="21701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98" name="Oval 97">
                <a:extLst>
                  <a:ext uri="{FF2B5EF4-FFF2-40B4-BE49-F238E27FC236}">
                    <a16:creationId xmlns:a16="http://schemas.microsoft.com/office/drawing/2014/main" id="{1827E675-86B4-563D-CD9F-98EB33DD330C}"/>
                  </a:ext>
                </a:extLst>
              </p:cNvPr>
              <p:cNvSpPr/>
              <p:nvPr/>
            </p:nvSpPr>
            <p:spPr>
              <a:xfrm>
                <a:off x="5912872" y="1519297"/>
                <a:ext cx="66516" cy="7614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99" name="Straight Arrow Connector 98">
                <a:extLst>
                  <a:ext uri="{FF2B5EF4-FFF2-40B4-BE49-F238E27FC236}">
                    <a16:creationId xmlns:a16="http://schemas.microsoft.com/office/drawing/2014/main" id="{5386CF85-280F-723F-79BE-74EB0B97D89B}"/>
                  </a:ext>
                </a:extLst>
              </p:cNvPr>
              <p:cNvCxnSpPr>
                <a:cxnSpLocks/>
              </p:cNvCxnSpPr>
              <p:nvPr/>
            </p:nvCxnSpPr>
            <p:spPr>
              <a:xfrm>
                <a:off x="6042308" y="2043122"/>
                <a:ext cx="276265" cy="188916"/>
              </a:xfrm>
              <a:prstGeom prst="straightConnector1">
                <a:avLst/>
              </a:prstGeom>
              <a:solidFill>
                <a:schemeClr val="accent3"/>
              </a:solidFill>
              <a:ln>
                <a:solidFill>
                  <a:srgbClr val="A9AAB3"/>
                </a:solidFill>
                <a:tailEnd type="triangle"/>
              </a:ln>
            </p:spPr>
            <p:style>
              <a:lnRef idx="1">
                <a:schemeClr val="accent1"/>
              </a:lnRef>
              <a:fillRef idx="0">
                <a:schemeClr val="accent1"/>
              </a:fillRef>
              <a:effectRef idx="0">
                <a:schemeClr val="accent1"/>
              </a:effectRef>
              <a:fontRef idx="minor">
                <a:schemeClr val="tx1"/>
              </a:fontRef>
            </p:style>
          </p:cxnSp>
          <p:sp>
            <p:nvSpPr>
              <p:cNvPr id="100" name="Curved Up Arrow 99">
                <a:extLst>
                  <a:ext uri="{FF2B5EF4-FFF2-40B4-BE49-F238E27FC236}">
                    <a16:creationId xmlns:a16="http://schemas.microsoft.com/office/drawing/2014/main" id="{CBDEF639-4130-D8C4-388E-598E4A6F09BC}"/>
                  </a:ext>
                </a:extLst>
              </p:cNvPr>
              <p:cNvSpPr/>
              <p:nvPr/>
            </p:nvSpPr>
            <p:spPr>
              <a:xfrm rot="19504208">
                <a:off x="5695673" y="1823079"/>
                <a:ext cx="456754" cy="173030"/>
              </a:xfrm>
              <a:prstGeom prst="curvedUpArrow">
                <a:avLst>
                  <a:gd name="adj1" fmla="val 0"/>
                  <a:gd name="adj2" fmla="val 40902"/>
                  <a:gd name="adj3" fmla="val 28512"/>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101" name="Curved Up Arrow 100">
                <a:extLst>
                  <a:ext uri="{FF2B5EF4-FFF2-40B4-BE49-F238E27FC236}">
                    <a16:creationId xmlns:a16="http://schemas.microsoft.com/office/drawing/2014/main" id="{4E799E05-A4C8-45AC-9FA9-2F8E21F20EF7}"/>
                  </a:ext>
                </a:extLst>
              </p:cNvPr>
              <p:cNvSpPr/>
              <p:nvPr/>
            </p:nvSpPr>
            <p:spPr>
              <a:xfrm rot="9305965">
                <a:off x="5386887" y="1405478"/>
                <a:ext cx="523684" cy="173030"/>
              </a:xfrm>
              <a:prstGeom prst="curvedUpArrow">
                <a:avLst>
                  <a:gd name="adj1" fmla="val 0"/>
                  <a:gd name="adj2" fmla="val 40902"/>
                  <a:gd name="adj3" fmla="val 34495"/>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102" name="Curved Up Arrow 101">
                <a:extLst>
                  <a:ext uri="{FF2B5EF4-FFF2-40B4-BE49-F238E27FC236}">
                    <a16:creationId xmlns:a16="http://schemas.microsoft.com/office/drawing/2014/main" id="{B361EFB1-C833-B9B9-E1ED-52CBD3B6C326}"/>
                  </a:ext>
                </a:extLst>
              </p:cNvPr>
              <p:cNvSpPr/>
              <p:nvPr/>
            </p:nvSpPr>
            <p:spPr>
              <a:xfrm rot="21129157" flipH="1">
                <a:off x="6529934" y="2489613"/>
                <a:ext cx="406415" cy="173030"/>
              </a:xfrm>
              <a:prstGeom prst="curvedUpArrow">
                <a:avLst>
                  <a:gd name="adj1" fmla="val 0"/>
                  <a:gd name="adj2" fmla="val 40902"/>
                  <a:gd name="adj3" fmla="val 28512"/>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103" name="Oval 102">
                <a:extLst>
                  <a:ext uri="{FF2B5EF4-FFF2-40B4-BE49-F238E27FC236}">
                    <a16:creationId xmlns:a16="http://schemas.microsoft.com/office/drawing/2014/main" id="{1C0EAAE5-7052-183C-7255-7C7326CFC8E3}"/>
                  </a:ext>
                </a:extLst>
              </p:cNvPr>
              <p:cNvSpPr/>
              <p:nvPr/>
            </p:nvSpPr>
            <p:spPr>
              <a:xfrm>
                <a:off x="7002587" y="1336937"/>
                <a:ext cx="280852" cy="29482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104" name="Straight Arrow Connector 103">
                <a:extLst>
                  <a:ext uri="{FF2B5EF4-FFF2-40B4-BE49-F238E27FC236}">
                    <a16:creationId xmlns:a16="http://schemas.microsoft.com/office/drawing/2014/main" id="{3D3B55A9-C58C-46C5-2E00-D7C39831FC64}"/>
                  </a:ext>
                </a:extLst>
              </p:cNvPr>
              <p:cNvCxnSpPr>
                <a:cxnSpLocks/>
              </p:cNvCxnSpPr>
              <p:nvPr/>
            </p:nvCxnSpPr>
            <p:spPr>
              <a:xfrm flipV="1">
                <a:off x="6871707" y="1698807"/>
                <a:ext cx="153608" cy="333432"/>
              </a:xfrm>
              <a:prstGeom prst="straightConnector1">
                <a:avLst/>
              </a:prstGeom>
              <a:solidFill>
                <a:schemeClr val="accent3"/>
              </a:solidFill>
              <a:ln>
                <a:solidFill>
                  <a:srgbClr val="A9AAB3"/>
                </a:solidFill>
                <a:tailEnd type="triangle"/>
              </a:ln>
            </p:spPr>
            <p:style>
              <a:lnRef idx="1">
                <a:schemeClr val="accent1"/>
              </a:lnRef>
              <a:fillRef idx="0">
                <a:schemeClr val="accent1"/>
              </a:fillRef>
              <a:effectRef idx="0">
                <a:schemeClr val="accent1"/>
              </a:effectRef>
              <a:fontRef idx="minor">
                <a:schemeClr val="tx1"/>
              </a:fontRef>
            </p:style>
          </p:cxnSp>
          <p:sp>
            <p:nvSpPr>
              <p:cNvPr id="105" name="Curved Up Arrow 104">
                <a:extLst>
                  <a:ext uri="{FF2B5EF4-FFF2-40B4-BE49-F238E27FC236}">
                    <a16:creationId xmlns:a16="http://schemas.microsoft.com/office/drawing/2014/main" id="{3272FC88-A050-02CA-6C85-85DB66374C35}"/>
                  </a:ext>
                </a:extLst>
              </p:cNvPr>
              <p:cNvSpPr/>
              <p:nvPr/>
            </p:nvSpPr>
            <p:spPr>
              <a:xfrm rot="12102605">
                <a:off x="6517790" y="2050155"/>
                <a:ext cx="471917" cy="170994"/>
              </a:xfrm>
              <a:prstGeom prst="curvedUpArrow">
                <a:avLst>
                  <a:gd name="adj1" fmla="val 0"/>
                  <a:gd name="adj2" fmla="val 40902"/>
                  <a:gd name="adj3" fmla="val 34495"/>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106" name="Oval 105">
                <a:extLst>
                  <a:ext uri="{FF2B5EF4-FFF2-40B4-BE49-F238E27FC236}">
                    <a16:creationId xmlns:a16="http://schemas.microsoft.com/office/drawing/2014/main" id="{EBFD5401-CC7E-2AB1-8C59-A5F75440061C}"/>
                  </a:ext>
                </a:extLst>
              </p:cNvPr>
              <p:cNvSpPr/>
              <p:nvPr/>
            </p:nvSpPr>
            <p:spPr>
              <a:xfrm>
                <a:off x="6897440" y="2160630"/>
                <a:ext cx="108151" cy="14997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107" name="Straight Arrow Connector 106">
                <a:extLst>
                  <a:ext uri="{FF2B5EF4-FFF2-40B4-BE49-F238E27FC236}">
                    <a16:creationId xmlns:a16="http://schemas.microsoft.com/office/drawing/2014/main" id="{841E056A-B186-BC58-B210-A52C5BF497B7}"/>
                  </a:ext>
                </a:extLst>
              </p:cNvPr>
              <p:cNvCxnSpPr>
                <a:cxnSpLocks/>
              </p:cNvCxnSpPr>
              <p:nvPr/>
            </p:nvCxnSpPr>
            <p:spPr>
              <a:xfrm flipH="1" flipV="1">
                <a:off x="7053382" y="2302369"/>
                <a:ext cx="476697" cy="447916"/>
              </a:xfrm>
              <a:prstGeom prst="straightConnector1">
                <a:avLst/>
              </a:prstGeom>
              <a:solidFill>
                <a:schemeClr val="accent3"/>
              </a:solidFill>
              <a:ln>
                <a:solidFill>
                  <a:srgbClr val="A9AAB3"/>
                </a:solidFill>
                <a:prstDash val="dashDot"/>
                <a:tailEnd type="triangle"/>
              </a:ln>
            </p:spPr>
            <p:style>
              <a:lnRef idx="1">
                <a:schemeClr val="accent1"/>
              </a:lnRef>
              <a:fillRef idx="0">
                <a:schemeClr val="accent1"/>
              </a:fillRef>
              <a:effectRef idx="0">
                <a:schemeClr val="accent1"/>
              </a:effectRef>
              <a:fontRef idx="minor">
                <a:schemeClr val="tx1"/>
              </a:fontRef>
            </p:style>
          </p:cxnSp>
        </p:grpSp>
        <p:sp>
          <p:nvSpPr>
            <p:cNvPr id="95" name="TextBox 94">
              <a:extLst>
                <a:ext uri="{FF2B5EF4-FFF2-40B4-BE49-F238E27FC236}">
                  <a16:creationId xmlns:a16="http://schemas.microsoft.com/office/drawing/2014/main" id="{A45E32E7-E960-5685-8140-B715537F452D}"/>
                </a:ext>
              </a:extLst>
            </p:cNvPr>
            <p:cNvSpPr txBox="1"/>
            <p:nvPr/>
          </p:nvSpPr>
          <p:spPr>
            <a:xfrm>
              <a:off x="5852344" y="3787588"/>
              <a:ext cx="1828083" cy="338554"/>
            </a:xfrm>
            <a:prstGeom prst="rect">
              <a:avLst/>
            </a:prstGeom>
            <a:noFill/>
          </p:spPr>
          <p:txBody>
            <a:bodyPr wrap="square">
              <a:spAutoFit/>
            </a:bodyPr>
            <a:lstStyle/>
            <a:p>
              <a:pPr algn="ctr">
                <a:defRPr/>
              </a:pPr>
              <a:r>
                <a:rPr lang="en-GB" sz="1600" b="1" dirty="0">
                  <a:solidFill>
                    <a:srgbClr val="000000"/>
                  </a:solidFill>
                  <a:latin typeface="Calibri" panose="020F0502020204030204"/>
                </a:rPr>
                <a:t>Young star cluster</a:t>
              </a:r>
            </a:p>
          </p:txBody>
        </p:sp>
      </p:grpSp>
      <p:grpSp>
        <p:nvGrpSpPr>
          <p:cNvPr id="108" name="Group 107">
            <a:extLst>
              <a:ext uri="{FF2B5EF4-FFF2-40B4-BE49-F238E27FC236}">
                <a16:creationId xmlns:a16="http://schemas.microsoft.com/office/drawing/2014/main" id="{6007AFE9-4855-0595-7D0F-1AC56BA26B67}"/>
              </a:ext>
            </a:extLst>
          </p:cNvPr>
          <p:cNvGrpSpPr/>
          <p:nvPr/>
        </p:nvGrpSpPr>
        <p:grpSpPr>
          <a:xfrm>
            <a:off x="1565075" y="4345007"/>
            <a:ext cx="2308253" cy="1488958"/>
            <a:chOff x="3802515" y="3932348"/>
            <a:chExt cx="2308253" cy="1488958"/>
          </a:xfrm>
        </p:grpSpPr>
        <p:grpSp>
          <p:nvGrpSpPr>
            <p:cNvPr id="109" name="Group 108">
              <a:extLst>
                <a:ext uri="{FF2B5EF4-FFF2-40B4-BE49-F238E27FC236}">
                  <a16:creationId xmlns:a16="http://schemas.microsoft.com/office/drawing/2014/main" id="{A05D5AE5-AED8-D9AD-1839-FDECCA299B54}"/>
                </a:ext>
              </a:extLst>
            </p:cNvPr>
            <p:cNvGrpSpPr/>
            <p:nvPr/>
          </p:nvGrpSpPr>
          <p:grpSpPr>
            <a:xfrm>
              <a:off x="3927937" y="4540479"/>
              <a:ext cx="1975760" cy="880827"/>
              <a:chOff x="3669267" y="4748573"/>
              <a:chExt cx="2508144" cy="984930"/>
            </a:xfrm>
          </p:grpSpPr>
          <p:grpSp>
            <p:nvGrpSpPr>
              <p:cNvPr id="111" name="Group 110">
                <a:extLst>
                  <a:ext uri="{FF2B5EF4-FFF2-40B4-BE49-F238E27FC236}">
                    <a16:creationId xmlns:a16="http://schemas.microsoft.com/office/drawing/2014/main" id="{381DE13F-0FFE-7268-2787-1951337B899E}"/>
                  </a:ext>
                </a:extLst>
              </p:cNvPr>
              <p:cNvGrpSpPr/>
              <p:nvPr/>
            </p:nvGrpSpPr>
            <p:grpSpPr>
              <a:xfrm>
                <a:off x="3669267" y="4748573"/>
                <a:ext cx="1271446" cy="978601"/>
                <a:chOff x="3669267" y="4748573"/>
                <a:chExt cx="1271446" cy="978601"/>
              </a:xfrm>
            </p:grpSpPr>
            <p:sp>
              <p:nvSpPr>
                <p:cNvPr id="134" name="Oval 133">
                  <a:extLst>
                    <a:ext uri="{FF2B5EF4-FFF2-40B4-BE49-F238E27FC236}">
                      <a16:creationId xmlns:a16="http://schemas.microsoft.com/office/drawing/2014/main" id="{A03476ED-655D-EBCD-D6BD-FD99D83DEA30}"/>
                    </a:ext>
                  </a:extLst>
                </p:cNvPr>
                <p:cNvSpPr/>
                <p:nvPr/>
              </p:nvSpPr>
              <p:spPr>
                <a:xfrm>
                  <a:off x="3669267" y="4748573"/>
                  <a:ext cx="1271446" cy="978601"/>
                </a:xfrm>
                <a:prstGeom prst="ellipse">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0">
                  <a:scrgbClr r="0" g="0" b="0"/>
                </a:lnRef>
                <a:fillRef idx="0">
                  <a:scrgbClr r="0" g="0" b="0"/>
                </a:fillRef>
                <a:effectRef idx="0">
                  <a:scrgbClr r="0" g="0" b="0"/>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nvGrpSpPr>
                <p:cNvPr id="135" name="Group 134">
                  <a:extLst>
                    <a:ext uri="{FF2B5EF4-FFF2-40B4-BE49-F238E27FC236}">
                      <a16:creationId xmlns:a16="http://schemas.microsoft.com/office/drawing/2014/main" id="{3A848AB9-074F-47DE-F89E-203B224AFE8D}"/>
                    </a:ext>
                  </a:extLst>
                </p:cNvPr>
                <p:cNvGrpSpPr/>
                <p:nvPr/>
              </p:nvGrpSpPr>
              <p:grpSpPr>
                <a:xfrm>
                  <a:off x="3955858" y="4839895"/>
                  <a:ext cx="238072" cy="355974"/>
                  <a:chOff x="2171668" y="5969806"/>
                  <a:chExt cx="214590" cy="320863"/>
                </a:xfrm>
              </p:grpSpPr>
              <p:grpSp>
                <p:nvGrpSpPr>
                  <p:cNvPr id="151" name="Group 150">
                    <a:extLst>
                      <a:ext uri="{FF2B5EF4-FFF2-40B4-BE49-F238E27FC236}">
                        <a16:creationId xmlns:a16="http://schemas.microsoft.com/office/drawing/2014/main" id="{93648169-3C7A-17A2-90C7-DA7842550F5C}"/>
                      </a:ext>
                    </a:extLst>
                  </p:cNvPr>
                  <p:cNvGrpSpPr/>
                  <p:nvPr/>
                </p:nvGrpSpPr>
                <p:grpSpPr>
                  <a:xfrm>
                    <a:off x="2171668" y="5969806"/>
                    <a:ext cx="214590" cy="320863"/>
                    <a:chOff x="2220638" y="6045340"/>
                    <a:chExt cx="166477" cy="245329"/>
                  </a:xfrm>
                </p:grpSpPr>
                <p:sp>
                  <p:nvSpPr>
                    <p:cNvPr id="153" name="Oval 152">
                      <a:extLst>
                        <a:ext uri="{FF2B5EF4-FFF2-40B4-BE49-F238E27FC236}">
                          <a16:creationId xmlns:a16="http://schemas.microsoft.com/office/drawing/2014/main" id="{E1907AFF-4107-CB93-BF02-806C350DF193}"/>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54" name="Triangle 153">
                      <a:extLst>
                        <a:ext uri="{FF2B5EF4-FFF2-40B4-BE49-F238E27FC236}">
                          <a16:creationId xmlns:a16="http://schemas.microsoft.com/office/drawing/2014/main" id="{FF7FC2B6-F0FB-13A7-D0AA-BBC2E82AD4E6}"/>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52" name="Triangle 151">
                    <a:extLst>
                      <a:ext uri="{FF2B5EF4-FFF2-40B4-BE49-F238E27FC236}">
                        <a16:creationId xmlns:a16="http://schemas.microsoft.com/office/drawing/2014/main" id="{8C873619-B982-4D31-04C0-ECC54EAEA771}"/>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36" name="Group 135">
                  <a:extLst>
                    <a:ext uri="{FF2B5EF4-FFF2-40B4-BE49-F238E27FC236}">
                      <a16:creationId xmlns:a16="http://schemas.microsoft.com/office/drawing/2014/main" id="{953551DA-9770-570B-4CAF-E81B09396BD2}"/>
                    </a:ext>
                  </a:extLst>
                </p:cNvPr>
                <p:cNvGrpSpPr/>
                <p:nvPr/>
              </p:nvGrpSpPr>
              <p:grpSpPr>
                <a:xfrm rot="4944378">
                  <a:off x="4454296" y="4839893"/>
                  <a:ext cx="238072" cy="355974"/>
                  <a:chOff x="2171668" y="5969806"/>
                  <a:chExt cx="214590" cy="320863"/>
                </a:xfrm>
              </p:grpSpPr>
              <p:grpSp>
                <p:nvGrpSpPr>
                  <p:cNvPr id="147" name="Group 146">
                    <a:extLst>
                      <a:ext uri="{FF2B5EF4-FFF2-40B4-BE49-F238E27FC236}">
                        <a16:creationId xmlns:a16="http://schemas.microsoft.com/office/drawing/2014/main" id="{A3F572C4-8EB2-0D13-AF69-DF478D3196D9}"/>
                      </a:ext>
                    </a:extLst>
                  </p:cNvPr>
                  <p:cNvGrpSpPr/>
                  <p:nvPr/>
                </p:nvGrpSpPr>
                <p:grpSpPr>
                  <a:xfrm>
                    <a:off x="2171668" y="5969806"/>
                    <a:ext cx="214590" cy="320863"/>
                    <a:chOff x="2220638" y="6045340"/>
                    <a:chExt cx="166477" cy="245329"/>
                  </a:xfrm>
                </p:grpSpPr>
                <p:sp>
                  <p:nvSpPr>
                    <p:cNvPr id="149" name="Oval 148">
                      <a:extLst>
                        <a:ext uri="{FF2B5EF4-FFF2-40B4-BE49-F238E27FC236}">
                          <a16:creationId xmlns:a16="http://schemas.microsoft.com/office/drawing/2014/main" id="{951F61CB-C6D6-11E7-D792-1162076A52D6}"/>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50" name="Triangle 149">
                      <a:extLst>
                        <a:ext uri="{FF2B5EF4-FFF2-40B4-BE49-F238E27FC236}">
                          <a16:creationId xmlns:a16="http://schemas.microsoft.com/office/drawing/2014/main" id="{79FA0066-DF49-0699-58C1-CB5DF0C61815}"/>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48" name="Triangle 147">
                    <a:extLst>
                      <a:ext uri="{FF2B5EF4-FFF2-40B4-BE49-F238E27FC236}">
                        <a16:creationId xmlns:a16="http://schemas.microsoft.com/office/drawing/2014/main" id="{D7660AAF-153F-4488-CD91-0611ABACA21D}"/>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37" name="Group 136">
                  <a:extLst>
                    <a:ext uri="{FF2B5EF4-FFF2-40B4-BE49-F238E27FC236}">
                      <a16:creationId xmlns:a16="http://schemas.microsoft.com/office/drawing/2014/main" id="{C4B4D1DA-50A9-B89A-9D49-8A2CA5F8FD36}"/>
                    </a:ext>
                  </a:extLst>
                </p:cNvPr>
                <p:cNvGrpSpPr/>
                <p:nvPr/>
              </p:nvGrpSpPr>
              <p:grpSpPr>
                <a:xfrm flipV="1">
                  <a:off x="3969244" y="5254744"/>
                  <a:ext cx="238072" cy="355974"/>
                  <a:chOff x="2171668" y="5969806"/>
                  <a:chExt cx="214590" cy="320863"/>
                </a:xfrm>
              </p:grpSpPr>
              <p:grpSp>
                <p:nvGrpSpPr>
                  <p:cNvPr id="143" name="Group 142">
                    <a:extLst>
                      <a:ext uri="{FF2B5EF4-FFF2-40B4-BE49-F238E27FC236}">
                        <a16:creationId xmlns:a16="http://schemas.microsoft.com/office/drawing/2014/main" id="{DA94F93B-D738-4C4B-254F-28AAC11DBABC}"/>
                      </a:ext>
                    </a:extLst>
                  </p:cNvPr>
                  <p:cNvGrpSpPr/>
                  <p:nvPr/>
                </p:nvGrpSpPr>
                <p:grpSpPr>
                  <a:xfrm>
                    <a:off x="2171668" y="5969806"/>
                    <a:ext cx="214590" cy="320863"/>
                    <a:chOff x="2220638" y="6045340"/>
                    <a:chExt cx="166477" cy="245329"/>
                  </a:xfrm>
                </p:grpSpPr>
                <p:sp>
                  <p:nvSpPr>
                    <p:cNvPr id="145" name="Oval 144">
                      <a:extLst>
                        <a:ext uri="{FF2B5EF4-FFF2-40B4-BE49-F238E27FC236}">
                          <a16:creationId xmlns:a16="http://schemas.microsoft.com/office/drawing/2014/main" id="{92CA454B-6A1C-EE1C-2495-218303D5F280}"/>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46" name="Triangle 145">
                      <a:extLst>
                        <a:ext uri="{FF2B5EF4-FFF2-40B4-BE49-F238E27FC236}">
                          <a16:creationId xmlns:a16="http://schemas.microsoft.com/office/drawing/2014/main" id="{C31F3BD6-A7BD-E8F7-4BC5-2AC36716DEC4}"/>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44" name="Triangle 143">
                    <a:extLst>
                      <a:ext uri="{FF2B5EF4-FFF2-40B4-BE49-F238E27FC236}">
                        <a16:creationId xmlns:a16="http://schemas.microsoft.com/office/drawing/2014/main" id="{35504DAA-1A04-08FA-11BA-A11B4A38CE25}"/>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38" name="Group 137">
                  <a:extLst>
                    <a:ext uri="{FF2B5EF4-FFF2-40B4-BE49-F238E27FC236}">
                      <a16:creationId xmlns:a16="http://schemas.microsoft.com/office/drawing/2014/main" id="{8CDEC263-E734-D337-1496-B451B7BE78BB}"/>
                    </a:ext>
                  </a:extLst>
                </p:cNvPr>
                <p:cNvGrpSpPr/>
                <p:nvPr/>
              </p:nvGrpSpPr>
              <p:grpSpPr>
                <a:xfrm rot="16795495" flipV="1">
                  <a:off x="4467682" y="5254741"/>
                  <a:ext cx="238072" cy="355974"/>
                  <a:chOff x="2171668" y="5969806"/>
                  <a:chExt cx="214590" cy="320863"/>
                </a:xfrm>
              </p:grpSpPr>
              <p:grpSp>
                <p:nvGrpSpPr>
                  <p:cNvPr id="139" name="Group 138">
                    <a:extLst>
                      <a:ext uri="{FF2B5EF4-FFF2-40B4-BE49-F238E27FC236}">
                        <a16:creationId xmlns:a16="http://schemas.microsoft.com/office/drawing/2014/main" id="{2E28E748-FE75-1124-19C7-A6DF19B697C1}"/>
                      </a:ext>
                    </a:extLst>
                  </p:cNvPr>
                  <p:cNvGrpSpPr/>
                  <p:nvPr/>
                </p:nvGrpSpPr>
                <p:grpSpPr>
                  <a:xfrm>
                    <a:off x="2171668" y="5969806"/>
                    <a:ext cx="214590" cy="320863"/>
                    <a:chOff x="2220638" y="6045340"/>
                    <a:chExt cx="166477" cy="245329"/>
                  </a:xfrm>
                </p:grpSpPr>
                <p:sp>
                  <p:nvSpPr>
                    <p:cNvPr id="141" name="Oval 140">
                      <a:extLst>
                        <a:ext uri="{FF2B5EF4-FFF2-40B4-BE49-F238E27FC236}">
                          <a16:creationId xmlns:a16="http://schemas.microsoft.com/office/drawing/2014/main" id="{E12461C8-6FFB-FBC3-8711-FEC3807384BF}"/>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42" name="Triangle 141">
                      <a:extLst>
                        <a:ext uri="{FF2B5EF4-FFF2-40B4-BE49-F238E27FC236}">
                          <a16:creationId xmlns:a16="http://schemas.microsoft.com/office/drawing/2014/main" id="{013D6B9A-608D-7232-67DE-2D81B9613D89}"/>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40" name="Triangle 139">
                    <a:extLst>
                      <a:ext uri="{FF2B5EF4-FFF2-40B4-BE49-F238E27FC236}">
                        <a16:creationId xmlns:a16="http://schemas.microsoft.com/office/drawing/2014/main" id="{F656A149-38A8-B3B9-B946-EDC346151F0F}"/>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grpSp>
            <p:nvGrpSpPr>
              <p:cNvPr id="112" name="Group 111">
                <a:extLst>
                  <a:ext uri="{FF2B5EF4-FFF2-40B4-BE49-F238E27FC236}">
                    <a16:creationId xmlns:a16="http://schemas.microsoft.com/office/drawing/2014/main" id="{37175152-B509-6437-F2F1-49F32A7396F2}"/>
                  </a:ext>
                </a:extLst>
              </p:cNvPr>
              <p:cNvGrpSpPr/>
              <p:nvPr/>
            </p:nvGrpSpPr>
            <p:grpSpPr>
              <a:xfrm>
                <a:off x="4905965" y="4754902"/>
                <a:ext cx="1271446" cy="978601"/>
                <a:chOff x="4987524" y="4774633"/>
                <a:chExt cx="1271446" cy="978601"/>
              </a:xfrm>
            </p:grpSpPr>
            <p:sp>
              <p:nvSpPr>
                <p:cNvPr id="113" name="Oval 112">
                  <a:extLst>
                    <a:ext uri="{FF2B5EF4-FFF2-40B4-BE49-F238E27FC236}">
                      <a16:creationId xmlns:a16="http://schemas.microsoft.com/office/drawing/2014/main" id="{D887B164-5690-B5F7-88B7-CBBAE07FEFAE}"/>
                    </a:ext>
                  </a:extLst>
                </p:cNvPr>
                <p:cNvSpPr/>
                <p:nvPr/>
              </p:nvSpPr>
              <p:spPr>
                <a:xfrm>
                  <a:off x="4987524" y="4774633"/>
                  <a:ext cx="1271446" cy="978601"/>
                </a:xfrm>
                <a:prstGeom prst="ellipse">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0">
                  <a:scrgbClr r="0" g="0" b="0"/>
                </a:lnRef>
                <a:fillRef idx="0">
                  <a:scrgbClr r="0" g="0" b="0"/>
                </a:fillRef>
                <a:effectRef idx="0">
                  <a:scrgbClr r="0" g="0" b="0"/>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nvGrpSpPr>
                <p:cNvPr id="114" name="Group 113">
                  <a:extLst>
                    <a:ext uri="{FF2B5EF4-FFF2-40B4-BE49-F238E27FC236}">
                      <a16:creationId xmlns:a16="http://schemas.microsoft.com/office/drawing/2014/main" id="{4CF3F66D-2E97-EC03-77EC-30FD24AA0779}"/>
                    </a:ext>
                  </a:extLst>
                </p:cNvPr>
                <p:cNvGrpSpPr/>
                <p:nvPr/>
              </p:nvGrpSpPr>
              <p:grpSpPr>
                <a:xfrm>
                  <a:off x="5233095" y="4867609"/>
                  <a:ext cx="238072" cy="355974"/>
                  <a:chOff x="2171668" y="5969806"/>
                  <a:chExt cx="214590" cy="320863"/>
                </a:xfrm>
              </p:grpSpPr>
              <p:grpSp>
                <p:nvGrpSpPr>
                  <p:cNvPr id="130" name="Group 129">
                    <a:extLst>
                      <a:ext uri="{FF2B5EF4-FFF2-40B4-BE49-F238E27FC236}">
                        <a16:creationId xmlns:a16="http://schemas.microsoft.com/office/drawing/2014/main" id="{F226E007-2736-4F53-68AE-61536DB5B1AB}"/>
                      </a:ext>
                    </a:extLst>
                  </p:cNvPr>
                  <p:cNvGrpSpPr/>
                  <p:nvPr/>
                </p:nvGrpSpPr>
                <p:grpSpPr>
                  <a:xfrm>
                    <a:off x="2171668" y="5969806"/>
                    <a:ext cx="214590" cy="320863"/>
                    <a:chOff x="2220638" y="6045340"/>
                    <a:chExt cx="166477" cy="245329"/>
                  </a:xfrm>
                </p:grpSpPr>
                <p:sp>
                  <p:nvSpPr>
                    <p:cNvPr id="132" name="Oval 131">
                      <a:extLst>
                        <a:ext uri="{FF2B5EF4-FFF2-40B4-BE49-F238E27FC236}">
                          <a16:creationId xmlns:a16="http://schemas.microsoft.com/office/drawing/2014/main" id="{6E6D633F-4C34-F41A-AF92-47F2052C2AFE}"/>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33" name="Triangle 132">
                      <a:extLst>
                        <a:ext uri="{FF2B5EF4-FFF2-40B4-BE49-F238E27FC236}">
                          <a16:creationId xmlns:a16="http://schemas.microsoft.com/office/drawing/2014/main" id="{CB5BC4AC-4ACF-0093-BB8C-4BF422342633}"/>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31" name="Triangle 130">
                    <a:extLst>
                      <a:ext uri="{FF2B5EF4-FFF2-40B4-BE49-F238E27FC236}">
                        <a16:creationId xmlns:a16="http://schemas.microsoft.com/office/drawing/2014/main" id="{E16C35B2-C5A1-BAA1-29EC-FCFC28238113}"/>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15" name="Group 114">
                  <a:extLst>
                    <a:ext uri="{FF2B5EF4-FFF2-40B4-BE49-F238E27FC236}">
                      <a16:creationId xmlns:a16="http://schemas.microsoft.com/office/drawing/2014/main" id="{CBE21E77-4B8A-F366-09AD-5DCD0B27839E}"/>
                    </a:ext>
                  </a:extLst>
                </p:cNvPr>
                <p:cNvGrpSpPr/>
                <p:nvPr/>
              </p:nvGrpSpPr>
              <p:grpSpPr>
                <a:xfrm rot="4944378">
                  <a:off x="5731533" y="4867606"/>
                  <a:ext cx="238072" cy="355974"/>
                  <a:chOff x="2171668" y="5969806"/>
                  <a:chExt cx="214590" cy="320863"/>
                </a:xfrm>
              </p:grpSpPr>
              <p:grpSp>
                <p:nvGrpSpPr>
                  <p:cNvPr id="126" name="Group 125">
                    <a:extLst>
                      <a:ext uri="{FF2B5EF4-FFF2-40B4-BE49-F238E27FC236}">
                        <a16:creationId xmlns:a16="http://schemas.microsoft.com/office/drawing/2014/main" id="{714A4C90-E4A6-2803-D1BE-5D430F552F01}"/>
                      </a:ext>
                    </a:extLst>
                  </p:cNvPr>
                  <p:cNvGrpSpPr/>
                  <p:nvPr/>
                </p:nvGrpSpPr>
                <p:grpSpPr>
                  <a:xfrm>
                    <a:off x="2171668" y="5969806"/>
                    <a:ext cx="214590" cy="320863"/>
                    <a:chOff x="2220638" y="6045340"/>
                    <a:chExt cx="166477" cy="245329"/>
                  </a:xfrm>
                </p:grpSpPr>
                <p:sp>
                  <p:nvSpPr>
                    <p:cNvPr id="128" name="Oval 127">
                      <a:extLst>
                        <a:ext uri="{FF2B5EF4-FFF2-40B4-BE49-F238E27FC236}">
                          <a16:creationId xmlns:a16="http://schemas.microsoft.com/office/drawing/2014/main" id="{A5C383F6-7CB6-AB68-02AF-A2F1F3D0B2D5}"/>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29" name="Triangle 128">
                      <a:extLst>
                        <a:ext uri="{FF2B5EF4-FFF2-40B4-BE49-F238E27FC236}">
                          <a16:creationId xmlns:a16="http://schemas.microsoft.com/office/drawing/2014/main" id="{038241D3-F52C-1DF0-1448-9EEB3E747E74}"/>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27" name="Triangle 126">
                    <a:extLst>
                      <a:ext uri="{FF2B5EF4-FFF2-40B4-BE49-F238E27FC236}">
                        <a16:creationId xmlns:a16="http://schemas.microsoft.com/office/drawing/2014/main" id="{2F20051F-0BF1-4C14-642F-5E0BA1B7A766}"/>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16" name="Group 115">
                  <a:extLst>
                    <a:ext uri="{FF2B5EF4-FFF2-40B4-BE49-F238E27FC236}">
                      <a16:creationId xmlns:a16="http://schemas.microsoft.com/office/drawing/2014/main" id="{9B299222-1FB3-CC2C-F39F-C4C69373ED3E}"/>
                    </a:ext>
                  </a:extLst>
                </p:cNvPr>
                <p:cNvGrpSpPr/>
                <p:nvPr/>
              </p:nvGrpSpPr>
              <p:grpSpPr>
                <a:xfrm flipV="1">
                  <a:off x="5246481" y="5282457"/>
                  <a:ext cx="238072" cy="355974"/>
                  <a:chOff x="2171668" y="5969806"/>
                  <a:chExt cx="214590" cy="320863"/>
                </a:xfrm>
              </p:grpSpPr>
              <p:grpSp>
                <p:nvGrpSpPr>
                  <p:cNvPr id="122" name="Group 121">
                    <a:extLst>
                      <a:ext uri="{FF2B5EF4-FFF2-40B4-BE49-F238E27FC236}">
                        <a16:creationId xmlns:a16="http://schemas.microsoft.com/office/drawing/2014/main" id="{E06ABE72-904F-FDC1-A96D-0B5BC86045B2}"/>
                      </a:ext>
                    </a:extLst>
                  </p:cNvPr>
                  <p:cNvGrpSpPr/>
                  <p:nvPr/>
                </p:nvGrpSpPr>
                <p:grpSpPr>
                  <a:xfrm>
                    <a:off x="2171668" y="5969806"/>
                    <a:ext cx="214590" cy="320863"/>
                    <a:chOff x="2220638" y="6045340"/>
                    <a:chExt cx="166477" cy="245329"/>
                  </a:xfrm>
                </p:grpSpPr>
                <p:sp>
                  <p:nvSpPr>
                    <p:cNvPr id="124" name="Oval 123">
                      <a:extLst>
                        <a:ext uri="{FF2B5EF4-FFF2-40B4-BE49-F238E27FC236}">
                          <a16:creationId xmlns:a16="http://schemas.microsoft.com/office/drawing/2014/main" id="{1C81E783-0930-9DCD-6E7B-20A49253D00E}"/>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25" name="Triangle 124">
                      <a:extLst>
                        <a:ext uri="{FF2B5EF4-FFF2-40B4-BE49-F238E27FC236}">
                          <a16:creationId xmlns:a16="http://schemas.microsoft.com/office/drawing/2014/main" id="{97ACD577-2721-7283-EE09-029019342E0A}"/>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23" name="Triangle 122">
                    <a:extLst>
                      <a:ext uri="{FF2B5EF4-FFF2-40B4-BE49-F238E27FC236}">
                        <a16:creationId xmlns:a16="http://schemas.microsoft.com/office/drawing/2014/main" id="{E9B12101-69DD-8366-9ED6-1337BAB937FD}"/>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17" name="Group 116">
                  <a:extLst>
                    <a:ext uri="{FF2B5EF4-FFF2-40B4-BE49-F238E27FC236}">
                      <a16:creationId xmlns:a16="http://schemas.microsoft.com/office/drawing/2014/main" id="{AFC34AFD-3FF7-B115-59EE-1249E4433F1F}"/>
                    </a:ext>
                  </a:extLst>
                </p:cNvPr>
                <p:cNvGrpSpPr/>
                <p:nvPr/>
              </p:nvGrpSpPr>
              <p:grpSpPr>
                <a:xfrm rot="16795495" flipV="1">
                  <a:off x="5744919" y="5282455"/>
                  <a:ext cx="238072" cy="355974"/>
                  <a:chOff x="2171668" y="5969806"/>
                  <a:chExt cx="214590" cy="320863"/>
                </a:xfrm>
              </p:grpSpPr>
              <p:grpSp>
                <p:nvGrpSpPr>
                  <p:cNvPr id="118" name="Group 117">
                    <a:extLst>
                      <a:ext uri="{FF2B5EF4-FFF2-40B4-BE49-F238E27FC236}">
                        <a16:creationId xmlns:a16="http://schemas.microsoft.com/office/drawing/2014/main" id="{A76B3031-EE09-BFE1-16E8-8556B36D0028}"/>
                      </a:ext>
                    </a:extLst>
                  </p:cNvPr>
                  <p:cNvGrpSpPr/>
                  <p:nvPr/>
                </p:nvGrpSpPr>
                <p:grpSpPr>
                  <a:xfrm>
                    <a:off x="2171668" y="5969806"/>
                    <a:ext cx="214590" cy="320863"/>
                    <a:chOff x="2220638" y="6045340"/>
                    <a:chExt cx="166477" cy="245329"/>
                  </a:xfrm>
                </p:grpSpPr>
                <p:sp>
                  <p:nvSpPr>
                    <p:cNvPr id="120" name="Oval 119">
                      <a:extLst>
                        <a:ext uri="{FF2B5EF4-FFF2-40B4-BE49-F238E27FC236}">
                          <a16:creationId xmlns:a16="http://schemas.microsoft.com/office/drawing/2014/main" id="{661932B5-662E-D35E-E2B4-730544D93B3F}"/>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21" name="Triangle 120">
                      <a:extLst>
                        <a:ext uri="{FF2B5EF4-FFF2-40B4-BE49-F238E27FC236}">
                          <a16:creationId xmlns:a16="http://schemas.microsoft.com/office/drawing/2014/main" id="{A35AF9EC-EC4B-BB65-46D9-1ADE9C0EBF04}"/>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19" name="Triangle 118">
                    <a:extLst>
                      <a:ext uri="{FF2B5EF4-FFF2-40B4-BE49-F238E27FC236}">
                        <a16:creationId xmlns:a16="http://schemas.microsoft.com/office/drawing/2014/main" id="{F0E6C867-40C1-A4DB-19E9-768BE7446CD0}"/>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grpSp>
        <p:sp>
          <p:nvSpPr>
            <p:cNvPr id="110" name="TextBox 109">
              <a:extLst>
                <a:ext uri="{FF2B5EF4-FFF2-40B4-BE49-F238E27FC236}">
                  <a16:creationId xmlns:a16="http://schemas.microsoft.com/office/drawing/2014/main" id="{98CD127F-CA87-B0FE-6EAF-AB9235CE0942}"/>
                </a:ext>
              </a:extLst>
            </p:cNvPr>
            <p:cNvSpPr txBox="1"/>
            <p:nvPr/>
          </p:nvSpPr>
          <p:spPr>
            <a:xfrm>
              <a:off x="3802515" y="3932348"/>
              <a:ext cx="2308253" cy="584775"/>
            </a:xfrm>
            <a:prstGeom prst="rect">
              <a:avLst/>
            </a:prstGeom>
            <a:noFill/>
          </p:spPr>
          <p:txBody>
            <a:bodyPr wrap="square">
              <a:spAutoFit/>
            </a:bodyPr>
            <a:lstStyle/>
            <a:p>
              <a:pPr algn="ctr">
                <a:defRPr/>
              </a:pPr>
              <a:r>
                <a:rPr lang="en-GB" sz="1600" b="1" dirty="0">
                  <a:solidFill>
                    <a:srgbClr val="000000"/>
                  </a:solidFill>
                  <a:latin typeface="Calibri" panose="020F0502020204030204"/>
                </a:rPr>
                <a:t>Chemically Homogeneous</a:t>
              </a:r>
            </a:p>
          </p:txBody>
        </p:sp>
      </p:grpSp>
      <p:grpSp>
        <p:nvGrpSpPr>
          <p:cNvPr id="155" name="Group 154">
            <a:extLst>
              <a:ext uri="{FF2B5EF4-FFF2-40B4-BE49-F238E27FC236}">
                <a16:creationId xmlns:a16="http://schemas.microsoft.com/office/drawing/2014/main" id="{73957478-1739-D8D0-F959-E92D7197F098}"/>
              </a:ext>
            </a:extLst>
          </p:cNvPr>
          <p:cNvGrpSpPr/>
          <p:nvPr/>
        </p:nvGrpSpPr>
        <p:grpSpPr>
          <a:xfrm>
            <a:off x="4372161" y="3437087"/>
            <a:ext cx="1986522" cy="1645576"/>
            <a:chOff x="2571938" y="2422161"/>
            <a:chExt cx="1986522" cy="1645576"/>
          </a:xfrm>
        </p:grpSpPr>
        <p:grpSp>
          <p:nvGrpSpPr>
            <p:cNvPr id="156" name="Group 155">
              <a:extLst>
                <a:ext uri="{FF2B5EF4-FFF2-40B4-BE49-F238E27FC236}">
                  <a16:creationId xmlns:a16="http://schemas.microsoft.com/office/drawing/2014/main" id="{13C2F555-27CD-F87C-75CE-C718F52CB0A9}"/>
                </a:ext>
              </a:extLst>
            </p:cNvPr>
            <p:cNvGrpSpPr/>
            <p:nvPr/>
          </p:nvGrpSpPr>
          <p:grpSpPr>
            <a:xfrm>
              <a:off x="2571938" y="3053263"/>
              <a:ext cx="1489776" cy="1014474"/>
              <a:chOff x="1365070" y="2944622"/>
              <a:chExt cx="1575345" cy="1072743"/>
            </a:xfrm>
          </p:grpSpPr>
          <p:sp>
            <p:nvSpPr>
              <p:cNvPr id="158" name="Oval 157">
                <a:extLst>
                  <a:ext uri="{FF2B5EF4-FFF2-40B4-BE49-F238E27FC236}">
                    <a16:creationId xmlns:a16="http://schemas.microsoft.com/office/drawing/2014/main" id="{7D505EFA-B70F-3924-B8F8-E0F45455C40E}"/>
                  </a:ext>
                </a:extLst>
              </p:cNvPr>
              <p:cNvSpPr/>
              <p:nvPr/>
            </p:nvSpPr>
            <p:spPr>
              <a:xfrm>
                <a:off x="1436076" y="3371991"/>
                <a:ext cx="161004" cy="1503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59" name="Oval 158">
                <a:extLst>
                  <a:ext uri="{FF2B5EF4-FFF2-40B4-BE49-F238E27FC236}">
                    <a16:creationId xmlns:a16="http://schemas.microsoft.com/office/drawing/2014/main" id="{01EF3B17-A84F-7F65-A497-ABE14F4E20E7}"/>
                  </a:ext>
                </a:extLst>
              </p:cNvPr>
              <p:cNvSpPr/>
              <p:nvPr/>
            </p:nvSpPr>
            <p:spPr>
              <a:xfrm>
                <a:off x="1365070" y="3288044"/>
                <a:ext cx="298946" cy="281267"/>
              </a:xfrm>
              <a:prstGeom prst="ellipse">
                <a:avLst/>
              </a:prstGeom>
              <a:noFill/>
              <a:ln w="41275">
                <a:solidFill>
                  <a:srgbClr val="6B9CD1">
                    <a:alpha val="97000"/>
                  </a:srgbClr>
                </a:solidFill>
              </a:ln>
              <a:scene3d>
                <a:camera prst="orthographicFront">
                  <a:rot lat="16620000" lon="0" rev="0"/>
                </a:camera>
                <a:lightRig rig="soft" dir="t">
                  <a:rot lat="0" lon="0" rev="10200000"/>
                </a:lightRig>
              </a:scene3d>
              <a:sp3d prstMaterial="matte">
                <a:bevelT w="38100" h="19050"/>
                <a:bevelB w="4445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60" name="Chord 159">
                <a:extLst>
                  <a:ext uri="{FF2B5EF4-FFF2-40B4-BE49-F238E27FC236}">
                    <a16:creationId xmlns:a16="http://schemas.microsoft.com/office/drawing/2014/main" id="{803BB404-6774-8E32-8D62-30935C050B19}"/>
                  </a:ext>
                </a:extLst>
              </p:cNvPr>
              <p:cNvSpPr/>
              <p:nvPr/>
            </p:nvSpPr>
            <p:spPr>
              <a:xfrm rot="7151688">
                <a:off x="1434062" y="3339727"/>
                <a:ext cx="169642" cy="169642"/>
              </a:xfrm>
              <a:prstGeom prst="chord">
                <a:avLst>
                  <a:gd name="adj1" fmla="val 2700000"/>
                  <a:gd name="adj2" fmla="val 1541038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nvGrpSpPr>
              <p:cNvPr id="161" name="Group 160">
                <a:extLst>
                  <a:ext uri="{FF2B5EF4-FFF2-40B4-BE49-F238E27FC236}">
                    <a16:creationId xmlns:a16="http://schemas.microsoft.com/office/drawing/2014/main" id="{729F30CB-34D5-CA62-2265-6BCD89C2DD3F}"/>
                  </a:ext>
                </a:extLst>
              </p:cNvPr>
              <p:cNvGrpSpPr/>
              <p:nvPr/>
            </p:nvGrpSpPr>
            <p:grpSpPr>
              <a:xfrm>
                <a:off x="1867672" y="2944622"/>
                <a:ext cx="1072743" cy="1072743"/>
                <a:chOff x="5245118" y="2933665"/>
                <a:chExt cx="1072743" cy="1072743"/>
              </a:xfrm>
            </p:grpSpPr>
            <p:sp>
              <p:nvSpPr>
                <p:cNvPr id="162" name="Teardrop 161">
                  <a:extLst>
                    <a:ext uri="{FF2B5EF4-FFF2-40B4-BE49-F238E27FC236}">
                      <a16:creationId xmlns:a16="http://schemas.microsoft.com/office/drawing/2014/main" id="{FEB71219-DDC4-1B46-2E44-24CA0D6A9D0F}"/>
                    </a:ext>
                  </a:extLst>
                </p:cNvPr>
                <p:cNvSpPr/>
                <p:nvPr/>
              </p:nvSpPr>
              <p:spPr>
                <a:xfrm rot="13664817">
                  <a:off x="5245118" y="2933665"/>
                  <a:ext cx="1072743" cy="1072743"/>
                </a:xfrm>
                <a:prstGeom prst="teardrop">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63" name="Oval 162">
                  <a:extLst>
                    <a:ext uri="{FF2B5EF4-FFF2-40B4-BE49-F238E27FC236}">
                      <a16:creationId xmlns:a16="http://schemas.microsoft.com/office/drawing/2014/main" id="{C894B205-4FCD-0F56-E930-42A6FA62372B}"/>
                    </a:ext>
                  </a:extLst>
                </p:cNvPr>
                <p:cNvSpPr>
                  <a:spLocks noChangeAspect="1"/>
                </p:cNvSpPr>
                <p:nvPr/>
              </p:nvSpPr>
              <p:spPr>
                <a:xfrm>
                  <a:off x="5643374" y="3336631"/>
                  <a:ext cx="278612" cy="277556"/>
                </a:xfrm>
                <a:prstGeom prst="ellipse">
                  <a:avLst/>
                </a:prstGeom>
                <a:gradFill flip="none" rotWithShape="1">
                  <a:gsLst>
                    <a:gs pos="89000">
                      <a:srgbClr val="82ADE4">
                        <a:lumMod val="69000"/>
                      </a:srgbClr>
                    </a:gs>
                    <a:gs pos="63000">
                      <a:srgbClr val="95C5EC"/>
                    </a:gs>
                    <a:gs pos="1000">
                      <a:srgbClr val="E6F5FB">
                        <a:lumMod val="70000"/>
                        <a:lumOff val="30000"/>
                      </a:srgbClr>
                    </a:gs>
                    <a:gs pos="30000">
                      <a:srgbClr val="E6F5FB"/>
                    </a:gs>
                  </a:gsLst>
                  <a:path path="circle">
                    <a:fillToRect l="50000" t="50000" r="50000" b="50000"/>
                  </a:path>
                  <a:tileRect/>
                </a:gradFill>
                <a:ln w="12700">
                  <a:noFill/>
                </a:ln>
              </p:spPr>
              <p:style>
                <a:lnRef idx="0">
                  <a:scrgbClr r="0" g="0" b="0"/>
                </a:lnRef>
                <a:fillRef idx="0">
                  <a:scrgbClr r="0" g="0" b="0"/>
                </a:fillRef>
                <a:effectRef idx="0">
                  <a:scrgbClr r="0" g="0" b="0"/>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sp>
          <p:nvSpPr>
            <p:cNvPr id="157" name="TextBox 156">
              <a:extLst>
                <a:ext uri="{FF2B5EF4-FFF2-40B4-BE49-F238E27FC236}">
                  <a16:creationId xmlns:a16="http://schemas.microsoft.com/office/drawing/2014/main" id="{283FF300-FA40-FF6B-E666-673DB0AAF160}"/>
                </a:ext>
              </a:extLst>
            </p:cNvPr>
            <p:cNvSpPr txBox="1"/>
            <p:nvPr/>
          </p:nvSpPr>
          <p:spPr>
            <a:xfrm>
              <a:off x="3164343" y="2422161"/>
              <a:ext cx="1394117" cy="584775"/>
            </a:xfrm>
            <a:prstGeom prst="rect">
              <a:avLst/>
            </a:prstGeom>
            <a:noFill/>
          </p:spPr>
          <p:txBody>
            <a:bodyPr wrap="square">
              <a:spAutoFit/>
            </a:bodyPr>
            <a:lstStyle/>
            <a:p>
              <a:pPr algn="ctr">
                <a:defRPr/>
              </a:pPr>
              <a:r>
                <a:rPr lang="en-GB" sz="1600" b="1" dirty="0">
                  <a:solidFill>
                    <a:srgbClr val="000000"/>
                  </a:solidFill>
                  <a:latin typeface="Calibri" panose="020F0502020204030204"/>
                </a:rPr>
                <a:t>Stable mass transfer</a:t>
              </a:r>
            </a:p>
          </p:txBody>
        </p:sp>
      </p:grpSp>
      <p:grpSp>
        <p:nvGrpSpPr>
          <p:cNvPr id="164" name="Group 163">
            <a:extLst>
              <a:ext uri="{FF2B5EF4-FFF2-40B4-BE49-F238E27FC236}">
                <a16:creationId xmlns:a16="http://schemas.microsoft.com/office/drawing/2014/main" id="{1D27AFA2-7EFF-9A7B-6863-B8D0E1D8CF50}"/>
              </a:ext>
            </a:extLst>
          </p:cNvPr>
          <p:cNvGrpSpPr/>
          <p:nvPr/>
        </p:nvGrpSpPr>
        <p:grpSpPr>
          <a:xfrm>
            <a:off x="1552085" y="1870300"/>
            <a:ext cx="2308253" cy="1594749"/>
            <a:chOff x="1027995" y="1961246"/>
            <a:chExt cx="2308253" cy="1594749"/>
          </a:xfrm>
        </p:grpSpPr>
        <p:grpSp>
          <p:nvGrpSpPr>
            <p:cNvPr id="165" name="Group 164">
              <a:extLst>
                <a:ext uri="{FF2B5EF4-FFF2-40B4-BE49-F238E27FC236}">
                  <a16:creationId xmlns:a16="http://schemas.microsoft.com/office/drawing/2014/main" id="{AA30A2F0-BFC9-E0F7-4366-CFB10D90D5BD}"/>
                </a:ext>
              </a:extLst>
            </p:cNvPr>
            <p:cNvGrpSpPr/>
            <p:nvPr/>
          </p:nvGrpSpPr>
          <p:grpSpPr>
            <a:xfrm>
              <a:off x="1401356" y="1961246"/>
              <a:ext cx="1450751" cy="1165752"/>
              <a:chOff x="7919599" y="2759428"/>
              <a:chExt cx="1666530" cy="1339142"/>
            </a:xfrm>
          </p:grpSpPr>
          <p:sp>
            <p:nvSpPr>
              <p:cNvPr id="167" name="Oval 166">
                <a:extLst>
                  <a:ext uri="{FF2B5EF4-FFF2-40B4-BE49-F238E27FC236}">
                    <a16:creationId xmlns:a16="http://schemas.microsoft.com/office/drawing/2014/main" id="{B296D4DA-8F44-C99F-CC64-914DB20A9B37}"/>
                  </a:ext>
                </a:extLst>
              </p:cNvPr>
              <p:cNvSpPr/>
              <p:nvPr/>
            </p:nvSpPr>
            <p:spPr>
              <a:xfrm>
                <a:off x="7919599" y="2759428"/>
                <a:ext cx="1666530" cy="1339142"/>
              </a:xfrm>
              <a:prstGeom prst="ellipse">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0">
                <a:scrgbClr r="0" g="0" b="0"/>
              </a:lnRef>
              <a:fillRef idx="0">
                <a:scrgbClr r="0" g="0" b="0"/>
              </a:fillRef>
              <a:effectRef idx="0">
                <a:scrgbClr r="0" g="0" b="0"/>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68" name="Oval 167">
                <a:extLst>
                  <a:ext uri="{FF2B5EF4-FFF2-40B4-BE49-F238E27FC236}">
                    <a16:creationId xmlns:a16="http://schemas.microsoft.com/office/drawing/2014/main" id="{42D4DC6F-E751-C7C9-E4BB-778C7E6CE1EC}"/>
                  </a:ext>
                </a:extLst>
              </p:cNvPr>
              <p:cNvSpPr>
                <a:spLocks noChangeAspect="1"/>
              </p:cNvSpPr>
              <p:nvPr/>
            </p:nvSpPr>
            <p:spPr>
              <a:xfrm>
                <a:off x="8387595" y="3325520"/>
                <a:ext cx="194400" cy="19489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69" name="Oval 168">
                <a:extLst>
                  <a:ext uri="{FF2B5EF4-FFF2-40B4-BE49-F238E27FC236}">
                    <a16:creationId xmlns:a16="http://schemas.microsoft.com/office/drawing/2014/main" id="{A0A7E46D-CBBE-044F-61B0-8AE2A6D26428}"/>
                  </a:ext>
                </a:extLst>
              </p:cNvPr>
              <p:cNvSpPr>
                <a:spLocks noChangeAspect="1"/>
              </p:cNvSpPr>
              <p:nvPr/>
            </p:nvSpPr>
            <p:spPr>
              <a:xfrm>
                <a:off x="8910025" y="3288956"/>
                <a:ext cx="278612" cy="277556"/>
              </a:xfrm>
              <a:prstGeom prst="ellipse">
                <a:avLst/>
              </a:prstGeom>
              <a:gradFill flip="none" rotWithShape="1">
                <a:gsLst>
                  <a:gs pos="89000">
                    <a:srgbClr val="82ADE4">
                      <a:lumMod val="69000"/>
                    </a:srgbClr>
                  </a:gs>
                  <a:gs pos="63000">
                    <a:srgbClr val="95C5EC"/>
                  </a:gs>
                  <a:gs pos="1000">
                    <a:srgbClr val="E6F5FB">
                      <a:lumMod val="70000"/>
                      <a:lumOff val="30000"/>
                    </a:srgbClr>
                  </a:gs>
                  <a:gs pos="30000">
                    <a:srgbClr val="E6F5FB"/>
                  </a:gs>
                </a:gsLst>
                <a:path path="circle">
                  <a:fillToRect l="50000" t="50000" r="50000" b="50000"/>
                </a:path>
                <a:tileRect/>
              </a:gradFill>
              <a:ln w="12700">
                <a:noFill/>
              </a:ln>
            </p:spPr>
            <p:style>
              <a:lnRef idx="0">
                <a:scrgbClr r="0" g="0" b="0"/>
              </a:lnRef>
              <a:fillRef idx="0">
                <a:scrgbClr r="0" g="0" b="0"/>
              </a:fillRef>
              <a:effectRef idx="0">
                <a:scrgbClr r="0" g="0" b="0"/>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66" name="TextBox 165">
              <a:extLst>
                <a:ext uri="{FF2B5EF4-FFF2-40B4-BE49-F238E27FC236}">
                  <a16:creationId xmlns:a16="http://schemas.microsoft.com/office/drawing/2014/main" id="{C866610D-166C-724C-5D32-DD7D0C3E6883}"/>
                </a:ext>
              </a:extLst>
            </p:cNvPr>
            <p:cNvSpPr txBox="1"/>
            <p:nvPr/>
          </p:nvSpPr>
          <p:spPr>
            <a:xfrm>
              <a:off x="1027995" y="3217441"/>
              <a:ext cx="2308253" cy="338554"/>
            </a:xfrm>
            <a:prstGeom prst="rect">
              <a:avLst/>
            </a:prstGeom>
            <a:noFill/>
          </p:spPr>
          <p:txBody>
            <a:bodyPr wrap="square">
              <a:spAutoFit/>
            </a:bodyPr>
            <a:lstStyle/>
            <a:p>
              <a:pPr algn="ctr">
                <a:defRPr/>
              </a:pPr>
              <a:r>
                <a:rPr lang="en-GB" sz="1600" b="1" dirty="0">
                  <a:solidFill>
                    <a:srgbClr val="000000"/>
                  </a:solidFill>
                  <a:latin typeface="Calibri" panose="020F0502020204030204"/>
                </a:rPr>
                <a:t>Common Envelope</a:t>
              </a:r>
            </a:p>
          </p:txBody>
        </p:sp>
      </p:grpSp>
      <p:grpSp>
        <p:nvGrpSpPr>
          <p:cNvPr id="170" name="Group 169">
            <a:extLst>
              <a:ext uri="{FF2B5EF4-FFF2-40B4-BE49-F238E27FC236}">
                <a16:creationId xmlns:a16="http://schemas.microsoft.com/office/drawing/2014/main" id="{39234924-8A56-3763-E572-97A19EE677BD}"/>
              </a:ext>
            </a:extLst>
          </p:cNvPr>
          <p:cNvGrpSpPr/>
          <p:nvPr/>
        </p:nvGrpSpPr>
        <p:grpSpPr>
          <a:xfrm>
            <a:off x="10764656" y="1797978"/>
            <a:ext cx="2426726" cy="1100680"/>
            <a:chOff x="4488332" y="1426007"/>
            <a:chExt cx="2426726" cy="1100680"/>
          </a:xfrm>
        </p:grpSpPr>
        <p:grpSp>
          <p:nvGrpSpPr>
            <p:cNvPr id="171" name="Group 170">
              <a:extLst>
                <a:ext uri="{FF2B5EF4-FFF2-40B4-BE49-F238E27FC236}">
                  <a16:creationId xmlns:a16="http://schemas.microsoft.com/office/drawing/2014/main" id="{5EB26C29-7139-0489-30B6-ACD9DC7262A3}"/>
                </a:ext>
              </a:extLst>
            </p:cNvPr>
            <p:cNvGrpSpPr/>
            <p:nvPr/>
          </p:nvGrpSpPr>
          <p:grpSpPr>
            <a:xfrm rot="1602477">
              <a:off x="4488332" y="1696802"/>
              <a:ext cx="1470128" cy="829885"/>
              <a:chOff x="7571366" y="4088690"/>
              <a:chExt cx="836883" cy="455024"/>
            </a:xfrm>
          </p:grpSpPr>
          <p:grpSp>
            <p:nvGrpSpPr>
              <p:cNvPr id="173" name="Group 172">
                <a:extLst>
                  <a:ext uri="{FF2B5EF4-FFF2-40B4-BE49-F238E27FC236}">
                    <a16:creationId xmlns:a16="http://schemas.microsoft.com/office/drawing/2014/main" id="{6716CC31-2502-08B9-3054-48CC34634D16}"/>
                  </a:ext>
                </a:extLst>
              </p:cNvPr>
              <p:cNvGrpSpPr/>
              <p:nvPr/>
            </p:nvGrpSpPr>
            <p:grpSpPr>
              <a:xfrm>
                <a:off x="7571366" y="4088690"/>
                <a:ext cx="836883" cy="439507"/>
                <a:chOff x="7579408" y="4083467"/>
                <a:chExt cx="836883" cy="439507"/>
              </a:xfrm>
            </p:grpSpPr>
            <p:sp>
              <p:nvSpPr>
                <p:cNvPr id="175" name="Oval 174">
                  <a:extLst>
                    <a:ext uri="{FF2B5EF4-FFF2-40B4-BE49-F238E27FC236}">
                      <a16:creationId xmlns:a16="http://schemas.microsoft.com/office/drawing/2014/main" id="{37C82EF1-FC1F-48DC-FCE5-ADCE850FAB1F}"/>
                    </a:ext>
                  </a:extLst>
                </p:cNvPr>
                <p:cNvSpPr/>
                <p:nvPr/>
              </p:nvSpPr>
              <p:spPr>
                <a:xfrm rot="19802776">
                  <a:off x="7632822" y="4168724"/>
                  <a:ext cx="783469" cy="214777"/>
                </a:xfrm>
                <a:prstGeom prst="ellipse">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76" name="Oval 175">
                  <a:extLst>
                    <a:ext uri="{FF2B5EF4-FFF2-40B4-BE49-F238E27FC236}">
                      <a16:creationId xmlns:a16="http://schemas.microsoft.com/office/drawing/2014/main" id="{36810A50-B583-831E-C736-ACCEB5E664DB}"/>
                    </a:ext>
                  </a:extLst>
                </p:cNvPr>
                <p:cNvSpPr/>
                <p:nvPr/>
              </p:nvSpPr>
              <p:spPr>
                <a:xfrm>
                  <a:off x="8228364" y="4083467"/>
                  <a:ext cx="88824" cy="8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177" name="Oval 176">
                  <a:extLst>
                    <a:ext uri="{FF2B5EF4-FFF2-40B4-BE49-F238E27FC236}">
                      <a16:creationId xmlns:a16="http://schemas.microsoft.com/office/drawing/2014/main" id="{A577CD1E-3F1B-9B56-0A4F-04A7CB576163}"/>
                    </a:ext>
                  </a:extLst>
                </p:cNvPr>
                <p:cNvSpPr/>
                <p:nvPr/>
              </p:nvSpPr>
              <p:spPr>
                <a:xfrm>
                  <a:off x="7891288" y="4240251"/>
                  <a:ext cx="39440" cy="4515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178" name="Curved Up Arrow 177">
                  <a:extLst>
                    <a:ext uri="{FF2B5EF4-FFF2-40B4-BE49-F238E27FC236}">
                      <a16:creationId xmlns:a16="http://schemas.microsoft.com/office/drawing/2014/main" id="{15B69EED-B189-BFB8-3E40-D2285F6CAD2D}"/>
                    </a:ext>
                  </a:extLst>
                </p:cNvPr>
                <p:cNvSpPr/>
                <p:nvPr/>
              </p:nvSpPr>
              <p:spPr>
                <a:xfrm rot="19504208">
                  <a:off x="7762501" y="4420377"/>
                  <a:ext cx="270830" cy="102597"/>
                </a:xfrm>
                <a:prstGeom prst="curvedUpArrow">
                  <a:avLst>
                    <a:gd name="adj1" fmla="val 0"/>
                    <a:gd name="adj2" fmla="val 40902"/>
                    <a:gd name="adj3" fmla="val 28512"/>
                  </a:avLst>
                </a:prstGeom>
                <a:solidFill>
                  <a:srgbClr val="A1A5AA"/>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179" name="Curved Up Arrow 178">
                  <a:extLst>
                    <a:ext uri="{FF2B5EF4-FFF2-40B4-BE49-F238E27FC236}">
                      <a16:creationId xmlns:a16="http://schemas.microsoft.com/office/drawing/2014/main" id="{57D53CC2-4754-67F4-E9E3-5F401808CA68}"/>
                    </a:ext>
                  </a:extLst>
                </p:cNvPr>
                <p:cNvSpPr/>
                <p:nvPr/>
              </p:nvSpPr>
              <p:spPr>
                <a:xfrm rot="9305965">
                  <a:off x="7579408" y="4172763"/>
                  <a:ext cx="310515" cy="102597"/>
                </a:xfrm>
                <a:prstGeom prst="curvedUpArrow">
                  <a:avLst>
                    <a:gd name="adj1" fmla="val 0"/>
                    <a:gd name="adj2" fmla="val 40902"/>
                    <a:gd name="adj3" fmla="val 34495"/>
                  </a:avLst>
                </a:prstGeom>
                <a:solidFill>
                  <a:srgbClr val="A1A5AA"/>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grpSp>
          <p:sp>
            <p:nvSpPr>
              <p:cNvPr id="174" name="Oval 173">
                <a:extLst>
                  <a:ext uri="{FF2B5EF4-FFF2-40B4-BE49-F238E27FC236}">
                    <a16:creationId xmlns:a16="http://schemas.microsoft.com/office/drawing/2014/main" id="{51466B66-2D07-2D2C-A115-1CED711461DB}"/>
                  </a:ext>
                </a:extLst>
              </p:cNvPr>
              <p:cNvSpPr/>
              <p:nvPr/>
            </p:nvSpPr>
            <p:spPr>
              <a:xfrm>
                <a:off x="7572240" y="4352988"/>
                <a:ext cx="179496" cy="190726"/>
              </a:xfrm>
              <a:prstGeom prst="ellipse">
                <a:avLst/>
              </a:prstGeom>
              <a:gradFill flip="none" rotWithShape="1">
                <a:gsLst>
                  <a:gs pos="100000">
                    <a:srgbClr val="6AA1D6"/>
                  </a:gs>
                  <a:gs pos="59000">
                    <a:srgbClr val="9FCBEF"/>
                  </a:gs>
                  <a:gs pos="9000">
                    <a:srgbClr val="D3ECF9"/>
                  </a:gs>
                </a:gsLst>
                <a:path path="circle">
                  <a:fillToRect l="50000" t="50000" r="50000" b="50000"/>
                </a:path>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grpSp>
        <p:sp>
          <p:nvSpPr>
            <p:cNvPr id="172" name="TextBox 171">
              <a:extLst>
                <a:ext uri="{FF2B5EF4-FFF2-40B4-BE49-F238E27FC236}">
                  <a16:creationId xmlns:a16="http://schemas.microsoft.com/office/drawing/2014/main" id="{2A68278C-7533-0080-A52C-DA8B2C904737}"/>
                </a:ext>
              </a:extLst>
            </p:cNvPr>
            <p:cNvSpPr txBox="1"/>
            <p:nvPr/>
          </p:nvSpPr>
          <p:spPr>
            <a:xfrm>
              <a:off x="4606805" y="1426007"/>
              <a:ext cx="2308253" cy="338554"/>
            </a:xfrm>
            <a:prstGeom prst="rect">
              <a:avLst/>
            </a:prstGeom>
            <a:noFill/>
          </p:spPr>
          <p:txBody>
            <a:bodyPr wrap="square">
              <a:spAutoFit/>
            </a:bodyPr>
            <a:lstStyle/>
            <a:p>
              <a:pPr algn="ctr">
                <a:defRPr/>
              </a:pPr>
              <a:r>
                <a:rPr lang="en-GB" sz="1600" b="1" dirty="0">
                  <a:solidFill>
                    <a:srgbClr val="000000"/>
                  </a:solidFill>
                  <a:latin typeface="Calibri" panose="020F0502020204030204"/>
                </a:rPr>
                <a:t>Triple systems</a:t>
              </a:r>
            </a:p>
          </p:txBody>
        </p:sp>
      </p:grpSp>
      <p:grpSp>
        <p:nvGrpSpPr>
          <p:cNvPr id="180" name="Group 179">
            <a:extLst>
              <a:ext uri="{FF2B5EF4-FFF2-40B4-BE49-F238E27FC236}">
                <a16:creationId xmlns:a16="http://schemas.microsoft.com/office/drawing/2014/main" id="{DF73537B-ED69-1B71-4064-05E4178F6EFA}"/>
              </a:ext>
            </a:extLst>
          </p:cNvPr>
          <p:cNvGrpSpPr/>
          <p:nvPr/>
        </p:nvGrpSpPr>
        <p:grpSpPr>
          <a:xfrm>
            <a:off x="10705192" y="4827634"/>
            <a:ext cx="2308253" cy="2389149"/>
            <a:chOff x="8816033" y="3084515"/>
            <a:chExt cx="2308253" cy="2389149"/>
          </a:xfrm>
        </p:grpSpPr>
        <p:grpSp>
          <p:nvGrpSpPr>
            <p:cNvPr id="181" name="Group 180">
              <a:extLst>
                <a:ext uri="{FF2B5EF4-FFF2-40B4-BE49-F238E27FC236}">
                  <a16:creationId xmlns:a16="http://schemas.microsoft.com/office/drawing/2014/main" id="{AEAB70B4-8C50-CBCF-8F39-A7DCAB2CAE2C}"/>
                </a:ext>
              </a:extLst>
            </p:cNvPr>
            <p:cNvGrpSpPr/>
            <p:nvPr/>
          </p:nvGrpSpPr>
          <p:grpSpPr>
            <a:xfrm>
              <a:off x="8910443" y="3084515"/>
              <a:ext cx="2114122" cy="2389149"/>
              <a:chOff x="3549815" y="1482107"/>
              <a:chExt cx="3811434" cy="4148234"/>
            </a:xfrm>
          </p:grpSpPr>
          <p:sp>
            <p:nvSpPr>
              <p:cNvPr id="183" name="Oval 182">
                <a:extLst>
                  <a:ext uri="{FF2B5EF4-FFF2-40B4-BE49-F238E27FC236}">
                    <a16:creationId xmlns:a16="http://schemas.microsoft.com/office/drawing/2014/main" id="{22B4BFAE-2B81-D2CC-5EB8-DC8387625618}"/>
                  </a:ext>
                </a:extLst>
              </p:cNvPr>
              <p:cNvSpPr/>
              <p:nvPr/>
            </p:nvSpPr>
            <p:spPr>
              <a:xfrm>
                <a:off x="5301085" y="3446860"/>
                <a:ext cx="308895" cy="308895"/>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184" name="Doughnut 96">
                <a:extLst>
                  <a:ext uri="{FF2B5EF4-FFF2-40B4-BE49-F238E27FC236}">
                    <a16:creationId xmlns:a16="http://schemas.microsoft.com/office/drawing/2014/main" id="{E2C82103-8BD9-368A-88F4-057CDB7216B1}"/>
                  </a:ext>
                </a:extLst>
              </p:cNvPr>
              <p:cNvSpPr/>
              <p:nvPr/>
            </p:nvSpPr>
            <p:spPr>
              <a:xfrm>
                <a:off x="3549815" y="1482107"/>
                <a:ext cx="3811434" cy="4148234"/>
              </a:xfrm>
              <a:prstGeom prst="donut">
                <a:avLst>
                  <a:gd name="adj" fmla="val 34740"/>
                </a:avLst>
              </a:prstGeom>
              <a:gradFill>
                <a:gsLst>
                  <a:gs pos="75000">
                    <a:srgbClr val="82ADE4">
                      <a:lumMod val="69000"/>
                    </a:srgbClr>
                  </a:gs>
                  <a:gs pos="53000">
                    <a:srgbClr val="A2D1EC"/>
                  </a:gs>
                  <a:gs pos="42000">
                    <a:srgbClr val="699ECF"/>
                  </a:gs>
                  <a:gs pos="12000">
                    <a:srgbClr val="E6F5FB"/>
                  </a:gs>
                </a:gsLst>
                <a:path path="circle">
                  <a:fillToRect l="50000" t="50000" r="50000" b="50000"/>
                </a:path>
              </a:gradFill>
              <a:ln>
                <a:noFill/>
              </a:ln>
              <a:scene3d>
                <a:camera prst="orthographicFront">
                  <a:rot lat="16799982"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185" name="Doughnut 97">
                <a:extLst>
                  <a:ext uri="{FF2B5EF4-FFF2-40B4-BE49-F238E27FC236}">
                    <a16:creationId xmlns:a16="http://schemas.microsoft.com/office/drawing/2014/main" id="{9F68EC3C-9BBD-DEE1-7613-4F4CB2A53146}"/>
                  </a:ext>
                </a:extLst>
              </p:cNvPr>
              <p:cNvSpPr/>
              <p:nvPr/>
            </p:nvSpPr>
            <p:spPr>
              <a:xfrm>
                <a:off x="3940594" y="1894017"/>
                <a:ext cx="3045013" cy="3314088"/>
              </a:xfrm>
              <a:prstGeom prst="donut">
                <a:avLst>
                  <a:gd name="adj" fmla="val 6235"/>
                </a:avLst>
              </a:prstGeom>
              <a:solidFill>
                <a:srgbClr val="68A0D2"/>
              </a:solidFill>
              <a:ln>
                <a:noFill/>
              </a:ln>
              <a:scene3d>
                <a:camera prst="orthographicFront">
                  <a:rot lat="16799982"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grpSp>
            <p:nvGrpSpPr>
              <p:cNvPr id="186" name="Group 185">
                <a:extLst>
                  <a:ext uri="{FF2B5EF4-FFF2-40B4-BE49-F238E27FC236}">
                    <a16:creationId xmlns:a16="http://schemas.microsoft.com/office/drawing/2014/main" id="{AF4FEA66-2E05-262D-D2F5-8ACB2E026379}"/>
                  </a:ext>
                </a:extLst>
              </p:cNvPr>
              <p:cNvGrpSpPr/>
              <p:nvPr/>
            </p:nvGrpSpPr>
            <p:grpSpPr>
              <a:xfrm rot="20946033">
                <a:off x="6340827" y="3211901"/>
                <a:ext cx="428725" cy="330771"/>
                <a:chOff x="6105079" y="3251429"/>
                <a:chExt cx="575054" cy="443667"/>
              </a:xfrm>
            </p:grpSpPr>
            <p:sp>
              <p:nvSpPr>
                <p:cNvPr id="187" name="Oval 186">
                  <a:extLst>
                    <a:ext uri="{FF2B5EF4-FFF2-40B4-BE49-F238E27FC236}">
                      <a16:creationId xmlns:a16="http://schemas.microsoft.com/office/drawing/2014/main" id="{FB70C623-F56E-908D-B605-5DD4F3C85F3B}"/>
                    </a:ext>
                  </a:extLst>
                </p:cNvPr>
                <p:cNvSpPr/>
                <p:nvPr/>
              </p:nvSpPr>
              <p:spPr>
                <a:xfrm>
                  <a:off x="6149288" y="3536751"/>
                  <a:ext cx="104279" cy="12050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188" name="Oval 187">
                  <a:extLst>
                    <a:ext uri="{FF2B5EF4-FFF2-40B4-BE49-F238E27FC236}">
                      <a16:creationId xmlns:a16="http://schemas.microsoft.com/office/drawing/2014/main" id="{E1901C60-1ED9-C064-6490-7B00EE791E63}"/>
                    </a:ext>
                  </a:extLst>
                </p:cNvPr>
                <p:cNvSpPr/>
                <p:nvPr/>
              </p:nvSpPr>
              <p:spPr>
                <a:xfrm>
                  <a:off x="6500185" y="3336927"/>
                  <a:ext cx="49965" cy="57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189" name="Curved Up Arrow 188">
                  <a:extLst>
                    <a:ext uri="{FF2B5EF4-FFF2-40B4-BE49-F238E27FC236}">
                      <a16:creationId xmlns:a16="http://schemas.microsoft.com/office/drawing/2014/main" id="{3518CCF7-5F9B-2FBF-1653-99EBABBB55C7}"/>
                    </a:ext>
                  </a:extLst>
                </p:cNvPr>
                <p:cNvSpPr/>
                <p:nvPr/>
              </p:nvSpPr>
              <p:spPr>
                <a:xfrm rot="19504208">
                  <a:off x="6337031" y="3565120"/>
                  <a:ext cx="343102" cy="129976"/>
                </a:xfrm>
                <a:prstGeom prst="curvedUpArrow">
                  <a:avLst>
                    <a:gd name="adj1" fmla="val 0"/>
                    <a:gd name="adj2" fmla="val 40902"/>
                    <a:gd name="adj3" fmla="val 28512"/>
                  </a:avLst>
                </a:prstGeom>
                <a:solidFill>
                  <a:schemeClr val="accent3"/>
                </a:solidFill>
                <a:ln>
                  <a:solidFill>
                    <a:srgbClr val="6A6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190" name="Curved Up Arrow 189">
                  <a:extLst>
                    <a:ext uri="{FF2B5EF4-FFF2-40B4-BE49-F238E27FC236}">
                      <a16:creationId xmlns:a16="http://schemas.microsoft.com/office/drawing/2014/main" id="{2E70CA8B-DE95-80B1-B7D5-88EFA7C30788}"/>
                    </a:ext>
                  </a:extLst>
                </p:cNvPr>
                <p:cNvSpPr/>
                <p:nvPr/>
              </p:nvSpPr>
              <p:spPr>
                <a:xfrm rot="9305965">
                  <a:off x="6105079" y="3251429"/>
                  <a:ext cx="393378" cy="129976"/>
                </a:xfrm>
                <a:prstGeom prst="curvedUpArrow">
                  <a:avLst>
                    <a:gd name="adj1" fmla="val 0"/>
                    <a:gd name="adj2" fmla="val 40902"/>
                    <a:gd name="adj3" fmla="val 34495"/>
                  </a:avLst>
                </a:prstGeom>
                <a:solidFill>
                  <a:schemeClr val="accent3"/>
                </a:solidFill>
                <a:ln>
                  <a:solidFill>
                    <a:srgbClr val="6A6A7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grpSp>
        </p:grpSp>
        <p:sp>
          <p:nvSpPr>
            <p:cNvPr id="182" name="TextBox 181">
              <a:extLst>
                <a:ext uri="{FF2B5EF4-FFF2-40B4-BE49-F238E27FC236}">
                  <a16:creationId xmlns:a16="http://schemas.microsoft.com/office/drawing/2014/main" id="{A78DC10E-CCED-3E36-9B05-AB47C38D8621}"/>
                </a:ext>
              </a:extLst>
            </p:cNvPr>
            <p:cNvSpPr txBox="1"/>
            <p:nvPr/>
          </p:nvSpPr>
          <p:spPr>
            <a:xfrm>
              <a:off x="8816033" y="3473925"/>
              <a:ext cx="2308253" cy="584775"/>
            </a:xfrm>
            <a:prstGeom prst="rect">
              <a:avLst/>
            </a:prstGeom>
            <a:noFill/>
          </p:spPr>
          <p:txBody>
            <a:bodyPr wrap="square">
              <a:spAutoFit/>
            </a:bodyPr>
            <a:lstStyle/>
            <a:p>
              <a:pPr algn="ctr">
                <a:defRPr/>
              </a:pPr>
              <a:r>
                <a:rPr lang="en-GB" sz="1600" b="1" dirty="0">
                  <a:solidFill>
                    <a:srgbClr val="000000"/>
                  </a:solidFill>
                  <a:latin typeface="Calibri" panose="020F0502020204030204"/>
                </a:rPr>
                <a:t>In gas disk of Active Galactic Nuclei</a:t>
              </a:r>
            </a:p>
          </p:txBody>
        </p:sp>
      </p:grpSp>
      <p:sp>
        <p:nvSpPr>
          <p:cNvPr id="193" name="Title 1">
            <a:extLst>
              <a:ext uri="{FF2B5EF4-FFF2-40B4-BE49-F238E27FC236}">
                <a16:creationId xmlns:a16="http://schemas.microsoft.com/office/drawing/2014/main" id="{9585040A-B9B3-2B27-905F-7FD3C652727A}"/>
              </a:ext>
            </a:extLst>
          </p:cNvPr>
          <p:cNvSpPr>
            <a:spLocks noGrp="1"/>
          </p:cNvSpPr>
          <p:nvPr>
            <p:ph type="title"/>
          </p:nvPr>
        </p:nvSpPr>
        <p:spPr>
          <a:xfrm>
            <a:off x="3008758" y="1337167"/>
            <a:ext cx="8382703" cy="651370"/>
          </a:xfrm>
        </p:spPr>
        <p:txBody>
          <a:bodyPr anchor="t">
            <a:normAutofit/>
          </a:bodyPr>
          <a:lstStyle/>
          <a:p>
            <a:pPr algn="ctr"/>
            <a:r>
              <a:rPr lang="en-GB" sz="3600" b="1" dirty="0"/>
              <a:t>Formation channel cartoons</a:t>
            </a:r>
            <a:endParaRPr lang="en-GB" sz="3600" b="1" dirty="0">
              <a:latin typeface="+mn-lt"/>
            </a:endParaRPr>
          </a:p>
        </p:txBody>
      </p:sp>
      <p:sp>
        <p:nvSpPr>
          <p:cNvPr id="70" name="Footer Placeholder 1">
            <a:extLst>
              <a:ext uri="{FF2B5EF4-FFF2-40B4-BE49-F238E27FC236}">
                <a16:creationId xmlns:a16="http://schemas.microsoft.com/office/drawing/2014/main" id="{CDE14EB5-D16F-C8DE-49B9-5F8AB93F3226}"/>
              </a:ext>
            </a:extLst>
          </p:cNvPr>
          <p:cNvSpPr txBox="1">
            <a:spLocks/>
          </p:cNvSpPr>
          <p:nvPr/>
        </p:nvSpPr>
        <p:spPr>
          <a:xfrm>
            <a:off x="8952912" y="7804435"/>
            <a:ext cx="4114800" cy="365125"/>
          </a:xfrm>
          <a:prstGeom prst="rect">
            <a:avLst/>
          </a:prstGeom>
        </p:spPr>
        <p:txBody>
          <a:bodyPr vert="horz" lIns="91440" tIns="45720" rIns="91440" bIns="45720" rtlCol="0" anchor="ctr"/>
          <a:lstStyle>
            <a:defPPr>
              <a:defRPr lang="en-NL"/>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2400" dirty="0"/>
              <a:t>By Lieke van Son</a:t>
            </a:r>
          </a:p>
        </p:txBody>
      </p:sp>
    </p:spTree>
    <p:extLst>
      <p:ext uri="{BB962C8B-B14F-4D97-AF65-F5344CB8AC3E}">
        <p14:creationId xmlns:p14="http://schemas.microsoft.com/office/powerpoint/2010/main" val="27774238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D706AF1-38BC-5A3C-E5B0-E1F64EA0AB23}"/>
              </a:ext>
            </a:extLst>
          </p:cNvPr>
          <p:cNvCxnSpPr>
            <a:cxnSpLocks/>
          </p:cNvCxnSpPr>
          <p:nvPr/>
        </p:nvCxnSpPr>
        <p:spPr>
          <a:xfrm>
            <a:off x="8620613" y="6434985"/>
            <a:ext cx="9625" cy="1712664"/>
          </a:xfrm>
          <a:prstGeom prst="line">
            <a:avLst/>
          </a:prstGeom>
          <a:ln w="19050">
            <a:solidFill>
              <a:srgbClr val="737A7F"/>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D5632D59-1528-EE7F-382A-9442DDB9D0A7}"/>
              </a:ext>
            </a:extLst>
          </p:cNvPr>
          <p:cNvCxnSpPr>
            <a:cxnSpLocks/>
          </p:cNvCxnSpPr>
          <p:nvPr/>
        </p:nvCxnSpPr>
        <p:spPr>
          <a:xfrm flipH="1">
            <a:off x="5495785" y="6434985"/>
            <a:ext cx="10380" cy="1752921"/>
          </a:xfrm>
          <a:prstGeom prst="line">
            <a:avLst/>
          </a:prstGeom>
          <a:ln w="19050">
            <a:solidFill>
              <a:srgbClr val="737A7F"/>
            </a:solidFill>
            <a:prstDash val="dash"/>
            <a:tailEnd type="triangle" w="lg" len="lg"/>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9A874C06-6CD5-EDDC-128C-2779255AA5C8}"/>
              </a:ext>
            </a:extLst>
          </p:cNvPr>
          <p:cNvCxnSpPr>
            <a:cxnSpLocks/>
          </p:cNvCxnSpPr>
          <p:nvPr/>
        </p:nvCxnSpPr>
        <p:spPr>
          <a:xfrm>
            <a:off x="6537857" y="3979841"/>
            <a:ext cx="1425796" cy="0"/>
          </a:xfrm>
          <a:prstGeom prst="line">
            <a:avLst/>
          </a:prstGeom>
          <a:ln>
            <a:solidFill>
              <a:srgbClr val="737A7F"/>
            </a:solidFill>
            <a:prstDash val="sysDot"/>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28F402C-FE19-B357-07BB-91E37DC0BB83}"/>
              </a:ext>
            </a:extLst>
          </p:cNvPr>
          <p:cNvCxnSpPr>
            <a:cxnSpLocks/>
          </p:cNvCxnSpPr>
          <p:nvPr/>
        </p:nvCxnSpPr>
        <p:spPr>
          <a:xfrm>
            <a:off x="6536294" y="1071565"/>
            <a:ext cx="986399" cy="0"/>
          </a:xfrm>
          <a:prstGeom prst="line">
            <a:avLst/>
          </a:prstGeom>
          <a:ln>
            <a:solidFill>
              <a:srgbClr val="737A7F"/>
            </a:solidFill>
            <a:prstDash val="sysDot"/>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F77B52BF-3C25-B7D9-CFD4-ADD38D8B73B0}"/>
              </a:ext>
            </a:extLst>
          </p:cNvPr>
          <p:cNvCxnSpPr>
            <a:cxnSpLocks/>
          </p:cNvCxnSpPr>
          <p:nvPr/>
        </p:nvCxnSpPr>
        <p:spPr>
          <a:xfrm>
            <a:off x="7073382" y="252998"/>
            <a:ext cx="0" cy="4627872"/>
          </a:xfrm>
          <a:prstGeom prst="line">
            <a:avLst/>
          </a:prstGeom>
          <a:ln w="19050">
            <a:solidFill>
              <a:srgbClr val="737A7F"/>
            </a:solidFill>
            <a:prstDash val="dash"/>
            <a:tailEnd type="triangle" w="lg" len="lg"/>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0D826D18-AD61-22CC-FBAB-8539612F2011}"/>
              </a:ext>
            </a:extLst>
          </p:cNvPr>
          <p:cNvGrpSpPr/>
          <p:nvPr/>
        </p:nvGrpSpPr>
        <p:grpSpPr>
          <a:xfrm>
            <a:off x="6199792" y="732540"/>
            <a:ext cx="1524736" cy="678050"/>
            <a:chOff x="3735087" y="686498"/>
            <a:chExt cx="1524736" cy="678050"/>
          </a:xfrm>
        </p:grpSpPr>
        <p:sp>
          <p:nvSpPr>
            <p:cNvPr id="8" name="Oval 7">
              <a:extLst>
                <a:ext uri="{FF2B5EF4-FFF2-40B4-BE49-F238E27FC236}">
                  <a16:creationId xmlns:a16="http://schemas.microsoft.com/office/drawing/2014/main" id="{17CF6CE2-D2BC-9664-15CB-1B2B5401A71B}"/>
                </a:ext>
              </a:extLst>
            </p:cNvPr>
            <p:cNvSpPr/>
            <p:nvPr/>
          </p:nvSpPr>
          <p:spPr>
            <a:xfrm>
              <a:off x="3735087" y="686498"/>
              <a:ext cx="678050" cy="678050"/>
            </a:xfrm>
            <a:prstGeom prst="ellipse">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9" name="Oval 8">
              <a:extLst>
                <a:ext uri="{FF2B5EF4-FFF2-40B4-BE49-F238E27FC236}">
                  <a16:creationId xmlns:a16="http://schemas.microsoft.com/office/drawing/2014/main" id="{A12665A2-E482-E7C9-7036-9065B4384362}"/>
                </a:ext>
              </a:extLst>
            </p:cNvPr>
            <p:cNvSpPr/>
            <p:nvPr/>
          </p:nvSpPr>
          <p:spPr>
            <a:xfrm>
              <a:off x="4832470" y="795989"/>
              <a:ext cx="427353" cy="427353"/>
            </a:xfrm>
            <a:prstGeom prst="ellipse">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grpSp>
        <p:nvGrpSpPr>
          <p:cNvPr id="10" name="Group 9">
            <a:extLst>
              <a:ext uri="{FF2B5EF4-FFF2-40B4-BE49-F238E27FC236}">
                <a16:creationId xmlns:a16="http://schemas.microsoft.com/office/drawing/2014/main" id="{55CDF324-7875-4D47-D3CA-DBDA92172BF8}"/>
              </a:ext>
            </a:extLst>
          </p:cNvPr>
          <p:cNvGrpSpPr/>
          <p:nvPr/>
        </p:nvGrpSpPr>
        <p:grpSpPr>
          <a:xfrm>
            <a:off x="6448877" y="3471376"/>
            <a:ext cx="2009074" cy="991722"/>
            <a:chOff x="3703666" y="3412824"/>
            <a:chExt cx="2009074" cy="991722"/>
          </a:xfrm>
        </p:grpSpPr>
        <p:sp>
          <p:nvSpPr>
            <p:cNvPr id="11" name="Oval 10">
              <a:extLst>
                <a:ext uri="{FF2B5EF4-FFF2-40B4-BE49-F238E27FC236}">
                  <a16:creationId xmlns:a16="http://schemas.microsoft.com/office/drawing/2014/main" id="{A626FCA0-87A3-BBC0-0E3F-84C3FBF8DE38}"/>
                </a:ext>
              </a:extLst>
            </p:cNvPr>
            <p:cNvSpPr>
              <a:spLocks noChangeAspect="1"/>
            </p:cNvSpPr>
            <p:nvPr/>
          </p:nvSpPr>
          <p:spPr>
            <a:xfrm>
              <a:off x="3703666" y="3817228"/>
              <a:ext cx="183610" cy="182914"/>
            </a:xfrm>
            <a:prstGeom prst="ellipse">
              <a:avLst/>
            </a:prstGeom>
            <a:solidFill>
              <a:srgbClr val="000000"/>
            </a:solidFill>
            <a:ln w="12700">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FEC739BD-8F7F-79AE-BB68-9CB4582930E5}"/>
                </a:ext>
              </a:extLst>
            </p:cNvPr>
            <p:cNvSpPr/>
            <p:nvPr/>
          </p:nvSpPr>
          <p:spPr>
            <a:xfrm>
              <a:off x="4721018" y="3412824"/>
              <a:ext cx="991722" cy="991722"/>
            </a:xfrm>
            <a:prstGeom prst="ellipse">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grpSp>
        <p:nvGrpSpPr>
          <p:cNvPr id="13" name="Group 12">
            <a:extLst>
              <a:ext uri="{FF2B5EF4-FFF2-40B4-BE49-F238E27FC236}">
                <a16:creationId xmlns:a16="http://schemas.microsoft.com/office/drawing/2014/main" id="{85F0C0DA-CB51-272E-04B0-F7B139E80769}"/>
              </a:ext>
            </a:extLst>
          </p:cNvPr>
          <p:cNvGrpSpPr/>
          <p:nvPr/>
        </p:nvGrpSpPr>
        <p:grpSpPr>
          <a:xfrm>
            <a:off x="6003131" y="1928515"/>
            <a:ext cx="1766850" cy="1072743"/>
            <a:chOff x="3538426" y="1986515"/>
            <a:chExt cx="1766850" cy="1072743"/>
          </a:xfrm>
        </p:grpSpPr>
        <p:sp>
          <p:nvSpPr>
            <p:cNvPr id="14" name="Teardrop 13">
              <a:extLst>
                <a:ext uri="{FF2B5EF4-FFF2-40B4-BE49-F238E27FC236}">
                  <a16:creationId xmlns:a16="http://schemas.microsoft.com/office/drawing/2014/main" id="{71CF3583-01A5-7973-707B-83F488B6A9B3}"/>
                </a:ext>
              </a:extLst>
            </p:cNvPr>
            <p:cNvSpPr/>
            <p:nvPr/>
          </p:nvSpPr>
          <p:spPr>
            <a:xfrm rot="7935183" flipH="1">
              <a:off x="3538426" y="1986515"/>
              <a:ext cx="1072743" cy="1072743"/>
            </a:xfrm>
            <a:prstGeom prst="teardrop">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4D36092B-A7E9-06E2-8DC9-FC1E9927B4E2}"/>
                </a:ext>
              </a:extLst>
            </p:cNvPr>
            <p:cNvSpPr>
              <a:spLocks noChangeAspect="1"/>
            </p:cNvSpPr>
            <p:nvPr/>
          </p:nvSpPr>
          <p:spPr>
            <a:xfrm>
              <a:off x="3932283" y="2384108"/>
              <a:ext cx="278612" cy="277556"/>
            </a:xfrm>
            <a:prstGeom prst="ellipse">
              <a:avLst/>
            </a:prstGeom>
            <a:gradFill flip="none" rotWithShape="1">
              <a:gsLst>
                <a:gs pos="89000">
                  <a:srgbClr val="82ADE4">
                    <a:lumMod val="69000"/>
                  </a:srgbClr>
                </a:gs>
                <a:gs pos="63000">
                  <a:srgbClr val="95C5EC"/>
                </a:gs>
                <a:gs pos="1000">
                  <a:srgbClr val="E6F5FB">
                    <a:lumMod val="70000"/>
                    <a:lumOff val="30000"/>
                  </a:srgbClr>
                </a:gs>
                <a:gs pos="30000">
                  <a:srgbClr val="E6F5FB"/>
                </a:gs>
              </a:gsLst>
              <a:path path="circle">
                <a:fillToRect l="50000" t="50000" r="50000" b="50000"/>
              </a:path>
              <a:tileRect/>
            </a:gradFill>
            <a:ln w="12700">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23429A0F-CE13-2ABC-06A3-EAE666294D7C}"/>
                </a:ext>
              </a:extLst>
            </p:cNvPr>
            <p:cNvSpPr/>
            <p:nvPr/>
          </p:nvSpPr>
          <p:spPr>
            <a:xfrm>
              <a:off x="4832470" y="2304158"/>
              <a:ext cx="427353" cy="427353"/>
            </a:xfrm>
            <a:prstGeom prst="ellipse">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17" name="Oval 16">
              <a:extLst>
                <a:ext uri="{FF2B5EF4-FFF2-40B4-BE49-F238E27FC236}">
                  <a16:creationId xmlns:a16="http://schemas.microsoft.com/office/drawing/2014/main" id="{56AEFE4D-65F3-D90B-D005-7340E5AD6EAD}"/>
                </a:ext>
              </a:extLst>
            </p:cNvPr>
            <p:cNvSpPr/>
            <p:nvPr/>
          </p:nvSpPr>
          <p:spPr>
            <a:xfrm>
              <a:off x="4787016" y="2316131"/>
              <a:ext cx="518260" cy="277556"/>
            </a:xfrm>
            <a:prstGeom prst="ellipse">
              <a:avLst/>
            </a:prstGeom>
            <a:noFill/>
            <a:ln w="41275">
              <a:solidFill>
                <a:srgbClr val="6B9CD1"/>
              </a:solidFill>
              <a:bevel/>
            </a:ln>
            <a:scene3d>
              <a:camera prst="orthographicFront">
                <a:rot lat="16080000" lon="0" rev="0"/>
              </a:camera>
              <a:lightRig rig="soft" dir="t">
                <a:rot lat="0" lon="0" rev="10200000"/>
              </a:lightRig>
            </a:scene3d>
            <a:sp3d prstMaterial="matte">
              <a:bevelT w="50800" h="38100"/>
              <a:bevelB w="44450" h="571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8F71172E-75B8-1106-DAAD-F1FD99D8A771}"/>
              </a:ext>
            </a:extLst>
          </p:cNvPr>
          <p:cNvGrpSpPr/>
          <p:nvPr/>
        </p:nvGrpSpPr>
        <p:grpSpPr>
          <a:xfrm>
            <a:off x="8197625" y="7711377"/>
            <a:ext cx="769406" cy="182914"/>
            <a:chOff x="6684529" y="6167584"/>
            <a:chExt cx="769406" cy="182914"/>
          </a:xfrm>
        </p:grpSpPr>
        <p:sp>
          <p:nvSpPr>
            <p:cNvPr id="19" name="Oval 18">
              <a:extLst>
                <a:ext uri="{FF2B5EF4-FFF2-40B4-BE49-F238E27FC236}">
                  <a16:creationId xmlns:a16="http://schemas.microsoft.com/office/drawing/2014/main" id="{667EFFE8-4859-295E-1E72-6C60AA13B45F}"/>
                </a:ext>
              </a:extLst>
            </p:cNvPr>
            <p:cNvSpPr>
              <a:spLocks noChangeAspect="1"/>
            </p:cNvSpPr>
            <p:nvPr/>
          </p:nvSpPr>
          <p:spPr>
            <a:xfrm>
              <a:off x="6684529" y="6167584"/>
              <a:ext cx="183610" cy="182914"/>
            </a:xfrm>
            <a:prstGeom prst="ellipse">
              <a:avLst/>
            </a:prstGeom>
            <a:solidFill>
              <a:srgbClr val="000000"/>
            </a:solidFill>
            <a:ln w="12700">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B9ADFBE7-F71E-EB0B-107D-508581B12E20}"/>
                </a:ext>
              </a:extLst>
            </p:cNvPr>
            <p:cNvSpPr>
              <a:spLocks noChangeAspect="1"/>
            </p:cNvSpPr>
            <p:nvPr/>
          </p:nvSpPr>
          <p:spPr>
            <a:xfrm>
              <a:off x="7270325" y="6167584"/>
              <a:ext cx="183610" cy="182914"/>
            </a:xfrm>
            <a:prstGeom prst="ellipse">
              <a:avLst/>
            </a:prstGeom>
            <a:solidFill>
              <a:srgbClr val="000000"/>
            </a:solidFill>
            <a:ln w="12700">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grpSp>
      <p:sp>
        <p:nvSpPr>
          <p:cNvPr id="21" name="Rectangle 20">
            <a:extLst>
              <a:ext uri="{FF2B5EF4-FFF2-40B4-BE49-F238E27FC236}">
                <a16:creationId xmlns:a16="http://schemas.microsoft.com/office/drawing/2014/main" id="{86A475C9-7762-E873-9B8F-BEFFADF982A8}"/>
              </a:ext>
            </a:extLst>
          </p:cNvPr>
          <p:cNvSpPr/>
          <p:nvPr/>
        </p:nvSpPr>
        <p:spPr>
          <a:xfrm>
            <a:off x="5313084" y="380308"/>
            <a:ext cx="893193" cy="369332"/>
          </a:xfrm>
          <a:prstGeom prst="rect">
            <a:avLst/>
          </a:prstGeom>
        </p:spPr>
        <p:txBody>
          <a:bodyPr wrap="none">
            <a:spAutoFit/>
          </a:bodyPr>
          <a:lstStyle/>
          <a:p>
            <a:r>
              <a:rPr lang="en-US" b="1" i="1" dirty="0"/>
              <a:t>M</a:t>
            </a:r>
            <a:r>
              <a:rPr lang="en-US" b="1" baseline="-25000" dirty="0"/>
              <a:t>ZAMS,A</a:t>
            </a:r>
            <a:endParaRPr lang="en-NL" baseline="-25000" dirty="0"/>
          </a:p>
        </p:txBody>
      </p:sp>
      <p:sp>
        <p:nvSpPr>
          <p:cNvPr id="22" name="Rectangle 21">
            <a:extLst>
              <a:ext uri="{FF2B5EF4-FFF2-40B4-BE49-F238E27FC236}">
                <a16:creationId xmlns:a16="http://schemas.microsoft.com/office/drawing/2014/main" id="{D755D774-17DE-087E-D6FA-CF55D16125D3}"/>
              </a:ext>
            </a:extLst>
          </p:cNvPr>
          <p:cNvSpPr/>
          <p:nvPr/>
        </p:nvSpPr>
        <p:spPr>
          <a:xfrm>
            <a:off x="7679443" y="380308"/>
            <a:ext cx="885179" cy="369332"/>
          </a:xfrm>
          <a:prstGeom prst="rect">
            <a:avLst/>
          </a:prstGeom>
        </p:spPr>
        <p:txBody>
          <a:bodyPr wrap="none">
            <a:spAutoFit/>
          </a:bodyPr>
          <a:lstStyle/>
          <a:p>
            <a:r>
              <a:rPr lang="en-US" b="1" i="1" dirty="0"/>
              <a:t>M</a:t>
            </a:r>
            <a:r>
              <a:rPr lang="en-US" b="1" baseline="-25000" dirty="0"/>
              <a:t>ZAMS,B</a:t>
            </a:r>
            <a:endParaRPr lang="en-NL" baseline="-25000" dirty="0"/>
          </a:p>
        </p:txBody>
      </p:sp>
      <p:sp>
        <p:nvSpPr>
          <p:cNvPr id="23" name="Rectangle 22">
            <a:extLst>
              <a:ext uri="{FF2B5EF4-FFF2-40B4-BE49-F238E27FC236}">
                <a16:creationId xmlns:a16="http://schemas.microsoft.com/office/drawing/2014/main" id="{74D86374-5F2D-1551-0A77-A3BCC2511E3D}"/>
              </a:ext>
            </a:extLst>
          </p:cNvPr>
          <p:cNvSpPr/>
          <p:nvPr/>
        </p:nvSpPr>
        <p:spPr>
          <a:xfrm>
            <a:off x="5929617" y="3463927"/>
            <a:ext cx="705642" cy="369332"/>
          </a:xfrm>
          <a:prstGeom prst="rect">
            <a:avLst/>
          </a:prstGeom>
        </p:spPr>
        <p:txBody>
          <a:bodyPr wrap="none">
            <a:spAutoFit/>
          </a:bodyPr>
          <a:lstStyle/>
          <a:p>
            <a:r>
              <a:rPr lang="en-US" b="1" i="1" dirty="0"/>
              <a:t>M</a:t>
            </a:r>
            <a:r>
              <a:rPr lang="en-US" b="1" baseline="-25000" dirty="0"/>
              <a:t>BH,A</a:t>
            </a:r>
            <a:endParaRPr lang="en-NL" baseline="-25000" dirty="0"/>
          </a:p>
        </p:txBody>
      </p:sp>
      <p:sp>
        <p:nvSpPr>
          <p:cNvPr id="24" name="Rectangle 23">
            <a:extLst>
              <a:ext uri="{FF2B5EF4-FFF2-40B4-BE49-F238E27FC236}">
                <a16:creationId xmlns:a16="http://schemas.microsoft.com/office/drawing/2014/main" id="{A817DA5A-22B0-DD9C-663F-C65B53D26BAE}"/>
              </a:ext>
            </a:extLst>
          </p:cNvPr>
          <p:cNvSpPr/>
          <p:nvPr/>
        </p:nvSpPr>
        <p:spPr>
          <a:xfrm>
            <a:off x="7522693" y="7342045"/>
            <a:ext cx="706284" cy="369332"/>
          </a:xfrm>
          <a:prstGeom prst="rect">
            <a:avLst/>
          </a:prstGeom>
        </p:spPr>
        <p:txBody>
          <a:bodyPr wrap="none">
            <a:spAutoFit/>
          </a:bodyPr>
          <a:lstStyle/>
          <a:p>
            <a:r>
              <a:rPr lang="en-US" b="1" i="1" dirty="0"/>
              <a:t>M</a:t>
            </a:r>
            <a:r>
              <a:rPr lang="en-US" b="1" baseline="-25000" dirty="0"/>
              <a:t>BH,A</a:t>
            </a:r>
            <a:endParaRPr lang="en-NL" baseline="-25000" dirty="0"/>
          </a:p>
        </p:txBody>
      </p:sp>
      <p:sp>
        <p:nvSpPr>
          <p:cNvPr id="25" name="Rectangle 24">
            <a:extLst>
              <a:ext uri="{FF2B5EF4-FFF2-40B4-BE49-F238E27FC236}">
                <a16:creationId xmlns:a16="http://schemas.microsoft.com/office/drawing/2014/main" id="{0E953623-B5DB-AB19-C2F7-D2B438DB6FD4}"/>
              </a:ext>
            </a:extLst>
          </p:cNvPr>
          <p:cNvSpPr/>
          <p:nvPr/>
        </p:nvSpPr>
        <p:spPr>
          <a:xfrm>
            <a:off x="8895778" y="7342045"/>
            <a:ext cx="697627" cy="369332"/>
          </a:xfrm>
          <a:prstGeom prst="rect">
            <a:avLst/>
          </a:prstGeom>
        </p:spPr>
        <p:txBody>
          <a:bodyPr wrap="none">
            <a:spAutoFit/>
          </a:bodyPr>
          <a:lstStyle/>
          <a:p>
            <a:r>
              <a:rPr lang="en-US" b="1" i="1" dirty="0"/>
              <a:t>M</a:t>
            </a:r>
            <a:r>
              <a:rPr lang="en-US" b="1" baseline="-25000" dirty="0"/>
              <a:t>BH,B</a:t>
            </a:r>
            <a:endParaRPr lang="en-NL" baseline="-25000" dirty="0"/>
          </a:p>
        </p:txBody>
      </p:sp>
      <p:sp>
        <p:nvSpPr>
          <p:cNvPr id="26" name="Rectangle 25">
            <a:extLst>
              <a:ext uri="{FF2B5EF4-FFF2-40B4-BE49-F238E27FC236}">
                <a16:creationId xmlns:a16="http://schemas.microsoft.com/office/drawing/2014/main" id="{A9200693-C736-F102-F443-01E8C649F5A3}"/>
              </a:ext>
            </a:extLst>
          </p:cNvPr>
          <p:cNvSpPr/>
          <p:nvPr/>
        </p:nvSpPr>
        <p:spPr>
          <a:xfrm>
            <a:off x="8397642" y="3463927"/>
            <a:ext cx="473206" cy="369332"/>
          </a:xfrm>
          <a:prstGeom prst="rect">
            <a:avLst/>
          </a:prstGeom>
        </p:spPr>
        <p:txBody>
          <a:bodyPr wrap="none">
            <a:spAutoFit/>
          </a:bodyPr>
          <a:lstStyle/>
          <a:p>
            <a:r>
              <a:rPr lang="en-GB" b="1" i="1" dirty="0"/>
              <a:t>M̃</a:t>
            </a:r>
            <a:r>
              <a:rPr lang="en-US" b="1" baseline="-25000" dirty="0"/>
              <a:t>B</a:t>
            </a:r>
            <a:endParaRPr lang="en-NL" baseline="-25000" dirty="0"/>
          </a:p>
        </p:txBody>
      </p:sp>
      <p:sp>
        <p:nvSpPr>
          <p:cNvPr id="27" name="Rectangle 26">
            <a:extLst>
              <a:ext uri="{FF2B5EF4-FFF2-40B4-BE49-F238E27FC236}">
                <a16:creationId xmlns:a16="http://schemas.microsoft.com/office/drawing/2014/main" id="{3BDB1D83-7447-80F3-C70A-18D71E60AF98}"/>
              </a:ext>
            </a:extLst>
          </p:cNvPr>
          <p:cNvSpPr/>
          <p:nvPr/>
        </p:nvSpPr>
        <p:spPr>
          <a:xfrm>
            <a:off x="5451210" y="1714429"/>
            <a:ext cx="772969" cy="369332"/>
          </a:xfrm>
          <a:prstGeom prst="rect">
            <a:avLst/>
          </a:prstGeom>
        </p:spPr>
        <p:txBody>
          <a:bodyPr wrap="none">
            <a:spAutoFit/>
          </a:bodyPr>
          <a:lstStyle/>
          <a:p>
            <a:r>
              <a:rPr lang="en-US" b="1" i="1" dirty="0" err="1"/>
              <a:t>M</a:t>
            </a:r>
            <a:r>
              <a:rPr lang="en-US" b="1" baseline="-25000" dirty="0" err="1"/>
              <a:t>env</a:t>
            </a:r>
            <a:r>
              <a:rPr lang="en-US" b="1" baseline="-25000" dirty="0"/>
              <a:t>, A</a:t>
            </a:r>
            <a:endParaRPr lang="en-NL" baseline="-25000" dirty="0"/>
          </a:p>
        </p:txBody>
      </p:sp>
      <p:sp>
        <p:nvSpPr>
          <p:cNvPr id="28" name="Rectangle 27">
            <a:extLst>
              <a:ext uri="{FF2B5EF4-FFF2-40B4-BE49-F238E27FC236}">
                <a16:creationId xmlns:a16="http://schemas.microsoft.com/office/drawing/2014/main" id="{691D6E19-EBEE-4A1F-D8DC-8991FCD362D6}"/>
              </a:ext>
            </a:extLst>
          </p:cNvPr>
          <p:cNvSpPr/>
          <p:nvPr/>
        </p:nvSpPr>
        <p:spPr>
          <a:xfrm>
            <a:off x="5333432" y="2725263"/>
            <a:ext cx="831381" cy="369332"/>
          </a:xfrm>
          <a:prstGeom prst="rect">
            <a:avLst/>
          </a:prstGeom>
        </p:spPr>
        <p:txBody>
          <a:bodyPr wrap="none">
            <a:spAutoFit/>
          </a:bodyPr>
          <a:lstStyle/>
          <a:p>
            <a:r>
              <a:rPr lang="en-US" b="1" i="1" dirty="0" err="1"/>
              <a:t>M</a:t>
            </a:r>
            <a:r>
              <a:rPr lang="en-US" b="1" baseline="-25000" dirty="0" err="1"/>
              <a:t>core</a:t>
            </a:r>
            <a:r>
              <a:rPr lang="en-US" b="1" baseline="-25000" dirty="0"/>
              <a:t>, A</a:t>
            </a:r>
            <a:endParaRPr lang="en-NL" baseline="-25000" dirty="0"/>
          </a:p>
        </p:txBody>
      </p:sp>
      <p:cxnSp>
        <p:nvCxnSpPr>
          <p:cNvPr id="29" name="Straight Arrow Connector 28">
            <a:extLst>
              <a:ext uri="{FF2B5EF4-FFF2-40B4-BE49-F238E27FC236}">
                <a16:creationId xmlns:a16="http://schemas.microsoft.com/office/drawing/2014/main" id="{118C0283-E9D7-D448-A57E-2CDC07F6CB21}"/>
              </a:ext>
            </a:extLst>
          </p:cNvPr>
          <p:cNvCxnSpPr>
            <a:cxnSpLocks/>
          </p:cNvCxnSpPr>
          <p:nvPr/>
        </p:nvCxnSpPr>
        <p:spPr>
          <a:xfrm flipV="1">
            <a:off x="5908218" y="2548760"/>
            <a:ext cx="485192" cy="267006"/>
          </a:xfrm>
          <a:prstGeom prst="straightConnector1">
            <a:avLst/>
          </a:prstGeom>
          <a:ln w="19050">
            <a:solidFill>
              <a:srgbClr val="737A7F"/>
            </a:solidFill>
            <a:tailEnd type="triangle"/>
          </a:ln>
        </p:spPr>
        <p:style>
          <a:lnRef idx="1">
            <a:schemeClr val="accent1"/>
          </a:lnRef>
          <a:fillRef idx="0">
            <a:schemeClr val="accent1"/>
          </a:fillRef>
          <a:effectRef idx="0">
            <a:schemeClr val="accent1"/>
          </a:effectRef>
          <a:fontRef idx="minor">
            <a:schemeClr val="tx1"/>
          </a:fontRef>
        </p:style>
      </p:cxnSp>
      <p:sp>
        <p:nvSpPr>
          <p:cNvPr id="30" name="Freeform 29">
            <a:extLst>
              <a:ext uri="{FF2B5EF4-FFF2-40B4-BE49-F238E27FC236}">
                <a16:creationId xmlns:a16="http://schemas.microsoft.com/office/drawing/2014/main" id="{CF3A6D5C-D557-14C3-27C2-7762B4A99A9F}"/>
              </a:ext>
            </a:extLst>
          </p:cNvPr>
          <p:cNvSpPr/>
          <p:nvPr/>
        </p:nvSpPr>
        <p:spPr>
          <a:xfrm>
            <a:off x="5724849" y="2049001"/>
            <a:ext cx="366738" cy="131117"/>
          </a:xfrm>
          <a:custGeom>
            <a:avLst/>
            <a:gdLst>
              <a:gd name="connsiteX0" fmla="*/ 0 w 366738"/>
              <a:gd name="connsiteY0" fmla="*/ 0 h 220043"/>
              <a:gd name="connsiteX1" fmla="*/ 0 w 366738"/>
              <a:gd name="connsiteY1" fmla="*/ 220043 h 220043"/>
              <a:gd name="connsiteX2" fmla="*/ 366738 w 366738"/>
              <a:gd name="connsiteY2" fmla="*/ 220043 h 220043"/>
            </a:gdLst>
            <a:ahLst/>
            <a:cxnLst>
              <a:cxn ang="0">
                <a:pos x="connsiteX0" y="connsiteY0"/>
              </a:cxn>
              <a:cxn ang="0">
                <a:pos x="connsiteX1" y="connsiteY1"/>
              </a:cxn>
              <a:cxn ang="0">
                <a:pos x="connsiteX2" y="connsiteY2"/>
              </a:cxn>
            </a:cxnLst>
            <a:rect l="l" t="t" r="r" b="b"/>
            <a:pathLst>
              <a:path w="366738" h="220043">
                <a:moveTo>
                  <a:pt x="0" y="0"/>
                </a:moveTo>
                <a:lnTo>
                  <a:pt x="0" y="220043"/>
                </a:lnTo>
                <a:lnTo>
                  <a:pt x="366738" y="220043"/>
                </a:lnTo>
              </a:path>
            </a:pathLst>
          </a:custGeom>
          <a:ln w="19050">
            <a:solidFill>
              <a:srgbClr val="737A7F"/>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NL"/>
          </a:p>
        </p:txBody>
      </p:sp>
      <p:sp>
        <p:nvSpPr>
          <p:cNvPr id="31" name="Rectangle 30">
            <a:extLst>
              <a:ext uri="{FF2B5EF4-FFF2-40B4-BE49-F238E27FC236}">
                <a16:creationId xmlns:a16="http://schemas.microsoft.com/office/drawing/2014/main" id="{9349108C-038A-2668-2BAB-ACCC2878A3BE}"/>
              </a:ext>
            </a:extLst>
          </p:cNvPr>
          <p:cNvSpPr/>
          <p:nvPr/>
        </p:nvSpPr>
        <p:spPr>
          <a:xfrm>
            <a:off x="7250755" y="1605044"/>
            <a:ext cx="1810945" cy="369332"/>
          </a:xfrm>
          <a:prstGeom prst="rect">
            <a:avLst/>
          </a:prstGeom>
        </p:spPr>
        <p:txBody>
          <a:bodyPr wrap="none">
            <a:spAutoFit/>
          </a:bodyPr>
          <a:lstStyle/>
          <a:p>
            <a:r>
              <a:rPr lang="en-US" b="1" dirty="0">
                <a:solidFill>
                  <a:srgbClr val="737A7F"/>
                </a:solidFill>
              </a:rPr>
              <a:t>1</a:t>
            </a:r>
            <a:r>
              <a:rPr lang="en-US" b="1" baseline="30000" dirty="0">
                <a:solidFill>
                  <a:srgbClr val="737A7F"/>
                </a:solidFill>
              </a:rPr>
              <a:t>st</a:t>
            </a:r>
            <a:r>
              <a:rPr lang="en-US" b="1" dirty="0">
                <a:solidFill>
                  <a:srgbClr val="737A7F"/>
                </a:solidFill>
              </a:rPr>
              <a:t> mass transfer</a:t>
            </a:r>
            <a:endParaRPr lang="en-NL" baseline="-25000" dirty="0">
              <a:solidFill>
                <a:srgbClr val="737A7F"/>
              </a:solidFill>
            </a:endParaRPr>
          </a:p>
        </p:txBody>
      </p:sp>
      <p:sp>
        <p:nvSpPr>
          <p:cNvPr id="32" name="Rectangle 31">
            <a:extLst>
              <a:ext uri="{FF2B5EF4-FFF2-40B4-BE49-F238E27FC236}">
                <a16:creationId xmlns:a16="http://schemas.microsoft.com/office/drawing/2014/main" id="{2A0F7FC9-26C7-8ACA-05BC-2ECAFFEFD2B2}"/>
              </a:ext>
            </a:extLst>
          </p:cNvPr>
          <p:cNvSpPr/>
          <p:nvPr/>
        </p:nvSpPr>
        <p:spPr>
          <a:xfrm>
            <a:off x="5224024" y="4448520"/>
            <a:ext cx="1810111" cy="369332"/>
          </a:xfrm>
          <a:prstGeom prst="rect">
            <a:avLst/>
          </a:prstGeom>
        </p:spPr>
        <p:txBody>
          <a:bodyPr wrap="none">
            <a:spAutoFit/>
          </a:bodyPr>
          <a:lstStyle/>
          <a:p>
            <a:r>
              <a:rPr lang="en-US" b="1" dirty="0">
                <a:solidFill>
                  <a:srgbClr val="737A7F"/>
                </a:solidFill>
              </a:rPr>
              <a:t>2</a:t>
            </a:r>
            <a:r>
              <a:rPr lang="en-US" b="1" baseline="30000" dirty="0">
                <a:solidFill>
                  <a:srgbClr val="737A7F"/>
                </a:solidFill>
              </a:rPr>
              <a:t>nd</a:t>
            </a:r>
            <a:r>
              <a:rPr lang="en-US" b="1" dirty="0">
                <a:solidFill>
                  <a:srgbClr val="737A7F"/>
                </a:solidFill>
              </a:rPr>
              <a:t> mass transfer</a:t>
            </a:r>
            <a:endParaRPr lang="en-NL" baseline="-25000" dirty="0">
              <a:solidFill>
                <a:srgbClr val="737A7F"/>
              </a:solidFill>
            </a:endParaRPr>
          </a:p>
        </p:txBody>
      </p:sp>
      <p:grpSp>
        <p:nvGrpSpPr>
          <p:cNvPr id="33" name="Group 32">
            <a:extLst>
              <a:ext uri="{FF2B5EF4-FFF2-40B4-BE49-F238E27FC236}">
                <a16:creationId xmlns:a16="http://schemas.microsoft.com/office/drawing/2014/main" id="{D6403C9F-3140-BE22-2512-24AFB733BEA7}"/>
              </a:ext>
            </a:extLst>
          </p:cNvPr>
          <p:cNvGrpSpPr/>
          <p:nvPr/>
        </p:nvGrpSpPr>
        <p:grpSpPr>
          <a:xfrm>
            <a:off x="7560788" y="5921226"/>
            <a:ext cx="1575345" cy="1072743"/>
            <a:chOff x="1365070" y="2944622"/>
            <a:chExt cx="1575345" cy="1072743"/>
          </a:xfrm>
        </p:grpSpPr>
        <p:sp>
          <p:nvSpPr>
            <p:cNvPr id="34" name="Oval 33">
              <a:extLst>
                <a:ext uri="{FF2B5EF4-FFF2-40B4-BE49-F238E27FC236}">
                  <a16:creationId xmlns:a16="http://schemas.microsoft.com/office/drawing/2014/main" id="{199C71A7-6A85-4A80-72C9-560D27C4A768}"/>
                </a:ext>
              </a:extLst>
            </p:cNvPr>
            <p:cNvSpPr/>
            <p:nvPr/>
          </p:nvSpPr>
          <p:spPr>
            <a:xfrm>
              <a:off x="1436076" y="3371991"/>
              <a:ext cx="161004" cy="1503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A1B4F27-73BD-4301-88B0-5555B2B248E7}"/>
                </a:ext>
              </a:extLst>
            </p:cNvPr>
            <p:cNvSpPr/>
            <p:nvPr/>
          </p:nvSpPr>
          <p:spPr>
            <a:xfrm>
              <a:off x="1365070" y="3288044"/>
              <a:ext cx="298946" cy="281267"/>
            </a:xfrm>
            <a:prstGeom prst="ellipse">
              <a:avLst/>
            </a:prstGeom>
            <a:noFill/>
            <a:ln w="41275">
              <a:solidFill>
                <a:srgbClr val="6B9CD1">
                  <a:alpha val="97000"/>
                </a:srgbClr>
              </a:solidFill>
            </a:ln>
            <a:scene3d>
              <a:camera prst="orthographicFront">
                <a:rot lat="16620000" lon="0" rev="0"/>
              </a:camera>
              <a:lightRig rig="soft" dir="t">
                <a:rot lat="0" lon="0" rev="10200000"/>
              </a:lightRig>
            </a:scene3d>
            <a:sp3d prstMaterial="matte">
              <a:bevelT w="38100" h="19050"/>
              <a:bevelB w="4445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Chord 35">
              <a:extLst>
                <a:ext uri="{FF2B5EF4-FFF2-40B4-BE49-F238E27FC236}">
                  <a16:creationId xmlns:a16="http://schemas.microsoft.com/office/drawing/2014/main" id="{2F9A2F8E-5445-97FC-19B7-2445D7977089}"/>
                </a:ext>
              </a:extLst>
            </p:cNvPr>
            <p:cNvSpPr/>
            <p:nvPr/>
          </p:nvSpPr>
          <p:spPr>
            <a:xfrm rot="7151688">
              <a:off x="1434062" y="3339727"/>
              <a:ext cx="169642" cy="169642"/>
            </a:xfrm>
            <a:prstGeom prst="chord">
              <a:avLst>
                <a:gd name="adj1" fmla="val 2700000"/>
                <a:gd name="adj2" fmla="val 1541038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B8F1CE49-3F33-F81F-632E-79F526605AF4}"/>
                </a:ext>
              </a:extLst>
            </p:cNvPr>
            <p:cNvGrpSpPr/>
            <p:nvPr/>
          </p:nvGrpSpPr>
          <p:grpSpPr>
            <a:xfrm>
              <a:off x="1867672" y="2944622"/>
              <a:ext cx="1072743" cy="1072743"/>
              <a:chOff x="5245118" y="2933665"/>
              <a:chExt cx="1072743" cy="1072743"/>
            </a:xfrm>
          </p:grpSpPr>
          <p:sp>
            <p:nvSpPr>
              <p:cNvPr id="38" name="Teardrop 37">
                <a:extLst>
                  <a:ext uri="{FF2B5EF4-FFF2-40B4-BE49-F238E27FC236}">
                    <a16:creationId xmlns:a16="http://schemas.microsoft.com/office/drawing/2014/main" id="{DAAADE12-19CF-F523-B839-D8F8C88A5524}"/>
                  </a:ext>
                </a:extLst>
              </p:cNvPr>
              <p:cNvSpPr/>
              <p:nvPr/>
            </p:nvSpPr>
            <p:spPr>
              <a:xfrm rot="13664817">
                <a:off x="5245118" y="2933665"/>
                <a:ext cx="1072743" cy="1072743"/>
              </a:xfrm>
              <a:prstGeom prst="teardrop">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42B816ED-3337-BBC1-BA9B-2FE871A0404B}"/>
                  </a:ext>
                </a:extLst>
              </p:cNvPr>
              <p:cNvSpPr>
                <a:spLocks noChangeAspect="1"/>
              </p:cNvSpPr>
              <p:nvPr/>
            </p:nvSpPr>
            <p:spPr>
              <a:xfrm>
                <a:off x="5672660" y="3293879"/>
                <a:ext cx="278612" cy="277556"/>
              </a:xfrm>
              <a:prstGeom prst="ellipse">
                <a:avLst/>
              </a:prstGeom>
              <a:gradFill flip="none" rotWithShape="1">
                <a:gsLst>
                  <a:gs pos="89000">
                    <a:srgbClr val="82ADE4">
                      <a:lumMod val="69000"/>
                    </a:srgbClr>
                  </a:gs>
                  <a:gs pos="63000">
                    <a:srgbClr val="95C5EC"/>
                  </a:gs>
                  <a:gs pos="1000">
                    <a:srgbClr val="E6F5FB">
                      <a:lumMod val="70000"/>
                      <a:lumOff val="30000"/>
                    </a:srgbClr>
                  </a:gs>
                  <a:gs pos="30000">
                    <a:srgbClr val="E6F5FB"/>
                  </a:gs>
                </a:gsLst>
                <a:path path="circle">
                  <a:fillToRect l="50000" t="50000" r="50000" b="50000"/>
                </a:path>
                <a:tileRect/>
              </a:gradFill>
              <a:ln w="12700">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grpSp>
      </p:grpSp>
      <p:grpSp>
        <p:nvGrpSpPr>
          <p:cNvPr id="40" name="Group 39">
            <a:extLst>
              <a:ext uri="{FF2B5EF4-FFF2-40B4-BE49-F238E27FC236}">
                <a16:creationId xmlns:a16="http://schemas.microsoft.com/office/drawing/2014/main" id="{D9F178E6-CCE7-1F51-6FB2-C62AB4407640}"/>
              </a:ext>
            </a:extLst>
          </p:cNvPr>
          <p:cNvGrpSpPr/>
          <p:nvPr/>
        </p:nvGrpSpPr>
        <p:grpSpPr>
          <a:xfrm>
            <a:off x="4686729" y="5799138"/>
            <a:ext cx="1638872" cy="1316917"/>
            <a:chOff x="7919597" y="2759428"/>
            <a:chExt cx="1666530" cy="1339142"/>
          </a:xfrm>
        </p:grpSpPr>
        <p:sp>
          <p:nvSpPr>
            <p:cNvPr id="41" name="Oval 40">
              <a:extLst>
                <a:ext uri="{FF2B5EF4-FFF2-40B4-BE49-F238E27FC236}">
                  <a16:creationId xmlns:a16="http://schemas.microsoft.com/office/drawing/2014/main" id="{950386CC-3332-D652-F2FF-5CBD0BB3D80D}"/>
                </a:ext>
              </a:extLst>
            </p:cNvPr>
            <p:cNvSpPr/>
            <p:nvPr/>
          </p:nvSpPr>
          <p:spPr>
            <a:xfrm>
              <a:off x="7919597" y="2759428"/>
              <a:ext cx="1666530" cy="1339142"/>
            </a:xfrm>
            <a:prstGeom prst="ellipse">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C9113968-5056-E035-F43F-99191D75BDB5}"/>
                </a:ext>
              </a:extLst>
            </p:cNvPr>
            <p:cNvSpPr>
              <a:spLocks noChangeAspect="1"/>
            </p:cNvSpPr>
            <p:nvPr/>
          </p:nvSpPr>
          <p:spPr>
            <a:xfrm>
              <a:off x="8387595" y="3325520"/>
              <a:ext cx="194400" cy="19489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6837B5E2-B13B-4B26-061C-5BA15EE371CB}"/>
                </a:ext>
              </a:extLst>
            </p:cNvPr>
            <p:cNvSpPr>
              <a:spLocks noChangeAspect="1"/>
            </p:cNvSpPr>
            <p:nvPr/>
          </p:nvSpPr>
          <p:spPr>
            <a:xfrm>
              <a:off x="8910025" y="3288956"/>
              <a:ext cx="278612" cy="277556"/>
            </a:xfrm>
            <a:prstGeom prst="ellipse">
              <a:avLst/>
            </a:prstGeom>
            <a:gradFill flip="none" rotWithShape="1">
              <a:gsLst>
                <a:gs pos="89000">
                  <a:srgbClr val="82ADE4">
                    <a:lumMod val="69000"/>
                  </a:srgbClr>
                </a:gs>
                <a:gs pos="63000">
                  <a:srgbClr val="95C5EC"/>
                </a:gs>
                <a:gs pos="1000">
                  <a:srgbClr val="E6F5FB">
                    <a:lumMod val="70000"/>
                    <a:lumOff val="30000"/>
                  </a:srgbClr>
                </a:gs>
                <a:gs pos="30000">
                  <a:srgbClr val="E6F5FB"/>
                </a:gs>
              </a:gsLst>
              <a:path path="circle">
                <a:fillToRect l="50000" t="50000" r="50000" b="50000"/>
              </a:path>
              <a:tileRect/>
            </a:gradFill>
            <a:ln w="12700">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grpSp>
      <p:grpSp>
        <p:nvGrpSpPr>
          <p:cNvPr id="44" name="Group 43">
            <a:extLst>
              <a:ext uri="{FF2B5EF4-FFF2-40B4-BE49-F238E27FC236}">
                <a16:creationId xmlns:a16="http://schemas.microsoft.com/office/drawing/2014/main" id="{19C09B0B-D3D3-DED6-1F56-43A1FD5989BB}"/>
              </a:ext>
            </a:extLst>
          </p:cNvPr>
          <p:cNvGrpSpPr/>
          <p:nvPr/>
        </p:nvGrpSpPr>
        <p:grpSpPr>
          <a:xfrm>
            <a:off x="5272874" y="7711377"/>
            <a:ext cx="503511" cy="182914"/>
            <a:chOff x="6950424" y="6167584"/>
            <a:chExt cx="503511" cy="182914"/>
          </a:xfrm>
        </p:grpSpPr>
        <p:sp>
          <p:nvSpPr>
            <p:cNvPr id="45" name="Oval 44">
              <a:extLst>
                <a:ext uri="{FF2B5EF4-FFF2-40B4-BE49-F238E27FC236}">
                  <a16:creationId xmlns:a16="http://schemas.microsoft.com/office/drawing/2014/main" id="{2EB52457-288D-E89A-A63D-395DD6846790}"/>
                </a:ext>
              </a:extLst>
            </p:cNvPr>
            <p:cNvSpPr>
              <a:spLocks noChangeAspect="1"/>
            </p:cNvSpPr>
            <p:nvPr/>
          </p:nvSpPr>
          <p:spPr>
            <a:xfrm>
              <a:off x="6950424" y="6167584"/>
              <a:ext cx="183610" cy="182914"/>
            </a:xfrm>
            <a:prstGeom prst="ellipse">
              <a:avLst/>
            </a:prstGeom>
            <a:solidFill>
              <a:srgbClr val="000000"/>
            </a:solidFill>
            <a:ln w="12700">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F6ED8106-B198-ED18-C6A3-D181327F5ACA}"/>
                </a:ext>
              </a:extLst>
            </p:cNvPr>
            <p:cNvSpPr>
              <a:spLocks noChangeAspect="1"/>
            </p:cNvSpPr>
            <p:nvPr/>
          </p:nvSpPr>
          <p:spPr>
            <a:xfrm>
              <a:off x="7270325" y="6167584"/>
              <a:ext cx="183610" cy="182914"/>
            </a:xfrm>
            <a:prstGeom prst="ellipse">
              <a:avLst/>
            </a:prstGeom>
            <a:solidFill>
              <a:srgbClr val="000000"/>
            </a:solidFill>
            <a:ln w="12700">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grpSp>
      <p:sp>
        <p:nvSpPr>
          <p:cNvPr id="47" name="Rectangle 46">
            <a:extLst>
              <a:ext uri="{FF2B5EF4-FFF2-40B4-BE49-F238E27FC236}">
                <a16:creationId xmlns:a16="http://schemas.microsoft.com/office/drawing/2014/main" id="{064A8B53-2777-94DB-7ACC-B69EF5CCF023}"/>
              </a:ext>
            </a:extLst>
          </p:cNvPr>
          <p:cNvSpPr/>
          <p:nvPr/>
        </p:nvSpPr>
        <p:spPr>
          <a:xfrm>
            <a:off x="4609893" y="7342045"/>
            <a:ext cx="706284" cy="369332"/>
          </a:xfrm>
          <a:prstGeom prst="rect">
            <a:avLst/>
          </a:prstGeom>
        </p:spPr>
        <p:txBody>
          <a:bodyPr wrap="none">
            <a:spAutoFit/>
          </a:bodyPr>
          <a:lstStyle/>
          <a:p>
            <a:r>
              <a:rPr lang="en-US" b="1" i="1" dirty="0"/>
              <a:t>M</a:t>
            </a:r>
            <a:r>
              <a:rPr lang="en-US" b="1" baseline="-25000" dirty="0"/>
              <a:t>BH,A</a:t>
            </a:r>
            <a:endParaRPr lang="en-NL" baseline="-25000" dirty="0"/>
          </a:p>
        </p:txBody>
      </p:sp>
      <p:sp>
        <p:nvSpPr>
          <p:cNvPr id="48" name="Rectangle 47">
            <a:extLst>
              <a:ext uri="{FF2B5EF4-FFF2-40B4-BE49-F238E27FC236}">
                <a16:creationId xmlns:a16="http://schemas.microsoft.com/office/drawing/2014/main" id="{F26486F7-BE6B-3FA9-C737-7BFBA06F098D}"/>
              </a:ext>
            </a:extLst>
          </p:cNvPr>
          <p:cNvSpPr/>
          <p:nvPr/>
        </p:nvSpPr>
        <p:spPr>
          <a:xfrm>
            <a:off x="5724849" y="7342045"/>
            <a:ext cx="697627" cy="369332"/>
          </a:xfrm>
          <a:prstGeom prst="rect">
            <a:avLst/>
          </a:prstGeom>
        </p:spPr>
        <p:txBody>
          <a:bodyPr wrap="none">
            <a:spAutoFit/>
          </a:bodyPr>
          <a:lstStyle/>
          <a:p>
            <a:r>
              <a:rPr lang="en-US" b="1" i="1" dirty="0"/>
              <a:t>M</a:t>
            </a:r>
            <a:r>
              <a:rPr lang="en-US" b="1" baseline="-25000" dirty="0"/>
              <a:t>BH,B</a:t>
            </a:r>
            <a:endParaRPr lang="en-NL" baseline="-25000" dirty="0"/>
          </a:p>
        </p:txBody>
      </p:sp>
      <p:cxnSp>
        <p:nvCxnSpPr>
          <p:cNvPr id="49" name="Straight Connector 48">
            <a:extLst>
              <a:ext uri="{FF2B5EF4-FFF2-40B4-BE49-F238E27FC236}">
                <a16:creationId xmlns:a16="http://schemas.microsoft.com/office/drawing/2014/main" id="{D0DC6534-F574-31A4-6C3B-4F2E14CE7D65}"/>
              </a:ext>
            </a:extLst>
          </p:cNvPr>
          <p:cNvCxnSpPr>
            <a:cxnSpLocks/>
          </p:cNvCxnSpPr>
          <p:nvPr/>
        </p:nvCxnSpPr>
        <p:spPr>
          <a:xfrm flipH="1">
            <a:off x="5724849" y="4879237"/>
            <a:ext cx="1360628" cy="799971"/>
          </a:xfrm>
          <a:prstGeom prst="line">
            <a:avLst/>
          </a:prstGeom>
          <a:ln w="19050">
            <a:solidFill>
              <a:srgbClr val="737A7F"/>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2FD0010F-B2F3-9AB3-056B-7394F0323457}"/>
              </a:ext>
            </a:extLst>
          </p:cNvPr>
          <p:cNvSpPr/>
          <p:nvPr/>
        </p:nvSpPr>
        <p:spPr>
          <a:xfrm>
            <a:off x="7869283" y="5007623"/>
            <a:ext cx="2817767" cy="400110"/>
          </a:xfrm>
          <a:prstGeom prst="rect">
            <a:avLst/>
          </a:prstGeom>
        </p:spPr>
        <p:txBody>
          <a:bodyPr wrap="square">
            <a:spAutoFit/>
          </a:bodyPr>
          <a:lstStyle/>
          <a:p>
            <a:pPr algn="r"/>
            <a:r>
              <a:rPr lang="en-US" sz="2000" b="1" dirty="0">
                <a:solidFill>
                  <a:srgbClr val="E48AB1"/>
                </a:solidFill>
              </a:rPr>
              <a:t>Stable RLOF channel</a:t>
            </a:r>
            <a:endParaRPr lang="en-NL" sz="2000" dirty="0">
              <a:solidFill>
                <a:srgbClr val="E48AB1"/>
              </a:solidFill>
            </a:endParaRPr>
          </a:p>
        </p:txBody>
      </p:sp>
      <p:sp>
        <p:nvSpPr>
          <p:cNvPr id="51" name="Rectangle 50">
            <a:extLst>
              <a:ext uri="{FF2B5EF4-FFF2-40B4-BE49-F238E27FC236}">
                <a16:creationId xmlns:a16="http://schemas.microsoft.com/office/drawing/2014/main" id="{94385627-6A9C-81F2-A86E-4394AC1502D5}"/>
              </a:ext>
            </a:extLst>
          </p:cNvPr>
          <p:cNvSpPr/>
          <p:nvPr/>
        </p:nvSpPr>
        <p:spPr>
          <a:xfrm>
            <a:off x="3617860" y="5007623"/>
            <a:ext cx="1638872" cy="400110"/>
          </a:xfrm>
          <a:prstGeom prst="rect">
            <a:avLst/>
          </a:prstGeom>
        </p:spPr>
        <p:txBody>
          <a:bodyPr wrap="square">
            <a:spAutoFit/>
          </a:bodyPr>
          <a:lstStyle/>
          <a:p>
            <a:r>
              <a:rPr lang="en-NL" sz="2000" b="1" dirty="0">
                <a:solidFill>
                  <a:srgbClr val="74BEB3"/>
                </a:solidFill>
              </a:rPr>
              <a:t>CE channel</a:t>
            </a:r>
            <a:endParaRPr lang="en-NL" sz="2000" dirty="0">
              <a:solidFill>
                <a:srgbClr val="74BEB3"/>
              </a:solidFill>
            </a:endParaRPr>
          </a:p>
        </p:txBody>
      </p:sp>
      <p:cxnSp>
        <p:nvCxnSpPr>
          <p:cNvPr id="52" name="Straight Connector 51">
            <a:extLst>
              <a:ext uri="{FF2B5EF4-FFF2-40B4-BE49-F238E27FC236}">
                <a16:creationId xmlns:a16="http://schemas.microsoft.com/office/drawing/2014/main" id="{2831BA39-B2D7-5A53-3390-EAD78C7985D8}"/>
              </a:ext>
            </a:extLst>
          </p:cNvPr>
          <p:cNvCxnSpPr>
            <a:cxnSpLocks/>
          </p:cNvCxnSpPr>
          <p:nvPr/>
        </p:nvCxnSpPr>
        <p:spPr>
          <a:xfrm>
            <a:off x="7089667" y="4879874"/>
            <a:ext cx="1360628" cy="799971"/>
          </a:xfrm>
          <a:prstGeom prst="line">
            <a:avLst/>
          </a:prstGeom>
          <a:ln w="19050">
            <a:solidFill>
              <a:srgbClr val="737A7F"/>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53" name="Multiply 52">
            <a:extLst>
              <a:ext uri="{FF2B5EF4-FFF2-40B4-BE49-F238E27FC236}">
                <a16:creationId xmlns:a16="http://schemas.microsoft.com/office/drawing/2014/main" id="{BE4BE7A5-28CF-295B-6AAF-54E53097A1B0}"/>
              </a:ext>
            </a:extLst>
          </p:cNvPr>
          <p:cNvSpPr/>
          <p:nvPr/>
        </p:nvSpPr>
        <p:spPr>
          <a:xfrm>
            <a:off x="6900888" y="977871"/>
            <a:ext cx="184525" cy="184525"/>
          </a:xfrm>
          <a:prstGeom prst="mathMultiply">
            <a:avLst>
              <a:gd name="adj1" fmla="val 941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4" name="Multiply 53">
            <a:extLst>
              <a:ext uri="{FF2B5EF4-FFF2-40B4-BE49-F238E27FC236}">
                <a16:creationId xmlns:a16="http://schemas.microsoft.com/office/drawing/2014/main" id="{35B8E97D-2AEB-8253-BB4A-B4A5DEC63DA0}"/>
              </a:ext>
            </a:extLst>
          </p:cNvPr>
          <p:cNvSpPr/>
          <p:nvPr/>
        </p:nvSpPr>
        <p:spPr>
          <a:xfrm>
            <a:off x="7235001" y="3886493"/>
            <a:ext cx="184525" cy="184525"/>
          </a:xfrm>
          <a:prstGeom prst="mathMultiply">
            <a:avLst>
              <a:gd name="adj1" fmla="val 9417"/>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5" name="Multiply 54">
            <a:extLst>
              <a:ext uri="{FF2B5EF4-FFF2-40B4-BE49-F238E27FC236}">
                <a16:creationId xmlns:a16="http://schemas.microsoft.com/office/drawing/2014/main" id="{16C3D0C6-5965-5159-CCC7-CD942F5EAB11}"/>
              </a:ext>
            </a:extLst>
          </p:cNvPr>
          <p:cNvSpPr/>
          <p:nvPr/>
        </p:nvSpPr>
        <p:spPr>
          <a:xfrm>
            <a:off x="8161208" y="6355904"/>
            <a:ext cx="184525" cy="184525"/>
          </a:xfrm>
          <a:prstGeom prst="mathMultiply">
            <a:avLst>
              <a:gd name="adj1" fmla="val 941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56" name="Multiply 55">
            <a:extLst>
              <a:ext uri="{FF2B5EF4-FFF2-40B4-BE49-F238E27FC236}">
                <a16:creationId xmlns:a16="http://schemas.microsoft.com/office/drawing/2014/main" id="{920CF18B-8D76-1EE6-FE35-43AC500EE6F7}"/>
              </a:ext>
            </a:extLst>
          </p:cNvPr>
          <p:cNvSpPr/>
          <p:nvPr/>
        </p:nvSpPr>
        <p:spPr>
          <a:xfrm>
            <a:off x="6897480" y="2368164"/>
            <a:ext cx="184525" cy="184525"/>
          </a:xfrm>
          <a:prstGeom prst="mathMultiply">
            <a:avLst>
              <a:gd name="adj1" fmla="val 9417"/>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mc:AlternateContent xmlns:mc="http://schemas.openxmlformats.org/markup-compatibility/2006">
        <mc:Choice xmlns:a14="http://schemas.microsoft.com/office/drawing/2010/main" Requires="a14">
          <p:sp>
            <p:nvSpPr>
              <p:cNvPr id="57" name="Rectangle 56">
                <a:extLst>
                  <a:ext uri="{FF2B5EF4-FFF2-40B4-BE49-F238E27FC236}">
                    <a16:creationId xmlns:a16="http://schemas.microsoft.com/office/drawing/2014/main" id="{F45C27BF-974A-43A7-2A62-0E2B09E0096A}"/>
                  </a:ext>
                </a:extLst>
              </p:cNvPr>
              <p:cNvSpPr/>
              <p:nvPr/>
            </p:nvSpPr>
            <p:spPr>
              <a:xfrm>
                <a:off x="4325743" y="8207164"/>
                <a:ext cx="2310248" cy="369332"/>
              </a:xfrm>
              <a:prstGeom prst="rect">
                <a:avLst/>
              </a:prstGeom>
            </p:spPr>
            <p:txBody>
              <a:bodyPr wrap="none">
                <a:spAutoFit/>
              </a:bodyPr>
              <a:lstStyle/>
              <a:p>
                <a:pPr algn="ctr"/>
                <a:r>
                  <a:rPr lang="en-US" b="1" dirty="0"/>
                  <a:t>median(</a:t>
                </a:r>
                <a:r>
                  <a:rPr lang="en-US" b="1" i="1" dirty="0" err="1"/>
                  <a:t>a</a:t>
                </a:r>
                <a:r>
                  <a:rPr lang="en-US" b="1" baseline="-25000" dirty="0" err="1"/>
                  <a:t>BBH</a:t>
                </a:r>
                <a:r>
                  <a:rPr lang="en-US" b="1" dirty="0"/>
                  <a:t>)</a:t>
                </a:r>
                <a:r>
                  <a:rPr lang="en-US" b="1" i="1" dirty="0"/>
                  <a:t> </a:t>
                </a:r>
                <a:r>
                  <a:rPr lang="en-US" b="1" dirty="0"/>
                  <a:t>= 7.3 R</a:t>
                </a:r>
                <a14:m>
                  <m:oMath xmlns:m="http://schemas.openxmlformats.org/officeDocument/2006/math">
                    <m:r>
                      <a:rPr lang="en-US" b="1" i="0" baseline="-25000" smtClean="0">
                        <a:latin typeface="Cambria Math" panose="02040503050406030204" pitchFamily="18" charset="0"/>
                        <a:ea typeface="Cambria Math" panose="02040503050406030204" pitchFamily="18" charset="0"/>
                      </a:rPr>
                      <m:t>⨀</m:t>
                    </m:r>
                  </m:oMath>
                </a14:m>
                <a:r>
                  <a:rPr lang="en-US" b="1" i="1" baseline="-25000" dirty="0"/>
                  <a:t> </a:t>
                </a:r>
                <a:endParaRPr lang="en-NL" baseline="-25000" dirty="0"/>
              </a:p>
            </p:txBody>
          </p:sp>
        </mc:Choice>
        <mc:Fallback>
          <p:sp>
            <p:nvSpPr>
              <p:cNvPr id="57" name="Rectangle 56">
                <a:extLst>
                  <a:ext uri="{FF2B5EF4-FFF2-40B4-BE49-F238E27FC236}">
                    <a16:creationId xmlns:a16="http://schemas.microsoft.com/office/drawing/2014/main" id="{F45C27BF-974A-43A7-2A62-0E2B09E0096A}"/>
                  </a:ext>
                </a:extLst>
              </p:cNvPr>
              <p:cNvSpPr>
                <a:spLocks noRot="1" noChangeAspect="1" noMove="1" noResize="1" noEditPoints="1" noAdjustHandles="1" noChangeArrowheads="1" noChangeShapeType="1" noTextEdit="1"/>
              </p:cNvSpPr>
              <p:nvPr/>
            </p:nvSpPr>
            <p:spPr>
              <a:xfrm>
                <a:off x="4325743" y="8207164"/>
                <a:ext cx="2310248" cy="369332"/>
              </a:xfrm>
              <a:prstGeom prst="rect">
                <a:avLst/>
              </a:prstGeom>
              <a:blipFill>
                <a:blip r:embed="rId2"/>
                <a:stretch>
                  <a:fillRect l="-4372" t="-6667" r="-2186"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8" name="Rectangle 57">
                <a:extLst>
                  <a:ext uri="{FF2B5EF4-FFF2-40B4-BE49-F238E27FC236}">
                    <a16:creationId xmlns:a16="http://schemas.microsoft.com/office/drawing/2014/main" id="{E0CA938D-01C6-9641-AB68-49366A8030D8}"/>
                  </a:ext>
                </a:extLst>
              </p:cNvPr>
              <p:cNvSpPr/>
              <p:nvPr/>
            </p:nvSpPr>
            <p:spPr>
              <a:xfrm>
                <a:off x="7380530" y="8207164"/>
                <a:ext cx="2480167" cy="369332"/>
              </a:xfrm>
              <a:prstGeom prst="rect">
                <a:avLst/>
              </a:prstGeom>
            </p:spPr>
            <p:txBody>
              <a:bodyPr wrap="none">
                <a:spAutoFit/>
              </a:bodyPr>
              <a:lstStyle/>
              <a:p>
                <a:pPr algn="ctr"/>
                <a:r>
                  <a:rPr lang="en-US" b="1" dirty="0"/>
                  <a:t>median( </a:t>
                </a:r>
                <a:r>
                  <a:rPr lang="en-US" b="1" i="1" dirty="0" err="1"/>
                  <a:t>a</a:t>
                </a:r>
                <a:r>
                  <a:rPr lang="en-US" b="1" baseline="-25000" dirty="0" err="1"/>
                  <a:t>BBH</a:t>
                </a:r>
                <a:r>
                  <a:rPr lang="en-US" b="1" dirty="0"/>
                  <a:t>)</a:t>
                </a:r>
                <a:r>
                  <a:rPr lang="en-US" b="1" i="1" dirty="0"/>
                  <a:t> </a:t>
                </a:r>
                <a:r>
                  <a:rPr lang="en-US" b="1" dirty="0"/>
                  <a:t>= 18.6 R</a:t>
                </a:r>
                <a14:m>
                  <m:oMath xmlns:m="http://schemas.openxmlformats.org/officeDocument/2006/math">
                    <m:r>
                      <a:rPr lang="en-US" b="1" i="0" baseline="-25000" smtClean="0">
                        <a:latin typeface="Cambria Math" panose="02040503050406030204" pitchFamily="18" charset="0"/>
                        <a:ea typeface="Cambria Math" panose="02040503050406030204" pitchFamily="18" charset="0"/>
                      </a:rPr>
                      <m:t>⨀</m:t>
                    </m:r>
                  </m:oMath>
                </a14:m>
                <a:r>
                  <a:rPr lang="en-US" b="1" i="1" baseline="-25000" dirty="0"/>
                  <a:t> </a:t>
                </a:r>
                <a:endParaRPr lang="en-NL" baseline="-25000" dirty="0"/>
              </a:p>
            </p:txBody>
          </p:sp>
        </mc:Choice>
        <mc:Fallback>
          <p:sp>
            <p:nvSpPr>
              <p:cNvPr id="58" name="Rectangle 57">
                <a:extLst>
                  <a:ext uri="{FF2B5EF4-FFF2-40B4-BE49-F238E27FC236}">
                    <a16:creationId xmlns:a16="http://schemas.microsoft.com/office/drawing/2014/main" id="{E0CA938D-01C6-9641-AB68-49366A8030D8}"/>
                  </a:ext>
                </a:extLst>
              </p:cNvPr>
              <p:cNvSpPr>
                <a:spLocks noRot="1" noChangeAspect="1" noMove="1" noResize="1" noEditPoints="1" noAdjustHandles="1" noChangeArrowheads="1" noChangeShapeType="1" noTextEdit="1"/>
              </p:cNvSpPr>
              <p:nvPr/>
            </p:nvSpPr>
            <p:spPr>
              <a:xfrm>
                <a:off x="7380530" y="8207164"/>
                <a:ext cx="2480167" cy="369332"/>
              </a:xfrm>
              <a:prstGeom prst="rect">
                <a:avLst/>
              </a:prstGeom>
              <a:blipFill>
                <a:blip r:embed="rId3"/>
                <a:stretch>
                  <a:fillRect l="-4082" t="-6667" r="-1531" b="-26667"/>
                </a:stretch>
              </a:blipFill>
            </p:spPr>
            <p:txBody>
              <a:bodyPr/>
              <a:lstStyle/>
              <a:p>
                <a:r>
                  <a:rPr lang="en-US">
                    <a:noFill/>
                  </a:rPr>
                  <a:t> </a:t>
                </a:r>
              </a:p>
            </p:txBody>
          </p:sp>
        </mc:Fallback>
      </mc:AlternateContent>
      <p:sp>
        <p:nvSpPr>
          <p:cNvPr id="59" name="Footer Placeholder 1">
            <a:extLst>
              <a:ext uri="{FF2B5EF4-FFF2-40B4-BE49-F238E27FC236}">
                <a16:creationId xmlns:a16="http://schemas.microsoft.com/office/drawing/2014/main" id="{EF1FC0D2-B682-E5A2-F71E-DCB2AE22B1C7}"/>
              </a:ext>
            </a:extLst>
          </p:cNvPr>
          <p:cNvSpPr txBox="1">
            <a:spLocks/>
          </p:cNvSpPr>
          <p:nvPr/>
        </p:nvSpPr>
        <p:spPr>
          <a:xfrm>
            <a:off x="10039922" y="8444976"/>
            <a:ext cx="4114800" cy="365125"/>
          </a:xfrm>
          <a:prstGeom prst="rect">
            <a:avLst/>
          </a:prstGeom>
        </p:spPr>
        <p:txBody>
          <a:bodyPr vert="horz" lIns="91440" tIns="45720" rIns="91440" bIns="45720" rtlCol="0" anchor="ctr"/>
          <a:lstStyle>
            <a:defPPr>
              <a:defRPr lang="en-NL"/>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2000" dirty="0"/>
              <a:t>Cartoons from </a:t>
            </a:r>
            <a:r>
              <a:rPr lang="en-GB" sz="2000" dirty="0">
                <a:hlinkClick r:id="rId4"/>
              </a:rPr>
              <a:t>van Son 2022a</a:t>
            </a:r>
            <a:endParaRPr lang="en-GB" sz="2000" dirty="0"/>
          </a:p>
        </p:txBody>
      </p:sp>
    </p:spTree>
    <p:extLst>
      <p:ext uri="{BB962C8B-B14F-4D97-AF65-F5344CB8AC3E}">
        <p14:creationId xmlns:p14="http://schemas.microsoft.com/office/powerpoint/2010/main" val="2957414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Footer Placeholder 1">
            <a:extLst>
              <a:ext uri="{FF2B5EF4-FFF2-40B4-BE49-F238E27FC236}">
                <a16:creationId xmlns:a16="http://schemas.microsoft.com/office/drawing/2014/main" id="{829D405E-E1B6-5B19-D8EE-5C21C733B1DA}"/>
              </a:ext>
            </a:extLst>
          </p:cNvPr>
          <p:cNvSpPr txBox="1">
            <a:spLocks/>
          </p:cNvSpPr>
          <p:nvPr/>
        </p:nvSpPr>
        <p:spPr>
          <a:xfrm>
            <a:off x="8021416" y="6487830"/>
            <a:ext cx="4114800" cy="365125"/>
          </a:xfrm>
          <a:prstGeom prst="rect">
            <a:avLst/>
          </a:prstGeom>
        </p:spPr>
        <p:txBody>
          <a:bodyPr vert="horz" lIns="91440" tIns="45720" rIns="91440" bIns="45720" rtlCol="0" anchor="ctr"/>
          <a:lstStyle>
            <a:defPPr>
              <a:defRPr lang="en-NL"/>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dirty="0"/>
              <a:t>Cartoons from </a:t>
            </a:r>
            <a:r>
              <a:rPr lang="en-GB" dirty="0">
                <a:hlinkClick r:id="rId3"/>
              </a:rPr>
              <a:t>van Son 2022b</a:t>
            </a:r>
            <a:endParaRPr lang="en-GB" dirty="0"/>
          </a:p>
        </p:txBody>
      </p:sp>
      <p:sp>
        <p:nvSpPr>
          <p:cNvPr id="10" name="Rectangle 9">
            <a:extLst>
              <a:ext uri="{FF2B5EF4-FFF2-40B4-BE49-F238E27FC236}">
                <a16:creationId xmlns:a16="http://schemas.microsoft.com/office/drawing/2014/main" id="{F776B658-DDDA-26EF-92C9-6D658E6928D1}"/>
              </a:ext>
            </a:extLst>
          </p:cNvPr>
          <p:cNvSpPr/>
          <p:nvPr/>
        </p:nvSpPr>
        <p:spPr>
          <a:xfrm>
            <a:off x="-2" y="2579165"/>
            <a:ext cx="14400213" cy="1281797"/>
          </a:xfrm>
          <a:prstGeom prst="rect">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Rectangle 10">
            <a:extLst>
              <a:ext uri="{FF2B5EF4-FFF2-40B4-BE49-F238E27FC236}">
                <a16:creationId xmlns:a16="http://schemas.microsoft.com/office/drawing/2014/main" id="{A3F7066F-C3ED-05C3-22BB-92607B739771}"/>
              </a:ext>
            </a:extLst>
          </p:cNvPr>
          <p:cNvSpPr/>
          <p:nvPr/>
        </p:nvSpPr>
        <p:spPr>
          <a:xfrm>
            <a:off x="-1" y="5333040"/>
            <a:ext cx="14400213" cy="1774351"/>
          </a:xfrm>
          <a:prstGeom prst="rect">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89363D6C-09FF-1745-A60D-BE1140B9E879}"/>
              </a:ext>
            </a:extLst>
          </p:cNvPr>
          <p:cNvSpPr/>
          <p:nvPr/>
        </p:nvSpPr>
        <p:spPr>
          <a:xfrm>
            <a:off x="0" y="0"/>
            <a:ext cx="14400213" cy="1282916"/>
          </a:xfrm>
          <a:prstGeom prst="rect">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cxnSp>
        <p:nvCxnSpPr>
          <p:cNvPr id="14" name="Straight Connector 13">
            <a:extLst>
              <a:ext uri="{FF2B5EF4-FFF2-40B4-BE49-F238E27FC236}">
                <a16:creationId xmlns:a16="http://schemas.microsoft.com/office/drawing/2014/main" id="{3E9CD86B-B76A-A3E1-CEBF-47915E95B961}"/>
              </a:ext>
            </a:extLst>
          </p:cNvPr>
          <p:cNvCxnSpPr>
            <a:cxnSpLocks/>
          </p:cNvCxnSpPr>
          <p:nvPr/>
        </p:nvCxnSpPr>
        <p:spPr>
          <a:xfrm>
            <a:off x="7200106" y="-1"/>
            <a:ext cx="0" cy="7107732"/>
          </a:xfrm>
          <a:prstGeom prst="line">
            <a:avLst/>
          </a:prstGeom>
          <a:ln w="19050">
            <a:solidFill>
              <a:srgbClr val="737A7F"/>
            </a:solidFill>
            <a:prstDash val="dash"/>
            <a:tailEnd type="triangle" w="lg" len="lg"/>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5997AAA1-3020-CFE8-51BB-7D15FA1CB2CF}"/>
              </a:ext>
            </a:extLst>
          </p:cNvPr>
          <p:cNvGrpSpPr/>
          <p:nvPr/>
        </p:nvGrpSpPr>
        <p:grpSpPr>
          <a:xfrm>
            <a:off x="6608677" y="5813691"/>
            <a:ext cx="1575345" cy="1072743"/>
            <a:chOff x="1365070" y="2944622"/>
            <a:chExt cx="1575345" cy="1072743"/>
          </a:xfrm>
        </p:grpSpPr>
        <p:sp>
          <p:nvSpPr>
            <p:cNvPr id="16" name="Oval 15">
              <a:extLst>
                <a:ext uri="{FF2B5EF4-FFF2-40B4-BE49-F238E27FC236}">
                  <a16:creationId xmlns:a16="http://schemas.microsoft.com/office/drawing/2014/main" id="{63133593-02D2-2B37-CB0B-7A86CD23FBA7}"/>
                </a:ext>
              </a:extLst>
            </p:cNvPr>
            <p:cNvSpPr/>
            <p:nvPr/>
          </p:nvSpPr>
          <p:spPr>
            <a:xfrm>
              <a:off x="1436076" y="3371991"/>
              <a:ext cx="161004" cy="1503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1B143C75-C803-3407-2F3C-5EA130572DC8}"/>
                </a:ext>
              </a:extLst>
            </p:cNvPr>
            <p:cNvSpPr/>
            <p:nvPr/>
          </p:nvSpPr>
          <p:spPr>
            <a:xfrm>
              <a:off x="1365070" y="3288044"/>
              <a:ext cx="298946" cy="281267"/>
            </a:xfrm>
            <a:prstGeom prst="ellipse">
              <a:avLst/>
            </a:prstGeom>
            <a:noFill/>
            <a:ln w="41275">
              <a:solidFill>
                <a:srgbClr val="6B9CD1">
                  <a:alpha val="97000"/>
                </a:srgbClr>
              </a:solidFill>
            </a:ln>
            <a:scene3d>
              <a:camera prst="orthographicFront">
                <a:rot lat="16620000" lon="0" rev="0"/>
              </a:camera>
              <a:lightRig rig="soft" dir="t">
                <a:rot lat="0" lon="0" rev="10200000"/>
              </a:lightRig>
            </a:scene3d>
            <a:sp3d prstMaterial="matte">
              <a:bevelT w="38100" h="19050"/>
              <a:bevelB w="4445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Chord 18">
              <a:extLst>
                <a:ext uri="{FF2B5EF4-FFF2-40B4-BE49-F238E27FC236}">
                  <a16:creationId xmlns:a16="http://schemas.microsoft.com/office/drawing/2014/main" id="{81D9E2F5-9B98-EB2D-7AB6-79BA9E2EAB15}"/>
                </a:ext>
              </a:extLst>
            </p:cNvPr>
            <p:cNvSpPr/>
            <p:nvPr/>
          </p:nvSpPr>
          <p:spPr>
            <a:xfrm rot="7151688">
              <a:off x="1434062" y="3339727"/>
              <a:ext cx="169642" cy="169642"/>
            </a:xfrm>
            <a:prstGeom prst="chord">
              <a:avLst>
                <a:gd name="adj1" fmla="val 2700000"/>
                <a:gd name="adj2" fmla="val 1541038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9CEB2C5D-CE86-6259-352E-9159A9F124C9}"/>
                </a:ext>
              </a:extLst>
            </p:cNvPr>
            <p:cNvGrpSpPr/>
            <p:nvPr/>
          </p:nvGrpSpPr>
          <p:grpSpPr>
            <a:xfrm>
              <a:off x="1867672" y="2944622"/>
              <a:ext cx="1072743" cy="1072743"/>
              <a:chOff x="5245118" y="2933665"/>
              <a:chExt cx="1072743" cy="1072743"/>
            </a:xfrm>
          </p:grpSpPr>
          <p:sp>
            <p:nvSpPr>
              <p:cNvPr id="21" name="Teardrop 20">
                <a:extLst>
                  <a:ext uri="{FF2B5EF4-FFF2-40B4-BE49-F238E27FC236}">
                    <a16:creationId xmlns:a16="http://schemas.microsoft.com/office/drawing/2014/main" id="{828D4407-4590-3FB3-C1F2-3F188B05BFFC}"/>
                  </a:ext>
                </a:extLst>
              </p:cNvPr>
              <p:cNvSpPr/>
              <p:nvPr/>
            </p:nvSpPr>
            <p:spPr>
              <a:xfrm rot="13664817">
                <a:off x="5245118" y="2933665"/>
                <a:ext cx="1072743" cy="1072743"/>
              </a:xfrm>
              <a:prstGeom prst="teardrop">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CC168AE9-1E88-1F8D-0ABB-B23D46BDEC26}"/>
                  </a:ext>
                </a:extLst>
              </p:cNvPr>
              <p:cNvSpPr>
                <a:spLocks noChangeAspect="1"/>
              </p:cNvSpPr>
              <p:nvPr/>
            </p:nvSpPr>
            <p:spPr>
              <a:xfrm>
                <a:off x="5643374" y="3336631"/>
                <a:ext cx="278612" cy="277556"/>
              </a:xfrm>
              <a:prstGeom prst="ellipse">
                <a:avLst/>
              </a:prstGeom>
              <a:gradFill flip="none" rotWithShape="1">
                <a:gsLst>
                  <a:gs pos="89000">
                    <a:srgbClr val="82ADE4">
                      <a:lumMod val="69000"/>
                    </a:srgbClr>
                  </a:gs>
                  <a:gs pos="63000">
                    <a:srgbClr val="95C5EC"/>
                  </a:gs>
                  <a:gs pos="1000">
                    <a:srgbClr val="E6F5FB">
                      <a:lumMod val="70000"/>
                      <a:lumOff val="30000"/>
                    </a:srgbClr>
                  </a:gs>
                  <a:gs pos="30000">
                    <a:srgbClr val="E6F5FB"/>
                  </a:gs>
                </a:gsLst>
                <a:path path="circle">
                  <a:fillToRect l="50000" t="50000" r="50000" b="50000"/>
                </a:path>
                <a:tileRect/>
              </a:gradFill>
              <a:ln w="12700">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grpSp>
      </p:grpSp>
      <p:grpSp>
        <p:nvGrpSpPr>
          <p:cNvPr id="23" name="Group 22">
            <a:extLst>
              <a:ext uri="{FF2B5EF4-FFF2-40B4-BE49-F238E27FC236}">
                <a16:creationId xmlns:a16="http://schemas.microsoft.com/office/drawing/2014/main" id="{BACC7345-4EE7-BE95-710A-B0EC6AF27D30}"/>
              </a:ext>
            </a:extLst>
          </p:cNvPr>
          <p:cNvGrpSpPr/>
          <p:nvPr/>
        </p:nvGrpSpPr>
        <p:grpSpPr>
          <a:xfrm>
            <a:off x="6415065" y="548914"/>
            <a:ext cx="1303767" cy="446874"/>
            <a:chOff x="3838438" y="736819"/>
            <a:chExt cx="1303767" cy="446874"/>
          </a:xfrm>
        </p:grpSpPr>
        <p:sp>
          <p:nvSpPr>
            <p:cNvPr id="24" name="Oval 23">
              <a:extLst>
                <a:ext uri="{FF2B5EF4-FFF2-40B4-BE49-F238E27FC236}">
                  <a16:creationId xmlns:a16="http://schemas.microsoft.com/office/drawing/2014/main" id="{B716C068-B4A5-EBDB-EE6E-4CA4F4814931}"/>
                </a:ext>
              </a:extLst>
            </p:cNvPr>
            <p:cNvSpPr/>
            <p:nvPr/>
          </p:nvSpPr>
          <p:spPr>
            <a:xfrm>
              <a:off x="3838438" y="736819"/>
              <a:ext cx="446874" cy="446874"/>
            </a:xfrm>
            <a:prstGeom prst="ellipse">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5" name="Oval 24">
              <a:extLst>
                <a:ext uri="{FF2B5EF4-FFF2-40B4-BE49-F238E27FC236}">
                  <a16:creationId xmlns:a16="http://schemas.microsoft.com/office/drawing/2014/main" id="{520A0118-863D-F556-7C0F-1DCF583B1FE8}"/>
                </a:ext>
              </a:extLst>
            </p:cNvPr>
            <p:cNvSpPr/>
            <p:nvPr/>
          </p:nvSpPr>
          <p:spPr>
            <a:xfrm>
              <a:off x="4832471" y="795990"/>
              <a:ext cx="309734" cy="309734"/>
            </a:xfrm>
            <a:prstGeom prst="ellipse">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grpSp>
        <p:nvGrpSpPr>
          <p:cNvPr id="26" name="Group 25">
            <a:extLst>
              <a:ext uri="{FF2B5EF4-FFF2-40B4-BE49-F238E27FC236}">
                <a16:creationId xmlns:a16="http://schemas.microsoft.com/office/drawing/2014/main" id="{8A62F5CC-9850-D0F7-3FF4-8D55F2CDEFB3}"/>
              </a:ext>
            </a:extLst>
          </p:cNvPr>
          <p:cNvGrpSpPr/>
          <p:nvPr/>
        </p:nvGrpSpPr>
        <p:grpSpPr>
          <a:xfrm>
            <a:off x="6425950" y="4048992"/>
            <a:ext cx="2053407" cy="991722"/>
            <a:chOff x="3206436" y="3348347"/>
            <a:chExt cx="2053407" cy="991722"/>
          </a:xfrm>
        </p:grpSpPr>
        <p:sp>
          <p:nvSpPr>
            <p:cNvPr id="27" name="Oval 26">
              <a:extLst>
                <a:ext uri="{FF2B5EF4-FFF2-40B4-BE49-F238E27FC236}">
                  <a16:creationId xmlns:a16="http://schemas.microsoft.com/office/drawing/2014/main" id="{6C5AEEE2-2174-1A7C-5BCD-1B2EC2FA676C}"/>
                </a:ext>
              </a:extLst>
            </p:cNvPr>
            <p:cNvSpPr>
              <a:spLocks noChangeAspect="1"/>
            </p:cNvSpPr>
            <p:nvPr/>
          </p:nvSpPr>
          <p:spPr>
            <a:xfrm>
              <a:off x="3206436" y="3752751"/>
              <a:ext cx="183610" cy="182914"/>
            </a:xfrm>
            <a:prstGeom prst="ellipse">
              <a:avLst/>
            </a:prstGeom>
            <a:solidFill>
              <a:srgbClr val="000000"/>
            </a:solidFill>
            <a:ln w="12700">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F22DFE21-02D9-BE37-0FA8-34FAEB42EA26}"/>
                </a:ext>
              </a:extLst>
            </p:cNvPr>
            <p:cNvSpPr/>
            <p:nvPr/>
          </p:nvSpPr>
          <p:spPr>
            <a:xfrm>
              <a:off x="4268121" y="3348347"/>
              <a:ext cx="991722" cy="991722"/>
            </a:xfrm>
            <a:prstGeom prst="ellipse">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grpSp>
        <p:nvGrpSpPr>
          <p:cNvPr id="29" name="Group 28">
            <a:extLst>
              <a:ext uri="{FF2B5EF4-FFF2-40B4-BE49-F238E27FC236}">
                <a16:creationId xmlns:a16="http://schemas.microsoft.com/office/drawing/2014/main" id="{AE3B9C7F-D781-5975-177D-34CA01314E86}"/>
              </a:ext>
            </a:extLst>
          </p:cNvPr>
          <p:cNvGrpSpPr/>
          <p:nvPr/>
        </p:nvGrpSpPr>
        <p:grpSpPr>
          <a:xfrm>
            <a:off x="6115049" y="1403793"/>
            <a:ext cx="1766850" cy="1072743"/>
            <a:chOff x="3538426" y="1986515"/>
            <a:chExt cx="1766850" cy="1072743"/>
          </a:xfrm>
        </p:grpSpPr>
        <p:sp>
          <p:nvSpPr>
            <p:cNvPr id="30" name="Teardrop 29">
              <a:extLst>
                <a:ext uri="{FF2B5EF4-FFF2-40B4-BE49-F238E27FC236}">
                  <a16:creationId xmlns:a16="http://schemas.microsoft.com/office/drawing/2014/main" id="{05920399-BBE2-CC96-0279-B5B27ACB896F}"/>
                </a:ext>
              </a:extLst>
            </p:cNvPr>
            <p:cNvSpPr/>
            <p:nvPr/>
          </p:nvSpPr>
          <p:spPr>
            <a:xfrm rot="7935183" flipH="1">
              <a:off x="3538426" y="1986515"/>
              <a:ext cx="1072743" cy="1072743"/>
            </a:xfrm>
            <a:prstGeom prst="teardrop">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B77E139A-2F21-DAE4-2173-08C141C8E8BE}"/>
                </a:ext>
              </a:extLst>
            </p:cNvPr>
            <p:cNvSpPr>
              <a:spLocks noChangeAspect="1"/>
            </p:cNvSpPr>
            <p:nvPr/>
          </p:nvSpPr>
          <p:spPr>
            <a:xfrm>
              <a:off x="3932283" y="2384108"/>
              <a:ext cx="278612" cy="277556"/>
            </a:xfrm>
            <a:prstGeom prst="ellipse">
              <a:avLst/>
            </a:prstGeom>
            <a:gradFill flip="none" rotWithShape="1">
              <a:gsLst>
                <a:gs pos="89000">
                  <a:srgbClr val="82ADE4">
                    <a:lumMod val="69000"/>
                  </a:srgbClr>
                </a:gs>
                <a:gs pos="63000">
                  <a:srgbClr val="95C5EC"/>
                </a:gs>
                <a:gs pos="1000">
                  <a:srgbClr val="E6F5FB">
                    <a:lumMod val="70000"/>
                    <a:lumOff val="30000"/>
                  </a:srgbClr>
                </a:gs>
                <a:gs pos="30000">
                  <a:srgbClr val="E6F5FB"/>
                </a:gs>
              </a:gsLst>
              <a:path path="circle">
                <a:fillToRect l="50000" t="50000" r="50000" b="50000"/>
              </a:path>
              <a:tileRect/>
            </a:gradFill>
            <a:ln w="12700">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F8DD6D0F-F37F-D751-55DC-8B40F1A7C2B0}"/>
                </a:ext>
              </a:extLst>
            </p:cNvPr>
            <p:cNvSpPr/>
            <p:nvPr/>
          </p:nvSpPr>
          <p:spPr>
            <a:xfrm>
              <a:off x="4877922" y="2319286"/>
              <a:ext cx="375581" cy="375581"/>
            </a:xfrm>
            <a:prstGeom prst="ellipse">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33" name="Oval 32">
              <a:extLst>
                <a:ext uri="{FF2B5EF4-FFF2-40B4-BE49-F238E27FC236}">
                  <a16:creationId xmlns:a16="http://schemas.microsoft.com/office/drawing/2014/main" id="{DF3908AE-2F98-AE1F-2940-471830B70E90}"/>
                </a:ext>
              </a:extLst>
            </p:cNvPr>
            <p:cNvSpPr/>
            <p:nvPr/>
          </p:nvSpPr>
          <p:spPr>
            <a:xfrm>
              <a:off x="4787016" y="2316131"/>
              <a:ext cx="518260" cy="277556"/>
            </a:xfrm>
            <a:prstGeom prst="ellipse">
              <a:avLst/>
            </a:prstGeom>
            <a:noFill/>
            <a:ln w="41275">
              <a:solidFill>
                <a:srgbClr val="6B9CD1"/>
              </a:solidFill>
              <a:bevel/>
            </a:ln>
            <a:scene3d>
              <a:camera prst="orthographicFront">
                <a:rot lat="16080000" lon="0" rev="0"/>
              </a:camera>
              <a:lightRig rig="soft" dir="t">
                <a:rot lat="0" lon="0" rev="10200000"/>
              </a:lightRig>
            </a:scene3d>
            <a:sp3d prstMaterial="matte">
              <a:bevelT w="50800" h="38100"/>
              <a:bevelB w="44450" h="571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4" name="Oval 33">
            <a:extLst>
              <a:ext uri="{FF2B5EF4-FFF2-40B4-BE49-F238E27FC236}">
                <a16:creationId xmlns:a16="http://schemas.microsoft.com/office/drawing/2014/main" id="{BDF0989D-0C0B-CC83-6B64-B2E068C8D0B5}"/>
              </a:ext>
            </a:extLst>
          </p:cNvPr>
          <p:cNvSpPr>
            <a:spLocks noChangeAspect="1"/>
          </p:cNvSpPr>
          <p:nvPr/>
        </p:nvSpPr>
        <p:spPr>
          <a:xfrm>
            <a:off x="7182113" y="8020794"/>
            <a:ext cx="183610" cy="182914"/>
          </a:xfrm>
          <a:prstGeom prst="ellipse">
            <a:avLst/>
          </a:prstGeom>
          <a:solidFill>
            <a:srgbClr val="000000"/>
          </a:solidFill>
          <a:ln w="12700">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BAD32E41-9DEB-E89E-2872-7F6D36B8D3C8}"/>
              </a:ext>
            </a:extLst>
          </p:cNvPr>
          <p:cNvSpPr/>
          <p:nvPr/>
        </p:nvSpPr>
        <p:spPr>
          <a:xfrm>
            <a:off x="5425001" y="67863"/>
            <a:ext cx="1254676" cy="430887"/>
          </a:xfrm>
          <a:prstGeom prst="rect">
            <a:avLst/>
          </a:prstGeom>
        </p:spPr>
        <p:txBody>
          <a:bodyPr wrap="square">
            <a:spAutoFit/>
          </a:bodyPr>
          <a:lstStyle/>
          <a:p>
            <a:r>
              <a:rPr lang="en-US" sz="2200" i="1" dirty="0" err="1">
                <a:latin typeface="Latin Modern Math" panose="02000503000000000000" pitchFamily="2" charset="77"/>
                <a:ea typeface="Latin Modern Math" panose="02000503000000000000" pitchFamily="2" charset="77"/>
              </a:rPr>
              <a:t>M</a:t>
            </a:r>
            <a:r>
              <a:rPr lang="en-US" sz="2200" baseline="-25000" dirty="0" err="1">
                <a:latin typeface="Latin Modern Math" panose="02000503000000000000" pitchFamily="2" charset="77"/>
                <a:ea typeface="Latin Modern Math" panose="02000503000000000000" pitchFamily="2" charset="77"/>
              </a:rPr>
              <a:t>ZAMS,a</a:t>
            </a:r>
            <a:endParaRPr lang="en-NL" sz="2200" baseline="-25000" dirty="0">
              <a:latin typeface="Latin Modern Math" panose="02000503000000000000" pitchFamily="2" charset="77"/>
              <a:ea typeface="Latin Modern Math" panose="02000503000000000000" pitchFamily="2" charset="77"/>
            </a:endParaRPr>
          </a:p>
        </p:txBody>
      </p:sp>
      <p:sp>
        <p:nvSpPr>
          <p:cNvPr id="36" name="Rectangle 35">
            <a:extLst>
              <a:ext uri="{FF2B5EF4-FFF2-40B4-BE49-F238E27FC236}">
                <a16:creationId xmlns:a16="http://schemas.microsoft.com/office/drawing/2014/main" id="{B95B212A-54C6-FDDE-0DE1-7CD7C75D6AF2}"/>
              </a:ext>
            </a:extLst>
          </p:cNvPr>
          <p:cNvSpPr/>
          <p:nvPr/>
        </p:nvSpPr>
        <p:spPr>
          <a:xfrm>
            <a:off x="7791361" y="67863"/>
            <a:ext cx="1415096" cy="430887"/>
          </a:xfrm>
          <a:prstGeom prst="rect">
            <a:avLst/>
          </a:prstGeom>
        </p:spPr>
        <p:txBody>
          <a:bodyPr wrap="square">
            <a:spAutoFit/>
          </a:bodyPr>
          <a:lstStyle/>
          <a:p>
            <a:r>
              <a:rPr lang="en-US" sz="2200" i="1" dirty="0" err="1">
                <a:latin typeface="Latin Modern Math" panose="02000503000000000000" pitchFamily="2" charset="77"/>
                <a:ea typeface="Latin Modern Math" panose="02000503000000000000" pitchFamily="2" charset="77"/>
              </a:rPr>
              <a:t>M</a:t>
            </a:r>
            <a:r>
              <a:rPr lang="en-US" sz="2200" baseline="-25000" dirty="0" err="1">
                <a:latin typeface="Latin Modern Math" panose="02000503000000000000" pitchFamily="2" charset="77"/>
                <a:ea typeface="Latin Modern Math" panose="02000503000000000000" pitchFamily="2" charset="77"/>
              </a:rPr>
              <a:t>ZAMS,b</a:t>
            </a:r>
            <a:endParaRPr lang="en-NL" sz="2200" baseline="-25000" dirty="0">
              <a:latin typeface="Latin Modern Math" panose="02000503000000000000" pitchFamily="2" charset="77"/>
              <a:ea typeface="Latin Modern Math" panose="02000503000000000000" pitchFamily="2" charset="77"/>
            </a:endParaRPr>
          </a:p>
        </p:txBody>
      </p:sp>
      <p:sp>
        <p:nvSpPr>
          <p:cNvPr id="37" name="Rectangle 36">
            <a:extLst>
              <a:ext uri="{FF2B5EF4-FFF2-40B4-BE49-F238E27FC236}">
                <a16:creationId xmlns:a16="http://schemas.microsoft.com/office/drawing/2014/main" id="{4FDD62B2-A950-00DD-1E89-D70AF9F32037}"/>
              </a:ext>
            </a:extLst>
          </p:cNvPr>
          <p:cNvSpPr/>
          <p:nvPr/>
        </p:nvSpPr>
        <p:spPr>
          <a:xfrm>
            <a:off x="5995531" y="4557688"/>
            <a:ext cx="955711" cy="430887"/>
          </a:xfrm>
          <a:prstGeom prst="rect">
            <a:avLst/>
          </a:prstGeom>
        </p:spPr>
        <p:txBody>
          <a:bodyPr wrap="square">
            <a:spAutoFit/>
          </a:bodyPr>
          <a:lstStyle/>
          <a:p>
            <a:r>
              <a:rPr lang="en-US" sz="2200" i="1" dirty="0" err="1">
                <a:latin typeface="Latin Modern Math" panose="02000503000000000000" pitchFamily="2" charset="77"/>
                <a:ea typeface="Latin Modern Math" panose="02000503000000000000" pitchFamily="2" charset="77"/>
              </a:rPr>
              <a:t>M</a:t>
            </a:r>
            <a:r>
              <a:rPr lang="en-US" sz="2200" baseline="-25000" dirty="0" err="1">
                <a:latin typeface="Latin Modern Math" panose="02000503000000000000" pitchFamily="2" charset="77"/>
                <a:ea typeface="Latin Modern Math" panose="02000503000000000000" pitchFamily="2" charset="77"/>
              </a:rPr>
              <a:t>BH,a</a:t>
            </a:r>
            <a:endParaRPr lang="en-NL" sz="2200" baseline="-25000" dirty="0">
              <a:latin typeface="Latin Modern Math" panose="02000503000000000000" pitchFamily="2" charset="77"/>
              <a:ea typeface="Latin Modern Math" panose="02000503000000000000" pitchFamily="2" charset="77"/>
            </a:endParaRPr>
          </a:p>
        </p:txBody>
      </p:sp>
      <p:sp>
        <p:nvSpPr>
          <p:cNvPr id="38" name="Rectangle 37">
            <a:extLst>
              <a:ext uri="{FF2B5EF4-FFF2-40B4-BE49-F238E27FC236}">
                <a16:creationId xmlns:a16="http://schemas.microsoft.com/office/drawing/2014/main" id="{059B2C17-77AB-1222-2130-9C7681607B7F}"/>
              </a:ext>
            </a:extLst>
          </p:cNvPr>
          <p:cNvSpPr/>
          <p:nvPr/>
        </p:nvSpPr>
        <p:spPr>
          <a:xfrm>
            <a:off x="8229059" y="4078161"/>
            <a:ext cx="184731" cy="276999"/>
          </a:xfrm>
          <a:prstGeom prst="rect">
            <a:avLst/>
          </a:prstGeom>
        </p:spPr>
        <p:txBody>
          <a:bodyPr wrap="square">
            <a:spAutoFit/>
          </a:bodyPr>
          <a:lstStyle/>
          <a:p>
            <a:endParaRPr lang="en-NL" baseline="-25000" dirty="0">
              <a:latin typeface="Latin Modern Math" panose="02000503000000000000" pitchFamily="2" charset="77"/>
              <a:ea typeface="Latin Modern Math" panose="02000503000000000000" pitchFamily="2" charset="77"/>
            </a:endParaRPr>
          </a:p>
        </p:txBody>
      </p:sp>
      <p:sp>
        <p:nvSpPr>
          <p:cNvPr id="39" name="Rectangle 38">
            <a:extLst>
              <a:ext uri="{FF2B5EF4-FFF2-40B4-BE49-F238E27FC236}">
                <a16:creationId xmlns:a16="http://schemas.microsoft.com/office/drawing/2014/main" id="{EAE982AD-D09B-851E-539E-F59F82AD9160}"/>
              </a:ext>
            </a:extLst>
          </p:cNvPr>
          <p:cNvSpPr/>
          <p:nvPr/>
        </p:nvSpPr>
        <p:spPr>
          <a:xfrm>
            <a:off x="5340129" y="1370198"/>
            <a:ext cx="886921" cy="400110"/>
          </a:xfrm>
          <a:prstGeom prst="rect">
            <a:avLst/>
          </a:prstGeom>
        </p:spPr>
        <p:txBody>
          <a:bodyPr wrap="square">
            <a:spAutoFit/>
          </a:bodyPr>
          <a:lstStyle/>
          <a:p>
            <a:r>
              <a:rPr lang="en-US" sz="2000" i="1" dirty="0" err="1">
                <a:latin typeface="Latin Modern Math" panose="02000503000000000000" pitchFamily="2" charset="77"/>
                <a:ea typeface="Latin Modern Math" panose="02000503000000000000" pitchFamily="2" charset="77"/>
              </a:rPr>
              <a:t>M</a:t>
            </a:r>
            <a:r>
              <a:rPr lang="en-US" sz="2000" baseline="-25000" dirty="0" err="1">
                <a:latin typeface="Latin Modern Math" panose="02000503000000000000" pitchFamily="2" charset="77"/>
                <a:ea typeface="Latin Modern Math" panose="02000503000000000000" pitchFamily="2" charset="77"/>
              </a:rPr>
              <a:t>core</a:t>
            </a:r>
            <a:endParaRPr lang="en-NL" sz="2000" baseline="-25000" dirty="0">
              <a:latin typeface="Latin Modern Math" panose="02000503000000000000" pitchFamily="2" charset="77"/>
              <a:ea typeface="Latin Modern Math" panose="02000503000000000000" pitchFamily="2" charset="77"/>
            </a:endParaRPr>
          </a:p>
        </p:txBody>
      </p:sp>
      <p:cxnSp>
        <p:nvCxnSpPr>
          <p:cNvPr id="40" name="Straight Arrow Connector 39">
            <a:extLst>
              <a:ext uri="{FF2B5EF4-FFF2-40B4-BE49-F238E27FC236}">
                <a16:creationId xmlns:a16="http://schemas.microsoft.com/office/drawing/2014/main" id="{D8D74A7D-69B3-CC54-ACDF-25D90DF3E404}"/>
              </a:ext>
            </a:extLst>
          </p:cNvPr>
          <p:cNvCxnSpPr>
            <a:cxnSpLocks/>
          </p:cNvCxnSpPr>
          <p:nvPr/>
        </p:nvCxnSpPr>
        <p:spPr>
          <a:xfrm>
            <a:off x="6050334" y="1674938"/>
            <a:ext cx="413120" cy="179699"/>
          </a:xfrm>
          <a:prstGeom prst="straightConnector1">
            <a:avLst/>
          </a:prstGeom>
          <a:ln w="19050">
            <a:solidFill>
              <a:srgbClr val="737A7F"/>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43870558-5F04-4229-E1CE-17F281D43FB9}"/>
              </a:ext>
            </a:extLst>
          </p:cNvPr>
          <p:cNvSpPr/>
          <p:nvPr/>
        </p:nvSpPr>
        <p:spPr>
          <a:xfrm>
            <a:off x="7396350" y="1244051"/>
            <a:ext cx="2440349" cy="430887"/>
          </a:xfrm>
          <a:prstGeom prst="rect">
            <a:avLst/>
          </a:prstGeom>
        </p:spPr>
        <p:txBody>
          <a:bodyPr wrap="square">
            <a:spAutoFit/>
          </a:bodyPr>
          <a:lstStyle/>
          <a:p>
            <a:r>
              <a:rPr lang="en-US" sz="2200" b="1" dirty="0">
                <a:solidFill>
                  <a:srgbClr val="737A7F"/>
                </a:solidFill>
              </a:rPr>
              <a:t>1</a:t>
            </a:r>
            <a:r>
              <a:rPr lang="en-US" sz="2200" b="1" baseline="30000" dirty="0">
                <a:solidFill>
                  <a:srgbClr val="737A7F"/>
                </a:solidFill>
              </a:rPr>
              <a:t>st</a:t>
            </a:r>
            <a:r>
              <a:rPr lang="en-US" sz="2200" b="1" dirty="0">
                <a:solidFill>
                  <a:srgbClr val="737A7F"/>
                </a:solidFill>
              </a:rPr>
              <a:t> mass transfer</a:t>
            </a:r>
            <a:endParaRPr lang="en-NL" sz="2200" baseline="-25000" dirty="0">
              <a:solidFill>
                <a:srgbClr val="737A7F"/>
              </a:solidFill>
            </a:endParaRPr>
          </a:p>
        </p:txBody>
      </p:sp>
      <p:sp>
        <p:nvSpPr>
          <p:cNvPr id="42" name="Rectangle 41">
            <a:extLst>
              <a:ext uri="{FF2B5EF4-FFF2-40B4-BE49-F238E27FC236}">
                <a16:creationId xmlns:a16="http://schemas.microsoft.com/office/drawing/2014/main" id="{1644753D-A449-0E82-D637-02C1CCD29E9C}"/>
              </a:ext>
            </a:extLst>
          </p:cNvPr>
          <p:cNvSpPr/>
          <p:nvPr/>
        </p:nvSpPr>
        <p:spPr>
          <a:xfrm>
            <a:off x="7396346" y="5318363"/>
            <a:ext cx="2440348" cy="430887"/>
          </a:xfrm>
          <a:prstGeom prst="rect">
            <a:avLst/>
          </a:prstGeom>
        </p:spPr>
        <p:txBody>
          <a:bodyPr wrap="square">
            <a:spAutoFit/>
          </a:bodyPr>
          <a:lstStyle/>
          <a:p>
            <a:r>
              <a:rPr lang="en-US" sz="2200" b="1" dirty="0">
                <a:solidFill>
                  <a:srgbClr val="737A7F"/>
                </a:solidFill>
              </a:rPr>
              <a:t>2</a:t>
            </a:r>
            <a:r>
              <a:rPr lang="en-US" sz="2200" b="1" baseline="30000" dirty="0">
                <a:solidFill>
                  <a:srgbClr val="737A7F"/>
                </a:solidFill>
              </a:rPr>
              <a:t>nd</a:t>
            </a:r>
            <a:r>
              <a:rPr lang="en-US" sz="2200" b="1" dirty="0">
                <a:solidFill>
                  <a:srgbClr val="737A7F"/>
                </a:solidFill>
              </a:rPr>
              <a:t> mass transfer</a:t>
            </a:r>
            <a:endParaRPr lang="en-NL" sz="2200" baseline="-25000" dirty="0">
              <a:solidFill>
                <a:srgbClr val="737A7F"/>
              </a:solidFill>
            </a:endParaRPr>
          </a:p>
        </p:txBody>
      </p:sp>
      <p:sp>
        <p:nvSpPr>
          <p:cNvPr id="43" name="Rectangle 42">
            <a:extLst>
              <a:ext uri="{FF2B5EF4-FFF2-40B4-BE49-F238E27FC236}">
                <a16:creationId xmlns:a16="http://schemas.microsoft.com/office/drawing/2014/main" id="{6727ABA6-71F3-BD82-9DB0-69A0B728E1F8}"/>
              </a:ext>
            </a:extLst>
          </p:cNvPr>
          <p:cNvSpPr/>
          <p:nvPr/>
        </p:nvSpPr>
        <p:spPr>
          <a:xfrm>
            <a:off x="419568" y="447199"/>
            <a:ext cx="2122825" cy="646331"/>
          </a:xfrm>
          <a:prstGeom prst="rect">
            <a:avLst/>
          </a:prstGeom>
        </p:spPr>
        <p:txBody>
          <a:bodyPr wrap="square">
            <a:spAutoFit/>
          </a:bodyPr>
          <a:lstStyle/>
          <a:p>
            <a:r>
              <a:rPr lang="en-US" b="1" dirty="0">
                <a:solidFill>
                  <a:srgbClr val="737A7F"/>
                </a:solidFill>
              </a:rPr>
              <a:t>Stable RLOF channel</a:t>
            </a:r>
            <a:endParaRPr lang="en-NL" dirty="0"/>
          </a:p>
        </p:txBody>
      </p:sp>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07A75F29-8FE0-EA1A-9E29-914C3FCED299}"/>
                  </a:ext>
                </a:extLst>
              </p:cNvPr>
              <p:cNvSpPr txBox="1"/>
              <p:nvPr/>
            </p:nvSpPr>
            <p:spPr>
              <a:xfrm>
                <a:off x="8579884" y="542315"/>
                <a:ext cx="3561930" cy="640368"/>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200" i="1">
                          <a:latin typeface="Latin Modern Math" panose="02000503000000000000" pitchFamily="2" charset="77"/>
                          <a:ea typeface="Latin Modern Math" panose="02000503000000000000" pitchFamily="2" charset="77"/>
                        </a:rPr>
                        <m:t>𝑞</m:t>
                      </m:r>
                      <m:r>
                        <m:rPr>
                          <m:sty m:val="p"/>
                        </m:rPr>
                        <a:rPr lang="en-US" sz="2200" baseline="-25000">
                          <a:latin typeface="Latin Modern Math" panose="02000503000000000000" pitchFamily="2" charset="77"/>
                          <a:ea typeface="Latin Modern Math" panose="02000503000000000000" pitchFamily="2" charset="77"/>
                        </a:rPr>
                        <m:t>pre</m:t>
                      </m:r>
                      <m:r>
                        <a:rPr lang="en-US" sz="2200" baseline="-25000">
                          <a:latin typeface="Latin Modern Math" panose="02000503000000000000" pitchFamily="2" charset="77"/>
                          <a:ea typeface="Latin Modern Math" panose="02000503000000000000" pitchFamily="2" charset="77"/>
                        </a:rPr>
                        <m:t> </m:t>
                      </m:r>
                      <m:r>
                        <m:rPr>
                          <m:sty m:val="p"/>
                        </m:rPr>
                        <a:rPr lang="en-US" sz="2200" baseline="-25000">
                          <a:latin typeface="Latin Modern Math" panose="02000503000000000000" pitchFamily="2" charset="77"/>
                          <a:ea typeface="Latin Modern Math" panose="02000503000000000000" pitchFamily="2" charset="77"/>
                        </a:rPr>
                        <m:t>MT</m:t>
                      </m:r>
                      <m:r>
                        <a:rPr lang="en-US" sz="2200" baseline="-25000">
                          <a:latin typeface="Latin Modern Math" panose="02000503000000000000" pitchFamily="2" charset="77"/>
                          <a:ea typeface="Latin Modern Math" panose="02000503000000000000" pitchFamily="2" charset="77"/>
                        </a:rPr>
                        <m:t>1</m:t>
                      </m:r>
                      <m:r>
                        <a:rPr lang="en-US" sz="2200" i="1">
                          <a:latin typeface="Latin Modern Math" panose="02000503000000000000" pitchFamily="2" charset="77"/>
                          <a:ea typeface="Latin Modern Math" panose="02000503000000000000" pitchFamily="2" charset="77"/>
                        </a:rPr>
                        <m:t> </m:t>
                      </m:r>
                      <m:r>
                        <a:rPr lang="en-US" sz="2200" i="1">
                          <a:latin typeface="Latin Modern Math" panose="02000503000000000000" pitchFamily="2" charset="77"/>
                          <a:ea typeface="Latin Modern Math" panose="02000503000000000000" pitchFamily="2" charset="77"/>
                        </a:rPr>
                        <m:t>≈</m:t>
                      </m:r>
                      <m:f>
                        <m:fPr>
                          <m:ctrlPr>
                            <a:rPr lang="en-US" sz="2200" i="1">
                              <a:latin typeface="Cambria Math" panose="02040503050406030204" pitchFamily="18" charset="0"/>
                              <a:ea typeface="Latin Modern Math" panose="02000503000000000000" pitchFamily="2" charset="77"/>
                            </a:rPr>
                          </m:ctrlPr>
                        </m:fPr>
                        <m:num>
                          <m:r>
                            <a:rPr lang="en-US" sz="2200" i="1">
                              <a:latin typeface="Latin Modern Math" panose="02000503000000000000" pitchFamily="2" charset="77"/>
                              <a:ea typeface="Latin Modern Math" panose="02000503000000000000" pitchFamily="2" charset="77"/>
                            </a:rPr>
                            <m:t> </m:t>
                          </m:r>
                          <m:r>
                            <a:rPr lang="en-US" sz="2200" i="1">
                              <a:latin typeface="Latin Modern Math" panose="02000503000000000000" pitchFamily="2" charset="77"/>
                              <a:ea typeface="Latin Modern Math" panose="02000503000000000000" pitchFamily="2" charset="77"/>
                            </a:rPr>
                            <m:t>𝑀</m:t>
                          </m:r>
                          <m:r>
                            <m:rPr>
                              <m:sty m:val="p"/>
                            </m:rPr>
                            <a:rPr lang="en-US" sz="2200" baseline="-25000">
                              <a:latin typeface="Latin Modern Math" panose="02000503000000000000" pitchFamily="2" charset="77"/>
                              <a:ea typeface="Latin Modern Math" panose="02000503000000000000" pitchFamily="2" charset="77"/>
                            </a:rPr>
                            <m:t>ZAMS</m:t>
                          </m:r>
                          <m:r>
                            <a:rPr lang="en-US" sz="2200" baseline="-25000">
                              <a:latin typeface="Latin Modern Math" panose="02000503000000000000" pitchFamily="2" charset="77"/>
                              <a:ea typeface="Latin Modern Math" panose="02000503000000000000" pitchFamily="2" charset="77"/>
                            </a:rPr>
                            <m:t> </m:t>
                          </m:r>
                          <m:r>
                            <a:rPr lang="en-US" sz="2200" i="1" baseline="-25000">
                              <a:latin typeface="Cambria Math" panose="02040503050406030204" pitchFamily="18" charset="0"/>
                              <a:ea typeface="Latin Modern Math" panose="02000503000000000000" pitchFamily="2" charset="77"/>
                            </a:rPr>
                            <m:t>𝑏</m:t>
                          </m:r>
                          <m:r>
                            <a:rPr lang="en-US" sz="2200" i="1" baseline="-25000">
                              <a:latin typeface="Latin Modern Math" panose="02000503000000000000" pitchFamily="2" charset="77"/>
                              <a:ea typeface="Latin Modern Math" panose="02000503000000000000" pitchFamily="2" charset="77"/>
                            </a:rPr>
                            <m:t> </m:t>
                          </m:r>
                        </m:num>
                        <m:den>
                          <m:r>
                            <a:rPr lang="en-US" sz="2200" i="1">
                              <a:latin typeface="Latin Modern Math" panose="02000503000000000000" pitchFamily="2" charset="77"/>
                              <a:ea typeface="Latin Modern Math" panose="02000503000000000000" pitchFamily="2" charset="77"/>
                            </a:rPr>
                            <m:t>𝑀</m:t>
                          </m:r>
                          <m:r>
                            <m:rPr>
                              <m:sty m:val="p"/>
                            </m:rPr>
                            <a:rPr lang="en-US" sz="2200" baseline="-25000">
                              <a:latin typeface="Latin Modern Math" panose="02000503000000000000" pitchFamily="2" charset="77"/>
                              <a:ea typeface="Latin Modern Math" panose="02000503000000000000" pitchFamily="2" charset="77"/>
                            </a:rPr>
                            <m:t>ZAMS</m:t>
                          </m:r>
                          <m:r>
                            <a:rPr lang="en-US" sz="2200" baseline="-25000">
                              <a:latin typeface="Latin Modern Math" panose="02000503000000000000" pitchFamily="2" charset="77"/>
                              <a:ea typeface="Latin Modern Math" panose="02000503000000000000" pitchFamily="2" charset="77"/>
                            </a:rPr>
                            <m:t> </m:t>
                          </m:r>
                          <m:r>
                            <a:rPr lang="en-US" sz="2200" i="1" baseline="-25000">
                              <a:latin typeface="Cambria Math" panose="02040503050406030204" pitchFamily="18" charset="0"/>
                              <a:ea typeface="Latin Modern Math" panose="02000503000000000000" pitchFamily="2" charset="77"/>
                            </a:rPr>
                            <m:t>𝑎</m:t>
                          </m:r>
                        </m:den>
                      </m:f>
                      <m:r>
                        <a:rPr lang="en-US" sz="2200" i="1">
                          <a:latin typeface="Latin Modern Math" panose="02000503000000000000" pitchFamily="2" charset="77"/>
                          <a:ea typeface="Latin Modern Math" panose="02000503000000000000" pitchFamily="2" charset="77"/>
                        </a:rPr>
                        <m:t> ≥</m:t>
                      </m:r>
                      <m:r>
                        <a:rPr lang="en-US" sz="2200" i="1">
                          <a:latin typeface="Latin Modern Math" panose="02000503000000000000" pitchFamily="2" charset="77"/>
                          <a:ea typeface="Latin Modern Math" panose="02000503000000000000" pitchFamily="2" charset="77"/>
                        </a:rPr>
                        <m:t>𝑞</m:t>
                      </m:r>
                      <m:r>
                        <m:rPr>
                          <m:sty m:val="p"/>
                        </m:rPr>
                        <a:rPr lang="en-US" sz="2200" baseline="-25000">
                          <a:latin typeface="Latin Modern Math" panose="02000503000000000000" pitchFamily="2" charset="77"/>
                          <a:ea typeface="Latin Modern Math" panose="02000503000000000000" pitchFamily="2" charset="77"/>
                        </a:rPr>
                        <m:t>crit</m:t>
                      </m:r>
                      <m:r>
                        <a:rPr lang="en-US" sz="2200" i="1" baseline="-25000">
                          <a:latin typeface="Latin Modern Math" panose="02000503000000000000" pitchFamily="2" charset="77"/>
                          <a:ea typeface="Latin Modern Math" panose="02000503000000000000" pitchFamily="2" charset="77"/>
                        </a:rPr>
                        <m:t> 1</m:t>
                      </m:r>
                    </m:oMath>
                  </m:oMathPara>
                </a14:m>
                <a:endParaRPr lang="en-NL" sz="2200" baseline="-25000" dirty="0">
                  <a:latin typeface="Latin Modern Math" panose="02000503000000000000" pitchFamily="2" charset="77"/>
                  <a:ea typeface="Latin Modern Math" panose="02000503000000000000" pitchFamily="2" charset="77"/>
                </a:endParaRPr>
              </a:p>
            </p:txBody>
          </p:sp>
        </mc:Choice>
        <mc:Fallback>
          <p:sp>
            <p:nvSpPr>
              <p:cNvPr id="44" name="TextBox 43">
                <a:extLst>
                  <a:ext uri="{FF2B5EF4-FFF2-40B4-BE49-F238E27FC236}">
                    <a16:creationId xmlns:a16="http://schemas.microsoft.com/office/drawing/2014/main" id="{07A75F29-8FE0-EA1A-9E29-914C3FCED299}"/>
                  </a:ext>
                </a:extLst>
              </p:cNvPr>
              <p:cNvSpPr txBox="1">
                <a:spLocks noRot="1" noChangeAspect="1" noMove="1" noResize="1" noEditPoints="1" noAdjustHandles="1" noChangeArrowheads="1" noChangeShapeType="1" noTextEdit="1"/>
              </p:cNvSpPr>
              <p:nvPr/>
            </p:nvSpPr>
            <p:spPr>
              <a:xfrm>
                <a:off x="8579884" y="542315"/>
                <a:ext cx="3561930" cy="640368"/>
              </a:xfrm>
              <a:prstGeom prst="rect">
                <a:avLst/>
              </a:prstGeom>
              <a:blipFill>
                <a:blip r:embed="rId4"/>
                <a:stretch>
                  <a:fillRect l="-2482" t="-11538" b="-1538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A03B8118-DDAD-CBD3-3BD9-27DA400BFEC9}"/>
                  </a:ext>
                </a:extLst>
              </p:cNvPr>
              <p:cNvSpPr txBox="1"/>
              <p:nvPr/>
            </p:nvSpPr>
            <p:spPr>
              <a:xfrm>
                <a:off x="8579888" y="4609786"/>
                <a:ext cx="4504165" cy="672556"/>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200" i="1">
                          <a:latin typeface="Latin Modern Math" panose="02000503000000000000" pitchFamily="2" charset="77"/>
                          <a:ea typeface="Latin Modern Math" panose="02000503000000000000" pitchFamily="2" charset="77"/>
                        </a:rPr>
                        <m:t>𝑞</m:t>
                      </m:r>
                      <m:r>
                        <m:rPr>
                          <m:sty m:val="p"/>
                        </m:rPr>
                        <a:rPr lang="en-US" sz="2200" baseline="-25000">
                          <a:latin typeface="Latin Modern Math" panose="02000503000000000000" pitchFamily="2" charset="77"/>
                          <a:ea typeface="Latin Modern Math" panose="02000503000000000000" pitchFamily="2" charset="77"/>
                        </a:rPr>
                        <m:t>pre</m:t>
                      </m:r>
                      <m:r>
                        <a:rPr lang="en-US" sz="2200" baseline="-25000">
                          <a:latin typeface="Latin Modern Math" panose="02000503000000000000" pitchFamily="2" charset="77"/>
                          <a:ea typeface="Latin Modern Math" panose="02000503000000000000" pitchFamily="2" charset="77"/>
                        </a:rPr>
                        <m:t> </m:t>
                      </m:r>
                      <m:r>
                        <m:rPr>
                          <m:sty m:val="p"/>
                        </m:rPr>
                        <a:rPr lang="en-US" sz="2200" baseline="-25000">
                          <a:latin typeface="Latin Modern Math" panose="02000503000000000000" pitchFamily="2" charset="77"/>
                          <a:ea typeface="Latin Modern Math" panose="02000503000000000000" pitchFamily="2" charset="77"/>
                        </a:rPr>
                        <m:t>MT</m:t>
                      </m:r>
                      <m:r>
                        <a:rPr lang="en-US" sz="2200" baseline="-25000">
                          <a:latin typeface="Latin Modern Math" panose="02000503000000000000" pitchFamily="2" charset="77"/>
                          <a:ea typeface="Latin Modern Math" panose="02000503000000000000" pitchFamily="2" charset="77"/>
                        </a:rPr>
                        <m:t>2</m:t>
                      </m:r>
                      <m:r>
                        <a:rPr lang="en-US" sz="2200" i="1">
                          <a:latin typeface="Latin Modern Math" panose="02000503000000000000" pitchFamily="2" charset="77"/>
                          <a:ea typeface="Latin Modern Math" panose="02000503000000000000" pitchFamily="2" charset="77"/>
                        </a:rPr>
                        <m:t>= </m:t>
                      </m:r>
                      <m:f>
                        <m:fPr>
                          <m:ctrlPr>
                            <a:rPr lang="en-US" sz="2200" i="1">
                              <a:latin typeface="Cambria Math" panose="02040503050406030204" pitchFamily="18" charset="0"/>
                              <a:ea typeface="Latin Modern Math" panose="02000503000000000000" pitchFamily="2" charset="77"/>
                            </a:rPr>
                          </m:ctrlPr>
                        </m:fPr>
                        <m:num>
                          <m:r>
                            <a:rPr lang="en-US" sz="2200" i="1">
                              <a:latin typeface="Latin Modern Math" panose="02000503000000000000" pitchFamily="2" charset="77"/>
                              <a:ea typeface="Latin Modern Math" panose="02000503000000000000" pitchFamily="2" charset="77"/>
                            </a:rPr>
                            <m:t>𝑀</m:t>
                          </m:r>
                          <m:r>
                            <m:rPr>
                              <m:sty m:val="p"/>
                            </m:rPr>
                            <a:rPr lang="en-US" sz="2200" baseline="-25000">
                              <a:latin typeface="Cambria Math" panose="02040503050406030204" pitchFamily="18" charset="0"/>
                              <a:ea typeface="Latin Modern Math" panose="02000503000000000000" pitchFamily="2" charset="77"/>
                            </a:rPr>
                            <m:t>post</m:t>
                          </m:r>
                          <m:r>
                            <a:rPr lang="en-US" sz="2200" baseline="-25000">
                              <a:latin typeface="Cambria Math" panose="02040503050406030204" pitchFamily="18" charset="0"/>
                              <a:ea typeface="Latin Modern Math" panose="02000503000000000000" pitchFamily="2" charset="77"/>
                            </a:rPr>
                            <m:t> </m:t>
                          </m:r>
                          <m:r>
                            <m:rPr>
                              <m:sty m:val="p"/>
                            </m:rPr>
                            <a:rPr lang="en-US" sz="2200" baseline="-25000">
                              <a:latin typeface="Cambria Math" panose="02040503050406030204" pitchFamily="18" charset="0"/>
                              <a:ea typeface="Latin Modern Math" panose="02000503000000000000" pitchFamily="2" charset="77"/>
                            </a:rPr>
                            <m:t>MT</m:t>
                          </m:r>
                          <m:r>
                            <a:rPr lang="en-US" sz="2200" baseline="-25000">
                              <a:latin typeface="Cambria Math" panose="02040503050406030204" pitchFamily="18" charset="0"/>
                              <a:ea typeface="Latin Modern Math" panose="02000503000000000000" pitchFamily="2" charset="77"/>
                            </a:rPr>
                            <m:t>1</m:t>
                          </m:r>
                        </m:num>
                        <m:den>
                          <m:r>
                            <a:rPr lang="en-US" sz="2200" i="1">
                              <a:latin typeface="Latin Modern Math" panose="02000503000000000000" pitchFamily="2" charset="77"/>
                              <a:ea typeface="Latin Modern Math" panose="02000503000000000000" pitchFamily="2" charset="77"/>
                            </a:rPr>
                            <m:t>𝑀</m:t>
                          </m:r>
                          <m:r>
                            <m:rPr>
                              <m:sty m:val="p"/>
                            </m:rPr>
                            <a:rPr lang="en-US" sz="2200" baseline="-25000">
                              <a:latin typeface="Latin Modern Math" panose="02000503000000000000" pitchFamily="2" charset="77"/>
                              <a:ea typeface="Latin Modern Math" panose="02000503000000000000" pitchFamily="2" charset="77"/>
                            </a:rPr>
                            <m:t>BH</m:t>
                          </m:r>
                          <m:r>
                            <a:rPr lang="en-US" sz="2200" baseline="-25000">
                              <a:latin typeface="Latin Modern Math" panose="02000503000000000000" pitchFamily="2" charset="77"/>
                              <a:ea typeface="Latin Modern Math" panose="02000503000000000000" pitchFamily="2" charset="77"/>
                            </a:rPr>
                            <m:t>,</m:t>
                          </m:r>
                          <m:r>
                            <m:rPr>
                              <m:sty m:val="p"/>
                            </m:rPr>
                            <a:rPr lang="en-US" sz="2200" baseline="-25000">
                              <a:latin typeface="Latin Modern Math" panose="02000503000000000000" pitchFamily="2" charset="77"/>
                              <a:ea typeface="Latin Modern Math" panose="02000503000000000000" pitchFamily="2" charset="77"/>
                            </a:rPr>
                            <m:t>a</m:t>
                          </m:r>
                        </m:den>
                      </m:f>
                      <m:r>
                        <a:rPr lang="en-US" sz="2200" i="1">
                          <a:latin typeface="Latin Modern Math" panose="02000503000000000000" pitchFamily="2" charset="77"/>
                          <a:ea typeface="Latin Modern Math" panose="02000503000000000000" pitchFamily="2" charset="77"/>
                        </a:rPr>
                        <m:t> ≤</m:t>
                      </m:r>
                      <m:r>
                        <a:rPr lang="en-US" sz="2200" i="1">
                          <a:latin typeface="Latin Modern Math" panose="02000503000000000000" pitchFamily="2" charset="77"/>
                          <a:ea typeface="Latin Modern Math" panose="02000503000000000000" pitchFamily="2" charset="77"/>
                        </a:rPr>
                        <m:t>𝑞</m:t>
                      </m:r>
                      <m:r>
                        <m:rPr>
                          <m:sty m:val="p"/>
                        </m:rPr>
                        <a:rPr lang="en-US" sz="2200" baseline="-25000">
                          <a:latin typeface="Latin Modern Math" panose="02000503000000000000" pitchFamily="2" charset="77"/>
                          <a:ea typeface="Latin Modern Math" panose="02000503000000000000" pitchFamily="2" charset="77"/>
                        </a:rPr>
                        <m:t>crit</m:t>
                      </m:r>
                      <m:r>
                        <a:rPr lang="en-US" sz="2200" baseline="-25000">
                          <a:latin typeface="Latin Modern Math" panose="02000503000000000000" pitchFamily="2" charset="77"/>
                          <a:ea typeface="Latin Modern Math" panose="02000503000000000000" pitchFamily="2" charset="77"/>
                        </a:rPr>
                        <m:t> 2</m:t>
                      </m:r>
                    </m:oMath>
                  </m:oMathPara>
                </a14:m>
                <a:endParaRPr lang="en-NL" sz="2200" baseline="-25000" dirty="0">
                  <a:latin typeface="Latin Modern Math" panose="02000503000000000000" pitchFamily="2" charset="77"/>
                  <a:ea typeface="Latin Modern Math" panose="02000503000000000000" pitchFamily="2" charset="77"/>
                </a:endParaRPr>
              </a:p>
            </p:txBody>
          </p:sp>
        </mc:Choice>
        <mc:Fallback>
          <p:sp>
            <p:nvSpPr>
              <p:cNvPr id="45" name="TextBox 44">
                <a:extLst>
                  <a:ext uri="{FF2B5EF4-FFF2-40B4-BE49-F238E27FC236}">
                    <a16:creationId xmlns:a16="http://schemas.microsoft.com/office/drawing/2014/main" id="{A03B8118-DDAD-CBD3-3BD9-27DA400BFEC9}"/>
                  </a:ext>
                </a:extLst>
              </p:cNvPr>
              <p:cNvSpPr txBox="1">
                <a:spLocks noRot="1" noChangeAspect="1" noMove="1" noResize="1" noEditPoints="1" noAdjustHandles="1" noChangeArrowheads="1" noChangeShapeType="1" noTextEdit="1"/>
              </p:cNvSpPr>
              <p:nvPr/>
            </p:nvSpPr>
            <p:spPr>
              <a:xfrm>
                <a:off x="8579888" y="4609786"/>
                <a:ext cx="4504165" cy="672556"/>
              </a:xfrm>
              <a:prstGeom prst="rect">
                <a:avLst/>
              </a:prstGeom>
              <a:blipFill>
                <a:blip r:embed="rId5"/>
                <a:stretch>
                  <a:fillRect l="-1966" t="-363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6" name="Rectangle 45">
                <a:extLst>
                  <a:ext uri="{FF2B5EF4-FFF2-40B4-BE49-F238E27FC236}">
                    <a16:creationId xmlns:a16="http://schemas.microsoft.com/office/drawing/2014/main" id="{9EB0654A-34DE-1470-3C45-B9BB4E5A0C77}"/>
                  </a:ext>
                </a:extLst>
              </p:cNvPr>
              <p:cNvSpPr/>
              <p:nvPr/>
            </p:nvSpPr>
            <p:spPr>
              <a:xfrm>
                <a:off x="8579887" y="3280039"/>
                <a:ext cx="1281120" cy="423065"/>
              </a:xfrm>
              <a:prstGeom prst="rect">
                <a:avLst/>
              </a:prstGeom>
            </p:spPr>
            <p:txBody>
              <a:bodyPr wrap="none">
                <a:spAutoFit/>
              </a:bodyPr>
              <a:lstStyle/>
              <a:p>
                <a:pPr/>
                <a14:m>
                  <m:oMathPara xmlns:m="http://schemas.openxmlformats.org/officeDocument/2006/math">
                    <m:oMathParaPr>
                      <m:jc m:val="left"/>
                    </m:oMathParaPr>
                    <m:oMath xmlns:m="http://schemas.openxmlformats.org/officeDocument/2006/math">
                      <m:r>
                        <a:rPr lang="en-US" sz="2200" i="1">
                          <a:latin typeface="Latin Modern Math" panose="02000503000000000000" pitchFamily="2" charset="77"/>
                          <a:ea typeface="Latin Modern Math" panose="02000503000000000000" pitchFamily="2" charset="77"/>
                        </a:rPr>
                        <m:t>𝑀</m:t>
                      </m:r>
                      <m:r>
                        <m:rPr>
                          <m:sty m:val="p"/>
                        </m:rPr>
                        <a:rPr lang="en-US" sz="2200" baseline="-25000">
                          <a:latin typeface="Cambria Math" panose="02040503050406030204" pitchFamily="18" charset="0"/>
                          <a:ea typeface="Latin Modern Math" panose="02000503000000000000" pitchFamily="2" charset="77"/>
                        </a:rPr>
                        <m:t>post</m:t>
                      </m:r>
                      <m:r>
                        <a:rPr lang="en-US" sz="2200" baseline="-25000">
                          <a:latin typeface="Cambria Math" panose="02040503050406030204" pitchFamily="18" charset="0"/>
                          <a:ea typeface="Latin Modern Math" panose="02000503000000000000" pitchFamily="2" charset="77"/>
                        </a:rPr>
                        <m:t> </m:t>
                      </m:r>
                      <m:r>
                        <m:rPr>
                          <m:sty m:val="p"/>
                        </m:rPr>
                        <a:rPr lang="en-US" sz="2200" baseline="-25000">
                          <a:latin typeface="Cambria Math" panose="02040503050406030204" pitchFamily="18" charset="0"/>
                          <a:ea typeface="Latin Modern Math" panose="02000503000000000000" pitchFamily="2" charset="77"/>
                        </a:rPr>
                        <m:t>MT</m:t>
                      </m:r>
                      <m:r>
                        <a:rPr lang="en-US" sz="2200" baseline="-25000">
                          <a:latin typeface="Cambria Math" panose="02040503050406030204" pitchFamily="18" charset="0"/>
                          <a:ea typeface="Latin Modern Math" panose="02000503000000000000" pitchFamily="2" charset="77"/>
                        </a:rPr>
                        <m:t>1</m:t>
                      </m:r>
                    </m:oMath>
                  </m:oMathPara>
                </a14:m>
                <a:endParaRPr lang="en-NL" sz="2200" baseline="-25000" dirty="0">
                  <a:latin typeface="Latin Modern Math" panose="02000503000000000000" pitchFamily="2" charset="77"/>
                  <a:ea typeface="Latin Modern Math" panose="02000503000000000000" pitchFamily="2" charset="77"/>
                </a:endParaRPr>
              </a:p>
            </p:txBody>
          </p:sp>
        </mc:Choice>
        <mc:Fallback>
          <p:sp>
            <p:nvSpPr>
              <p:cNvPr id="46" name="Rectangle 45">
                <a:extLst>
                  <a:ext uri="{FF2B5EF4-FFF2-40B4-BE49-F238E27FC236}">
                    <a16:creationId xmlns:a16="http://schemas.microsoft.com/office/drawing/2014/main" id="{9EB0654A-34DE-1470-3C45-B9BB4E5A0C77}"/>
                  </a:ext>
                </a:extLst>
              </p:cNvPr>
              <p:cNvSpPr>
                <a:spLocks noRot="1" noChangeAspect="1" noMove="1" noResize="1" noEditPoints="1" noAdjustHandles="1" noChangeArrowheads="1" noChangeShapeType="1" noTextEdit="1"/>
              </p:cNvSpPr>
              <p:nvPr/>
            </p:nvSpPr>
            <p:spPr>
              <a:xfrm>
                <a:off x="8579887" y="3280039"/>
                <a:ext cx="1281120" cy="423065"/>
              </a:xfrm>
              <a:prstGeom prst="rect">
                <a:avLst/>
              </a:prstGeom>
              <a:blipFill>
                <a:blip r:embed="rId6"/>
                <a:stretch>
                  <a:fillRect l="-980" b="-35294"/>
                </a:stretch>
              </a:blipFill>
            </p:spPr>
            <p:txBody>
              <a:bodyPr/>
              <a:lstStyle/>
              <a:p>
                <a:r>
                  <a:rPr lang="en-US">
                    <a:noFill/>
                  </a:rPr>
                  <a:t> </a:t>
                </a:r>
              </a:p>
            </p:txBody>
          </p:sp>
        </mc:Fallback>
      </mc:AlternateContent>
      <p:sp>
        <p:nvSpPr>
          <p:cNvPr id="47" name="Rectangle 46">
            <a:extLst>
              <a:ext uri="{FF2B5EF4-FFF2-40B4-BE49-F238E27FC236}">
                <a16:creationId xmlns:a16="http://schemas.microsoft.com/office/drawing/2014/main" id="{523C7216-4C95-F0E8-12AD-E418B5D55145}"/>
              </a:ext>
            </a:extLst>
          </p:cNvPr>
          <p:cNvSpPr/>
          <p:nvPr/>
        </p:nvSpPr>
        <p:spPr>
          <a:xfrm>
            <a:off x="5856676" y="7175201"/>
            <a:ext cx="955711" cy="430887"/>
          </a:xfrm>
          <a:prstGeom prst="rect">
            <a:avLst/>
          </a:prstGeom>
        </p:spPr>
        <p:txBody>
          <a:bodyPr wrap="square">
            <a:spAutoFit/>
          </a:bodyPr>
          <a:lstStyle/>
          <a:p>
            <a:pPr algn="r"/>
            <a:r>
              <a:rPr lang="en-US" sz="2200" i="1" dirty="0" err="1">
                <a:latin typeface="Latin Modern Math" panose="02000503000000000000" pitchFamily="2" charset="77"/>
                <a:ea typeface="Latin Modern Math" panose="02000503000000000000" pitchFamily="2" charset="77"/>
              </a:rPr>
              <a:t>M</a:t>
            </a:r>
            <a:r>
              <a:rPr lang="en-US" sz="2200" baseline="-25000" dirty="0" err="1">
                <a:latin typeface="Latin Modern Math" panose="02000503000000000000" pitchFamily="2" charset="77"/>
                <a:ea typeface="Latin Modern Math" panose="02000503000000000000" pitchFamily="2" charset="77"/>
              </a:rPr>
              <a:t>BH,a</a:t>
            </a:r>
            <a:endParaRPr lang="en-NL" sz="2200" baseline="-25000" dirty="0">
              <a:latin typeface="Latin Modern Math" panose="02000503000000000000" pitchFamily="2" charset="77"/>
              <a:ea typeface="Latin Modern Math" panose="02000503000000000000" pitchFamily="2" charset="77"/>
            </a:endParaRPr>
          </a:p>
        </p:txBody>
      </p:sp>
      <p:sp>
        <p:nvSpPr>
          <p:cNvPr id="48" name="Rectangle 47">
            <a:extLst>
              <a:ext uri="{FF2B5EF4-FFF2-40B4-BE49-F238E27FC236}">
                <a16:creationId xmlns:a16="http://schemas.microsoft.com/office/drawing/2014/main" id="{CE6514CF-A063-491F-8164-B8AB4FAF0A8F}"/>
              </a:ext>
            </a:extLst>
          </p:cNvPr>
          <p:cNvSpPr/>
          <p:nvPr/>
        </p:nvSpPr>
        <p:spPr>
          <a:xfrm>
            <a:off x="6732496" y="8272814"/>
            <a:ext cx="955711" cy="430887"/>
          </a:xfrm>
          <a:prstGeom prst="rect">
            <a:avLst/>
          </a:prstGeom>
        </p:spPr>
        <p:txBody>
          <a:bodyPr wrap="square" anchor="ctr">
            <a:spAutoFit/>
          </a:bodyPr>
          <a:lstStyle/>
          <a:p>
            <a:r>
              <a:rPr lang="en-US" sz="2200" i="1" dirty="0" err="1">
                <a:latin typeface="Latin Modern Math" panose="02000503000000000000" pitchFamily="2" charset="77"/>
                <a:ea typeface="Latin Modern Math" panose="02000503000000000000" pitchFamily="2" charset="77"/>
              </a:rPr>
              <a:t>M</a:t>
            </a:r>
            <a:r>
              <a:rPr lang="en-US" sz="2200" baseline="-25000" dirty="0" err="1">
                <a:latin typeface="Latin Modern Math" panose="02000503000000000000" pitchFamily="2" charset="77"/>
                <a:ea typeface="Latin Modern Math" panose="02000503000000000000" pitchFamily="2" charset="77"/>
              </a:rPr>
              <a:t>BH,b</a:t>
            </a:r>
            <a:endParaRPr lang="en-NL" sz="2200" baseline="-25000" dirty="0">
              <a:latin typeface="Latin Modern Math" panose="02000503000000000000" pitchFamily="2" charset="77"/>
              <a:ea typeface="Latin Modern Math" panose="02000503000000000000" pitchFamily="2" charset="77"/>
            </a:endParaRPr>
          </a:p>
        </p:txBody>
      </p:sp>
      <p:sp>
        <p:nvSpPr>
          <p:cNvPr id="49" name="Rectangle 48">
            <a:extLst>
              <a:ext uri="{FF2B5EF4-FFF2-40B4-BE49-F238E27FC236}">
                <a16:creationId xmlns:a16="http://schemas.microsoft.com/office/drawing/2014/main" id="{136F890A-2DE3-EFD1-E24A-73180BE4E8C7}"/>
              </a:ext>
            </a:extLst>
          </p:cNvPr>
          <p:cNvSpPr/>
          <p:nvPr/>
        </p:nvSpPr>
        <p:spPr>
          <a:xfrm>
            <a:off x="3915318" y="2054715"/>
            <a:ext cx="2267288" cy="430887"/>
          </a:xfrm>
          <a:prstGeom prst="rect">
            <a:avLst/>
          </a:prstGeom>
        </p:spPr>
        <p:txBody>
          <a:bodyPr wrap="square">
            <a:spAutoFit/>
          </a:bodyPr>
          <a:lstStyle/>
          <a:p>
            <a:pPr algn="r"/>
            <a:r>
              <a:rPr lang="en-US" sz="2200" i="1" dirty="0" err="1">
                <a:latin typeface="Latin Modern Math" panose="02000503000000000000" pitchFamily="2" charset="77"/>
                <a:ea typeface="Latin Modern Math" panose="02000503000000000000" pitchFamily="2" charset="77"/>
              </a:rPr>
              <a:t>f</a:t>
            </a:r>
            <a:r>
              <a:rPr lang="en-US" sz="2200" baseline="-25000" dirty="0" err="1">
                <a:latin typeface="Latin Modern Math" panose="02000503000000000000" pitchFamily="2" charset="77"/>
                <a:ea typeface="Latin Modern Math" panose="02000503000000000000" pitchFamily="2" charset="77"/>
              </a:rPr>
              <a:t>core</a:t>
            </a:r>
            <a:r>
              <a:rPr lang="en-US" sz="2200" baseline="-25000" dirty="0">
                <a:latin typeface="Latin Modern Math" panose="02000503000000000000" pitchFamily="2" charset="77"/>
                <a:ea typeface="Latin Modern Math" panose="02000503000000000000" pitchFamily="2" charset="77"/>
              </a:rPr>
              <a:t> </a:t>
            </a:r>
            <a:r>
              <a:rPr lang="en-US" sz="2200" dirty="0">
                <a:latin typeface="Latin Modern Math" panose="02000503000000000000" pitchFamily="2" charset="77"/>
                <a:ea typeface="Latin Modern Math" panose="02000503000000000000" pitchFamily="2" charset="77"/>
              </a:rPr>
              <a:t>= </a:t>
            </a:r>
            <a:r>
              <a:rPr lang="en-US" sz="2200" i="1" dirty="0" err="1">
                <a:latin typeface="Latin Modern Math" panose="02000503000000000000" pitchFamily="2" charset="77"/>
                <a:ea typeface="Latin Modern Math" panose="02000503000000000000" pitchFamily="2" charset="77"/>
              </a:rPr>
              <a:t>M</a:t>
            </a:r>
            <a:r>
              <a:rPr lang="en-US" sz="2200" baseline="-25000" dirty="0" err="1">
                <a:latin typeface="Latin Modern Math" panose="02000503000000000000" pitchFamily="2" charset="77"/>
                <a:ea typeface="Latin Modern Math" panose="02000503000000000000" pitchFamily="2" charset="77"/>
              </a:rPr>
              <a:t>core</a:t>
            </a:r>
            <a:r>
              <a:rPr lang="en-US" sz="2200" dirty="0">
                <a:latin typeface="Latin Modern Math" panose="02000503000000000000" pitchFamily="2" charset="77"/>
                <a:ea typeface="Latin Modern Math" panose="02000503000000000000" pitchFamily="2" charset="77"/>
              </a:rPr>
              <a:t>/M</a:t>
            </a:r>
            <a:r>
              <a:rPr lang="en-NL" sz="2400" b="1" baseline="-25000" dirty="0"/>
              <a:t>★</a:t>
            </a:r>
            <a:r>
              <a:rPr lang="en-US" sz="2200" dirty="0">
                <a:latin typeface="Latin Modern Math" panose="02000503000000000000" pitchFamily="2" charset="77"/>
                <a:ea typeface="Latin Modern Math" panose="02000503000000000000" pitchFamily="2" charset="77"/>
              </a:rPr>
              <a:t> </a:t>
            </a:r>
            <a:endParaRPr lang="en-NL" sz="2200" dirty="0"/>
          </a:p>
        </p:txBody>
      </p:sp>
      <p:cxnSp>
        <p:nvCxnSpPr>
          <p:cNvPr id="50" name="Straight Connector 49">
            <a:extLst>
              <a:ext uri="{FF2B5EF4-FFF2-40B4-BE49-F238E27FC236}">
                <a16:creationId xmlns:a16="http://schemas.microsoft.com/office/drawing/2014/main" id="{AA542D9A-3F0D-2F10-53DF-64A041C5D3A6}"/>
              </a:ext>
            </a:extLst>
          </p:cNvPr>
          <p:cNvCxnSpPr>
            <a:cxnSpLocks/>
          </p:cNvCxnSpPr>
          <p:nvPr/>
        </p:nvCxnSpPr>
        <p:spPr>
          <a:xfrm>
            <a:off x="4143788" y="2507498"/>
            <a:ext cx="1908850" cy="0"/>
          </a:xfrm>
          <a:prstGeom prst="line">
            <a:avLst/>
          </a:prstGeom>
          <a:ln w="57150">
            <a:solidFill>
              <a:srgbClr val="F6AF3B"/>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26019E9-54CD-8261-4164-2F58773C5EFE}"/>
              </a:ext>
            </a:extLst>
          </p:cNvPr>
          <p:cNvCxnSpPr>
            <a:cxnSpLocks/>
          </p:cNvCxnSpPr>
          <p:nvPr/>
        </p:nvCxnSpPr>
        <p:spPr>
          <a:xfrm>
            <a:off x="11393735" y="1107303"/>
            <a:ext cx="748083" cy="0"/>
          </a:xfrm>
          <a:prstGeom prst="line">
            <a:avLst/>
          </a:prstGeom>
          <a:ln w="57150">
            <a:solidFill>
              <a:srgbClr val="C0CC0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77479A1F-4E8E-C64A-EA7A-215D9D26D401}"/>
              </a:ext>
            </a:extLst>
          </p:cNvPr>
          <p:cNvCxnSpPr>
            <a:cxnSpLocks/>
          </p:cNvCxnSpPr>
          <p:nvPr/>
        </p:nvCxnSpPr>
        <p:spPr>
          <a:xfrm>
            <a:off x="11284424" y="5086336"/>
            <a:ext cx="748083" cy="0"/>
          </a:xfrm>
          <a:prstGeom prst="line">
            <a:avLst/>
          </a:prstGeom>
          <a:ln w="57150">
            <a:solidFill>
              <a:srgbClr val="C0CC02"/>
            </a:solidFill>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69303A38-0808-5DF5-8E7C-B3714AFBEE3F}"/>
              </a:ext>
            </a:extLst>
          </p:cNvPr>
          <p:cNvGrpSpPr/>
          <p:nvPr/>
        </p:nvGrpSpPr>
        <p:grpSpPr>
          <a:xfrm>
            <a:off x="6372791" y="2721533"/>
            <a:ext cx="2125269" cy="991722"/>
            <a:chOff x="6347894" y="2886543"/>
            <a:chExt cx="2125269" cy="991722"/>
          </a:xfrm>
        </p:grpSpPr>
        <p:sp>
          <p:nvSpPr>
            <p:cNvPr id="54" name="Oval 53">
              <a:extLst>
                <a:ext uri="{FF2B5EF4-FFF2-40B4-BE49-F238E27FC236}">
                  <a16:creationId xmlns:a16="http://schemas.microsoft.com/office/drawing/2014/main" id="{8986C83C-087A-B27F-45D8-AC1A2EE039C7}"/>
                </a:ext>
              </a:extLst>
            </p:cNvPr>
            <p:cNvSpPr>
              <a:spLocks noChangeAspect="1"/>
            </p:cNvSpPr>
            <p:nvPr/>
          </p:nvSpPr>
          <p:spPr>
            <a:xfrm>
              <a:off x="6347894" y="3243626"/>
              <a:ext cx="278612" cy="277556"/>
            </a:xfrm>
            <a:prstGeom prst="ellipse">
              <a:avLst/>
            </a:prstGeom>
            <a:gradFill flip="none" rotWithShape="1">
              <a:gsLst>
                <a:gs pos="89000">
                  <a:srgbClr val="82ADE4">
                    <a:lumMod val="69000"/>
                  </a:srgbClr>
                </a:gs>
                <a:gs pos="63000">
                  <a:srgbClr val="95C5EC"/>
                </a:gs>
                <a:gs pos="1000">
                  <a:srgbClr val="E6F5FB">
                    <a:lumMod val="70000"/>
                    <a:lumOff val="30000"/>
                  </a:srgbClr>
                </a:gs>
                <a:gs pos="30000">
                  <a:srgbClr val="E6F5FB"/>
                </a:gs>
              </a:gsLst>
              <a:path path="circle">
                <a:fillToRect l="50000" t="50000" r="50000" b="50000"/>
              </a:path>
              <a:tileRect/>
            </a:gradFill>
            <a:ln w="12700">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5" name="Oval 54">
              <a:extLst>
                <a:ext uri="{FF2B5EF4-FFF2-40B4-BE49-F238E27FC236}">
                  <a16:creationId xmlns:a16="http://schemas.microsoft.com/office/drawing/2014/main" id="{84DB9EEE-8DBE-10B5-EC76-A88B8D022A91}"/>
                </a:ext>
              </a:extLst>
            </p:cNvPr>
            <p:cNvSpPr/>
            <p:nvPr/>
          </p:nvSpPr>
          <p:spPr>
            <a:xfrm>
              <a:off x="7481441" y="2886543"/>
              <a:ext cx="991722" cy="991722"/>
            </a:xfrm>
            <a:prstGeom prst="ellipse">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dirty="0"/>
            </a:p>
          </p:txBody>
        </p:sp>
      </p:grpSp>
      <p:sp>
        <p:nvSpPr>
          <p:cNvPr id="56" name="Rectangle 55">
            <a:extLst>
              <a:ext uri="{FF2B5EF4-FFF2-40B4-BE49-F238E27FC236}">
                <a16:creationId xmlns:a16="http://schemas.microsoft.com/office/drawing/2014/main" id="{4266AAF8-0C6C-2B3A-9B41-0D5C208CD650}"/>
              </a:ext>
            </a:extLst>
          </p:cNvPr>
          <p:cNvSpPr/>
          <p:nvPr/>
        </p:nvSpPr>
        <p:spPr>
          <a:xfrm>
            <a:off x="4387371" y="3812212"/>
            <a:ext cx="1795239" cy="430887"/>
          </a:xfrm>
          <a:prstGeom prst="rect">
            <a:avLst/>
          </a:prstGeom>
        </p:spPr>
        <p:txBody>
          <a:bodyPr wrap="square">
            <a:spAutoFit/>
          </a:bodyPr>
          <a:lstStyle/>
          <a:p>
            <a:pPr algn="r"/>
            <a:r>
              <a:rPr lang="en-US" sz="2200" i="1" dirty="0" err="1">
                <a:latin typeface="Latin Modern Math" panose="02000503000000000000" pitchFamily="2" charset="77"/>
                <a:ea typeface="Latin Modern Math" panose="02000503000000000000" pitchFamily="2" charset="77"/>
              </a:rPr>
              <a:t>dM</a:t>
            </a:r>
            <a:r>
              <a:rPr lang="en-US" sz="2200" baseline="-25000" dirty="0" err="1">
                <a:latin typeface="Latin Modern Math" panose="02000503000000000000" pitchFamily="2" charset="77"/>
                <a:ea typeface="Latin Modern Math" panose="02000503000000000000" pitchFamily="2" charset="77"/>
              </a:rPr>
              <a:t>SN</a:t>
            </a:r>
            <a:r>
              <a:rPr lang="en-US" sz="2200" dirty="0">
                <a:latin typeface="Latin Modern Math" panose="02000503000000000000" pitchFamily="2" charset="77"/>
                <a:ea typeface="Latin Modern Math" panose="02000503000000000000" pitchFamily="2" charset="77"/>
              </a:rPr>
              <a:t>(</a:t>
            </a:r>
            <a:r>
              <a:rPr lang="en-US" sz="2200" i="1" dirty="0" err="1">
                <a:latin typeface="Latin Modern Math" panose="02000503000000000000" pitchFamily="2" charset="77"/>
                <a:ea typeface="Latin Modern Math" panose="02000503000000000000" pitchFamily="2" charset="77"/>
              </a:rPr>
              <a:t>M</a:t>
            </a:r>
            <a:r>
              <a:rPr lang="en-US" sz="2200" baseline="-25000" dirty="0" err="1">
                <a:latin typeface="Latin Modern Math" panose="02000503000000000000" pitchFamily="2" charset="77"/>
                <a:ea typeface="Latin Modern Math" panose="02000503000000000000" pitchFamily="2" charset="77"/>
              </a:rPr>
              <a:t>core,a</a:t>
            </a:r>
            <a:r>
              <a:rPr lang="en-US" sz="2200" dirty="0">
                <a:latin typeface="Latin Modern Math" panose="02000503000000000000" pitchFamily="2" charset="77"/>
                <a:ea typeface="Latin Modern Math" panose="02000503000000000000" pitchFamily="2" charset="77"/>
              </a:rPr>
              <a:t>)</a:t>
            </a:r>
            <a:endParaRPr lang="en-NL" sz="2200" dirty="0">
              <a:latin typeface="Latin Modern Math" panose="02000503000000000000" pitchFamily="2" charset="77"/>
              <a:ea typeface="Latin Modern Math" panose="02000503000000000000" pitchFamily="2" charset="77"/>
            </a:endParaRPr>
          </a:p>
        </p:txBody>
      </p:sp>
      <mc:AlternateContent xmlns:mc="http://schemas.openxmlformats.org/markup-compatibility/2006">
        <mc:Choice xmlns:a14="http://schemas.microsoft.com/office/drawing/2010/main" Requires="a14">
          <p:sp>
            <p:nvSpPr>
              <p:cNvPr id="57" name="Rectangle 56">
                <a:extLst>
                  <a:ext uri="{FF2B5EF4-FFF2-40B4-BE49-F238E27FC236}">
                    <a16:creationId xmlns:a16="http://schemas.microsoft.com/office/drawing/2014/main" id="{D00E9CE3-2EBF-E449-EED2-22D93EF24062}"/>
                  </a:ext>
                </a:extLst>
              </p:cNvPr>
              <p:cNvSpPr/>
              <p:nvPr/>
            </p:nvSpPr>
            <p:spPr>
              <a:xfrm>
                <a:off x="8579888" y="2054716"/>
                <a:ext cx="2816251" cy="430887"/>
              </a:xfrm>
              <a:prstGeom prst="rect">
                <a:avLst/>
              </a:prstGeom>
            </p:spPr>
            <p:txBody>
              <a:bodyPr wrap="square">
                <a:spAutoFit/>
              </a:bodyPr>
              <a:lstStyle/>
              <a:p>
                <a14:m>
                  <m:oMath xmlns:m="http://schemas.openxmlformats.org/officeDocument/2006/math">
                    <m:r>
                      <a:rPr lang="en-US" sz="2200" i="1">
                        <a:latin typeface="Latin Modern Math" panose="02000503000000000000" pitchFamily="2" charset="77"/>
                        <a:ea typeface="Latin Modern Math" panose="02000503000000000000" pitchFamily="2" charset="77"/>
                      </a:rPr>
                      <m:t>𝛽</m:t>
                    </m:r>
                  </m:oMath>
                </a14:m>
                <a:r>
                  <a:rPr lang="en-US" sz="2200" baseline="-25000" dirty="0">
                    <a:latin typeface="Latin Modern Math" panose="02000503000000000000" pitchFamily="2" charset="77"/>
                    <a:ea typeface="Latin Modern Math" panose="02000503000000000000" pitchFamily="2" charset="77"/>
                  </a:rPr>
                  <a:t>acc </a:t>
                </a:r>
                <a:r>
                  <a:rPr lang="en-US" sz="2200" dirty="0">
                    <a:latin typeface="Latin Modern Math" panose="02000503000000000000" pitchFamily="2" charset="77"/>
                    <a:ea typeface="Latin Modern Math" panose="02000503000000000000" pitchFamily="2" charset="77"/>
                  </a:rPr>
                  <a:t>= </a:t>
                </a:r>
                <a:r>
                  <a:rPr lang="en-US" sz="2200" i="1" dirty="0" err="1">
                    <a:latin typeface="Latin Modern Math" panose="02000503000000000000" pitchFamily="2" charset="77"/>
                    <a:ea typeface="Latin Modern Math" panose="02000503000000000000" pitchFamily="2" charset="77"/>
                  </a:rPr>
                  <a:t>M</a:t>
                </a:r>
                <a:r>
                  <a:rPr lang="en-US" sz="2200" baseline="-25000" dirty="0" err="1">
                    <a:latin typeface="Latin Modern Math" panose="02000503000000000000" pitchFamily="2" charset="77"/>
                    <a:ea typeface="Latin Modern Math" panose="02000503000000000000" pitchFamily="2" charset="77"/>
                  </a:rPr>
                  <a:t>acc</a:t>
                </a:r>
                <a:r>
                  <a:rPr lang="en-US" sz="2200" dirty="0">
                    <a:latin typeface="Latin Modern Math" panose="02000503000000000000" pitchFamily="2" charset="77"/>
                    <a:ea typeface="Latin Modern Math" panose="02000503000000000000" pitchFamily="2" charset="77"/>
                  </a:rPr>
                  <a:t>/</a:t>
                </a:r>
                <a:r>
                  <a:rPr lang="en-US" sz="2200" i="1" dirty="0" err="1">
                    <a:latin typeface="Latin Modern Math" panose="02000503000000000000" pitchFamily="2" charset="77"/>
                    <a:ea typeface="Latin Modern Math" panose="02000503000000000000" pitchFamily="2" charset="77"/>
                  </a:rPr>
                  <a:t>M</a:t>
                </a:r>
                <a:r>
                  <a:rPr lang="en-US" sz="2200" baseline="-25000" dirty="0" err="1">
                    <a:latin typeface="Latin Modern Math" panose="02000503000000000000" pitchFamily="2" charset="77"/>
                    <a:ea typeface="Latin Modern Math" panose="02000503000000000000" pitchFamily="2" charset="77"/>
                  </a:rPr>
                  <a:t>don</a:t>
                </a:r>
                <a:endParaRPr lang="en-NL" sz="2200" dirty="0">
                  <a:latin typeface="Latin Modern Math" panose="02000503000000000000" pitchFamily="2" charset="77"/>
                  <a:ea typeface="Latin Modern Math" panose="02000503000000000000" pitchFamily="2" charset="77"/>
                </a:endParaRPr>
              </a:p>
            </p:txBody>
          </p:sp>
        </mc:Choice>
        <mc:Fallback>
          <p:sp>
            <p:nvSpPr>
              <p:cNvPr id="57" name="Rectangle 56">
                <a:extLst>
                  <a:ext uri="{FF2B5EF4-FFF2-40B4-BE49-F238E27FC236}">
                    <a16:creationId xmlns:a16="http://schemas.microsoft.com/office/drawing/2014/main" id="{D00E9CE3-2EBF-E449-EED2-22D93EF24062}"/>
                  </a:ext>
                </a:extLst>
              </p:cNvPr>
              <p:cNvSpPr>
                <a:spLocks noRot="1" noChangeAspect="1" noMove="1" noResize="1" noEditPoints="1" noAdjustHandles="1" noChangeArrowheads="1" noChangeShapeType="1" noTextEdit="1"/>
              </p:cNvSpPr>
              <p:nvPr/>
            </p:nvSpPr>
            <p:spPr>
              <a:xfrm>
                <a:off x="8579888" y="2054716"/>
                <a:ext cx="2816251" cy="430887"/>
              </a:xfrm>
              <a:prstGeom prst="rect">
                <a:avLst/>
              </a:prstGeom>
              <a:blipFill>
                <a:blip r:embed="rId7"/>
                <a:stretch>
                  <a:fillRect l="-1345" t="-8571" b="-25714"/>
                </a:stretch>
              </a:blipFill>
            </p:spPr>
            <p:txBody>
              <a:bodyPr/>
              <a:lstStyle/>
              <a:p>
                <a:r>
                  <a:rPr lang="en-US">
                    <a:noFill/>
                  </a:rPr>
                  <a:t> </a:t>
                </a:r>
              </a:p>
            </p:txBody>
          </p:sp>
        </mc:Fallback>
      </mc:AlternateContent>
      <p:cxnSp>
        <p:nvCxnSpPr>
          <p:cNvPr id="58" name="Straight Connector 57">
            <a:extLst>
              <a:ext uri="{FF2B5EF4-FFF2-40B4-BE49-F238E27FC236}">
                <a16:creationId xmlns:a16="http://schemas.microsoft.com/office/drawing/2014/main" id="{ADB9478E-A475-81C3-224D-F33420F0DA9D}"/>
              </a:ext>
            </a:extLst>
          </p:cNvPr>
          <p:cNvCxnSpPr>
            <a:cxnSpLocks/>
          </p:cNvCxnSpPr>
          <p:nvPr/>
        </p:nvCxnSpPr>
        <p:spPr>
          <a:xfrm>
            <a:off x="8616520" y="2507498"/>
            <a:ext cx="2194426" cy="0"/>
          </a:xfrm>
          <a:prstGeom prst="line">
            <a:avLst/>
          </a:prstGeom>
          <a:ln w="57150">
            <a:solidFill>
              <a:srgbClr val="FA5E2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9" name="Rectangle 58">
                <a:extLst>
                  <a:ext uri="{FF2B5EF4-FFF2-40B4-BE49-F238E27FC236}">
                    <a16:creationId xmlns:a16="http://schemas.microsoft.com/office/drawing/2014/main" id="{64615BF8-C9DB-A9C2-8424-C9ABCCB5CDA2}"/>
                  </a:ext>
                </a:extLst>
              </p:cNvPr>
              <p:cNvSpPr/>
              <p:nvPr/>
            </p:nvSpPr>
            <p:spPr>
              <a:xfrm>
                <a:off x="4860633" y="5957054"/>
                <a:ext cx="1321977" cy="400110"/>
              </a:xfrm>
              <a:prstGeom prst="rect">
                <a:avLst/>
              </a:prstGeom>
            </p:spPr>
            <p:txBody>
              <a:bodyPr wrap="square">
                <a:spAutoFit/>
              </a:bodyPr>
              <a:lstStyle/>
              <a:p>
                <a:pPr algn="r"/>
                <a14:m>
                  <m:oMath xmlns:m="http://schemas.openxmlformats.org/officeDocument/2006/math">
                    <m:r>
                      <a:rPr lang="en-US" sz="2000" i="1">
                        <a:latin typeface="Latin Modern Math" panose="02000503000000000000" pitchFamily="2" charset="77"/>
                        <a:ea typeface="Latin Modern Math" panose="02000503000000000000" pitchFamily="2" charset="77"/>
                      </a:rPr>
                      <m:t>𝛽</m:t>
                    </m:r>
                  </m:oMath>
                </a14:m>
                <a:r>
                  <a:rPr lang="en-US" sz="2000" baseline="-25000" dirty="0">
                    <a:latin typeface="Latin Modern Math" panose="02000503000000000000" pitchFamily="2" charset="77"/>
                    <a:ea typeface="Latin Modern Math" panose="02000503000000000000" pitchFamily="2" charset="77"/>
                  </a:rPr>
                  <a:t>acc </a:t>
                </a:r>
                <a14:m>
                  <m:oMath xmlns:m="http://schemas.openxmlformats.org/officeDocument/2006/math">
                    <m:r>
                      <a:rPr lang="en-US" sz="2000" i="1">
                        <a:latin typeface="Cambria Math" panose="02040503050406030204" pitchFamily="18" charset="0"/>
                        <a:ea typeface="Cambria Math" panose="02040503050406030204" pitchFamily="18" charset="0"/>
                      </a:rPr>
                      <m:t>=0</m:t>
                    </m:r>
                  </m:oMath>
                </a14:m>
                <a:endParaRPr lang="en-NL" sz="2000" dirty="0"/>
              </a:p>
            </p:txBody>
          </p:sp>
        </mc:Choice>
        <mc:Fallback>
          <p:sp>
            <p:nvSpPr>
              <p:cNvPr id="59" name="Rectangle 58">
                <a:extLst>
                  <a:ext uri="{FF2B5EF4-FFF2-40B4-BE49-F238E27FC236}">
                    <a16:creationId xmlns:a16="http://schemas.microsoft.com/office/drawing/2014/main" id="{64615BF8-C9DB-A9C2-8424-C9ABCCB5CDA2}"/>
                  </a:ext>
                </a:extLst>
              </p:cNvPr>
              <p:cNvSpPr>
                <a:spLocks noRot="1" noChangeAspect="1" noMove="1" noResize="1" noEditPoints="1" noAdjustHandles="1" noChangeArrowheads="1" noChangeShapeType="1" noTextEdit="1"/>
              </p:cNvSpPr>
              <p:nvPr/>
            </p:nvSpPr>
            <p:spPr>
              <a:xfrm>
                <a:off x="4860633" y="5957054"/>
                <a:ext cx="1321977" cy="400110"/>
              </a:xfrm>
              <a:prstGeom prst="rect">
                <a:avLst/>
              </a:prstGeom>
              <a:blipFill>
                <a:blip r:embed="rId8"/>
                <a:stretch>
                  <a:fillRect b="-18182"/>
                </a:stretch>
              </a:blipFill>
            </p:spPr>
            <p:txBody>
              <a:bodyPr/>
              <a:lstStyle/>
              <a:p>
                <a:r>
                  <a:rPr lang="en-US">
                    <a:noFill/>
                  </a:rPr>
                  <a:t> </a:t>
                </a:r>
              </a:p>
            </p:txBody>
          </p:sp>
        </mc:Fallback>
      </mc:AlternateContent>
      <p:cxnSp>
        <p:nvCxnSpPr>
          <p:cNvPr id="60" name="Straight Connector 59">
            <a:extLst>
              <a:ext uri="{FF2B5EF4-FFF2-40B4-BE49-F238E27FC236}">
                <a16:creationId xmlns:a16="http://schemas.microsoft.com/office/drawing/2014/main" id="{EA36C98E-7257-B1E2-F4AA-296C7DAE4A27}"/>
              </a:ext>
            </a:extLst>
          </p:cNvPr>
          <p:cNvCxnSpPr>
            <a:cxnSpLocks/>
          </p:cNvCxnSpPr>
          <p:nvPr/>
        </p:nvCxnSpPr>
        <p:spPr>
          <a:xfrm>
            <a:off x="4434623" y="4243095"/>
            <a:ext cx="1618019" cy="0"/>
          </a:xfrm>
          <a:prstGeom prst="line">
            <a:avLst/>
          </a:prstGeom>
          <a:ln w="57150">
            <a:solidFill>
              <a:srgbClr val="39A1AA"/>
            </a:solidFill>
          </a:ln>
        </p:spPr>
        <p:style>
          <a:lnRef idx="1">
            <a:schemeClr val="accent1"/>
          </a:lnRef>
          <a:fillRef idx="0">
            <a:schemeClr val="accent1"/>
          </a:fillRef>
          <a:effectRef idx="0">
            <a:schemeClr val="accent1"/>
          </a:effectRef>
          <a:fontRef idx="minor">
            <a:schemeClr val="tx1"/>
          </a:fontRef>
        </p:style>
      </p:cxnSp>
      <p:sp>
        <p:nvSpPr>
          <p:cNvPr id="61" name="Rectangle 60">
            <a:extLst>
              <a:ext uri="{FF2B5EF4-FFF2-40B4-BE49-F238E27FC236}">
                <a16:creationId xmlns:a16="http://schemas.microsoft.com/office/drawing/2014/main" id="{9F740772-A490-701D-266A-2307F2F7DB22}"/>
              </a:ext>
            </a:extLst>
          </p:cNvPr>
          <p:cNvSpPr/>
          <p:nvPr/>
        </p:nvSpPr>
        <p:spPr>
          <a:xfrm>
            <a:off x="7635844" y="8272814"/>
            <a:ext cx="955711" cy="430887"/>
          </a:xfrm>
          <a:prstGeom prst="rect">
            <a:avLst/>
          </a:prstGeom>
        </p:spPr>
        <p:txBody>
          <a:bodyPr wrap="square" anchor="ctr">
            <a:spAutoFit/>
          </a:bodyPr>
          <a:lstStyle/>
          <a:p>
            <a:r>
              <a:rPr lang="en-US" sz="2200" i="1" dirty="0" err="1">
                <a:latin typeface="Latin Modern Math" panose="02000503000000000000" pitchFamily="2" charset="77"/>
                <a:ea typeface="Latin Modern Math" panose="02000503000000000000" pitchFamily="2" charset="77"/>
              </a:rPr>
              <a:t>M</a:t>
            </a:r>
            <a:r>
              <a:rPr lang="en-US" sz="2200" baseline="-25000" dirty="0" err="1">
                <a:latin typeface="Latin Modern Math" panose="02000503000000000000" pitchFamily="2" charset="77"/>
                <a:ea typeface="Latin Modern Math" panose="02000503000000000000" pitchFamily="2" charset="77"/>
              </a:rPr>
              <a:t>NS,b</a:t>
            </a:r>
            <a:endParaRPr lang="en-NL" sz="2200" baseline="-25000" dirty="0">
              <a:latin typeface="Latin Modern Math" panose="02000503000000000000" pitchFamily="2" charset="77"/>
              <a:ea typeface="Latin Modern Math" panose="02000503000000000000" pitchFamily="2" charset="77"/>
            </a:endParaRPr>
          </a:p>
        </p:txBody>
      </p:sp>
      <p:cxnSp>
        <p:nvCxnSpPr>
          <p:cNvPr id="62" name="Straight Connector 61">
            <a:extLst>
              <a:ext uri="{FF2B5EF4-FFF2-40B4-BE49-F238E27FC236}">
                <a16:creationId xmlns:a16="http://schemas.microsoft.com/office/drawing/2014/main" id="{2499B583-CEC9-5A41-EF32-AD9D717F32C3}"/>
              </a:ext>
            </a:extLst>
          </p:cNvPr>
          <p:cNvCxnSpPr>
            <a:cxnSpLocks/>
            <a:stCxn id="65" idx="4"/>
            <a:endCxn id="63" idx="0"/>
          </p:cNvCxnSpPr>
          <p:nvPr/>
        </p:nvCxnSpPr>
        <p:spPr>
          <a:xfrm>
            <a:off x="7423922" y="7602821"/>
            <a:ext cx="194292" cy="417973"/>
          </a:xfrm>
          <a:prstGeom prst="line">
            <a:avLst/>
          </a:prstGeom>
          <a:ln w="19050">
            <a:solidFill>
              <a:srgbClr val="737A7F"/>
            </a:solidFill>
            <a:prstDash val="solid"/>
            <a:tailEnd type="none" w="lg" len="lg"/>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B93CE12D-5B27-3579-75B0-8BD339B78D2A}"/>
              </a:ext>
            </a:extLst>
          </p:cNvPr>
          <p:cNvSpPr>
            <a:spLocks noChangeAspect="1"/>
          </p:cNvSpPr>
          <p:nvPr/>
        </p:nvSpPr>
        <p:spPr>
          <a:xfrm>
            <a:off x="7526409" y="8020794"/>
            <a:ext cx="183610" cy="182914"/>
          </a:xfrm>
          <a:prstGeom prst="ellipse">
            <a:avLst/>
          </a:prstGeom>
          <a:solidFill>
            <a:srgbClr val="86EDB6"/>
          </a:solidFill>
          <a:ln w="12700">
            <a:solidFill>
              <a:schemeClr val="tx2"/>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cxnSp>
        <p:nvCxnSpPr>
          <p:cNvPr id="64" name="Straight Connector 63">
            <a:extLst>
              <a:ext uri="{FF2B5EF4-FFF2-40B4-BE49-F238E27FC236}">
                <a16:creationId xmlns:a16="http://schemas.microsoft.com/office/drawing/2014/main" id="{9E7F7FDC-B080-00BE-BBFB-7CB87647111C}"/>
              </a:ext>
            </a:extLst>
          </p:cNvPr>
          <p:cNvCxnSpPr>
            <a:cxnSpLocks/>
            <a:stCxn id="65" idx="4"/>
            <a:endCxn id="34" idx="0"/>
          </p:cNvCxnSpPr>
          <p:nvPr/>
        </p:nvCxnSpPr>
        <p:spPr>
          <a:xfrm flipH="1">
            <a:off x="7273918" y="7602821"/>
            <a:ext cx="150004" cy="417973"/>
          </a:xfrm>
          <a:prstGeom prst="line">
            <a:avLst/>
          </a:prstGeom>
          <a:ln w="19050">
            <a:solidFill>
              <a:srgbClr val="737A7F"/>
            </a:solidFill>
            <a:prstDash val="solid"/>
            <a:tailEnd type="none" w="lg" len="lg"/>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FA049ED7-5CAA-7582-8870-AC05A30E1E66}"/>
              </a:ext>
            </a:extLst>
          </p:cNvPr>
          <p:cNvSpPr>
            <a:spLocks noChangeAspect="1"/>
          </p:cNvSpPr>
          <p:nvPr/>
        </p:nvSpPr>
        <p:spPr>
          <a:xfrm>
            <a:off x="7284616" y="7325265"/>
            <a:ext cx="278612" cy="277556"/>
          </a:xfrm>
          <a:prstGeom prst="ellipse">
            <a:avLst/>
          </a:prstGeom>
          <a:gradFill flip="none" rotWithShape="1">
            <a:gsLst>
              <a:gs pos="89000">
                <a:srgbClr val="82ADE4">
                  <a:lumMod val="69000"/>
                </a:srgbClr>
              </a:gs>
              <a:gs pos="63000">
                <a:srgbClr val="95C5EC"/>
              </a:gs>
              <a:gs pos="1000">
                <a:srgbClr val="E6F5FB">
                  <a:lumMod val="70000"/>
                  <a:lumOff val="30000"/>
                </a:srgbClr>
              </a:gs>
              <a:gs pos="30000">
                <a:srgbClr val="E6F5FB"/>
              </a:gs>
            </a:gsLst>
            <a:path path="circle">
              <a:fillToRect l="50000" t="50000" r="50000" b="50000"/>
            </a:path>
            <a:tileRect/>
          </a:gradFill>
          <a:ln w="12700">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66" name="Oval 65">
            <a:extLst>
              <a:ext uri="{FF2B5EF4-FFF2-40B4-BE49-F238E27FC236}">
                <a16:creationId xmlns:a16="http://schemas.microsoft.com/office/drawing/2014/main" id="{2693301E-ACB9-86F5-C0EC-E4046ACD898D}"/>
              </a:ext>
            </a:extLst>
          </p:cNvPr>
          <p:cNvSpPr>
            <a:spLocks noChangeAspect="1"/>
          </p:cNvSpPr>
          <p:nvPr/>
        </p:nvSpPr>
        <p:spPr>
          <a:xfrm>
            <a:off x="6908592" y="7372586"/>
            <a:ext cx="183610" cy="182914"/>
          </a:xfrm>
          <a:prstGeom prst="ellipse">
            <a:avLst/>
          </a:prstGeom>
          <a:solidFill>
            <a:srgbClr val="000000"/>
          </a:solidFill>
          <a:ln w="12700">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cxnSp>
        <p:nvCxnSpPr>
          <p:cNvPr id="67" name="Straight Arrow Connector 66">
            <a:extLst>
              <a:ext uri="{FF2B5EF4-FFF2-40B4-BE49-F238E27FC236}">
                <a16:creationId xmlns:a16="http://schemas.microsoft.com/office/drawing/2014/main" id="{4542900B-1F4B-7B33-614A-34D70E737DC0}"/>
              </a:ext>
            </a:extLst>
          </p:cNvPr>
          <p:cNvCxnSpPr>
            <a:cxnSpLocks/>
          </p:cNvCxnSpPr>
          <p:nvPr/>
        </p:nvCxnSpPr>
        <p:spPr>
          <a:xfrm>
            <a:off x="7555226" y="7842655"/>
            <a:ext cx="678488" cy="0"/>
          </a:xfrm>
          <a:prstGeom prst="straightConnector1">
            <a:avLst/>
          </a:prstGeom>
          <a:ln w="19050">
            <a:solidFill>
              <a:srgbClr val="737A7F"/>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68" name="Freeform 67">
            <a:extLst>
              <a:ext uri="{FF2B5EF4-FFF2-40B4-BE49-F238E27FC236}">
                <a16:creationId xmlns:a16="http://schemas.microsoft.com/office/drawing/2014/main" id="{A50A9570-5734-2973-E62B-111F59EA5979}"/>
              </a:ext>
            </a:extLst>
          </p:cNvPr>
          <p:cNvSpPr/>
          <p:nvPr/>
        </p:nvSpPr>
        <p:spPr>
          <a:xfrm>
            <a:off x="6241389" y="3460464"/>
            <a:ext cx="195588" cy="841263"/>
          </a:xfrm>
          <a:custGeom>
            <a:avLst/>
            <a:gdLst>
              <a:gd name="connsiteX0" fmla="*/ 328638 w 328638"/>
              <a:gd name="connsiteY0" fmla="*/ 0 h 814388"/>
              <a:gd name="connsiteX1" fmla="*/ 26 w 328638"/>
              <a:gd name="connsiteY1" fmla="*/ 385763 h 814388"/>
              <a:gd name="connsiteX2" fmla="*/ 314351 w 328638"/>
              <a:gd name="connsiteY2" fmla="*/ 814388 h 814388"/>
            </a:gdLst>
            <a:ahLst/>
            <a:cxnLst>
              <a:cxn ang="0">
                <a:pos x="connsiteX0" y="connsiteY0"/>
              </a:cxn>
              <a:cxn ang="0">
                <a:pos x="connsiteX1" y="connsiteY1"/>
              </a:cxn>
              <a:cxn ang="0">
                <a:pos x="connsiteX2" y="connsiteY2"/>
              </a:cxn>
            </a:cxnLst>
            <a:rect l="l" t="t" r="r" b="b"/>
            <a:pathLst>
              <a:path w="328638" h="814388">
                <a:moveTo>
                  <a:pt x="328638" y="0"/>
                </a:moveTo>
                <a:cubicBezTo>
                  <a:pt x="165522" y="125016"/>
                  <a:pt x="2407" y="250032"/>
                  <a:pt x="26" y="385763"/>
                </a:cubicBezTo>
                <a:cubicBezTo>
                  <a:pt x="-2355" y="521494"/>
                  <a:pt x="155998" y="667941"/>
                  <a:pt x="314351" y="814388"/>
                </a:cubicBezTo>
              </a:path>
            </a:pathLst>
          </a:custGeom>
          <a:noFill/>
          <a:ln>
            <a:solidFill>
              <a:schemeClr val="tx2"/>
            </a:solidFill>
            <a:prstDash val="lg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9" name="Rectangle 68">
            <a:extLst>
              <a:ext uri="{FF2B5EF4-FFF2-40B4-BE49-F238E27FC236}">
                <a16:creationId xmlns:a16="http://schemas.microsoft.com/office/drawing/2014/main" id="{15C3A7A7-F783-A345-2C2F-6C292D0BEF54}"/>
              </a:ext>
            </a:extLst>
          </p:cNvPr>
          <p:cNvSpPr/>
          <p:nvPr/>
        </p:nvSpPr>
        <p:spPr>
          <a:xfrm>
            <a:off x="3996136" y="98636"/>
            <a:ext cx="327334" cy="369332"/>
          </a:xfrm>
          <a:prstGeom prst="rect">
            <a:avLst/>
          </a:prstGeom>
        </p:spPr>
        <p:txBody>
          <a:bodyPr wrap="none">
            <a:spAutoFit/>
          </a:bodyPr>
          <a:lstStyle/>
          <a:p>
            <a:r>
              <a:rPr lang="en-US" b="1" dirty="0">
                <a:solidFill>
                  <a:srgbClr val="737A7F"/>
                </a:solidFill>
              </a:rPr>
              <a:t>A</a:t>
            </a:r>
            <a:endParaRPr lang="en-NL" dirty="0"/>
          </a:p>
        </p:txBody>
      </p:sp>
      <p:sp>
        <p:nvSpPr>
          <p:cNvPr id="70" name="Rectangle 69">
            <a:extLst>
              <a:ext uri="{FF2B5EF4-FFF2-40B4-BE49-F238E27FC236}">
                <a16:creationId xmlns:a16="http://schemas.microsoft.com/office/drawing/2014/main" id="{C9A962D8-D2E1-7FE6-7A6F-709E2253FE66}"/>
              </a:ext>
            </a:extLst>
          </p:cNvPr>
          <p:cNvSpPr/>
          <p:nvPr/>
        </p:nvSpPr>
        <p:spPr>
          <a:xfrm>
            <a:off x="3996136" y="1368580"/>
            <a:ext cx="327334" cy="369332"/>
          </a:xfrm>
          <a:prstGeom prst="rect">
            <a:avLst/>
          </a:prstGeom>
        </p:spPr>
        <p:txBody>
          <a:bodyPr wrap="none">
            <a:spAutoFit/>
          </a:bodyPr>
          <a:lstStyle/>
          <a:p>
            <a:r>
              <a:rPr lang="en-US" b="1" dirty="0">
                <a:solidFill>
                  <a:srgbClr val="737A7F"/>
                </a:solidFill>
              </a:rPr>
              <a:t>B</a:t>
            </a:r>
            <a:endParaRPr lang="en-NL" dirty="0"/>
          </a:p>
        </p:txBody>
      </p:sp>
      <p:sp>
        <p:nvSpPr>
          <p:cNvPr id="71" name="Rectangle 70">
            <a:extLst>
              <a:ext uri="{FF2B5EF4-FFF2-40B4-BE49-F238E27FC236}">
                <a16:creationId xmlns:a16="http://schemas.microsoft.com/office/drawing/2014/main" id="{8586F3B5-953B-24B6-4067-AFCB78EADF9D}"/>
              </a:ext>
            </a:extLst>
          </p:cNvPr>
          <p:cNvSpPr/>
          <p:nvPr/>
        </p:nvSpPr>
        <p:spPr>
          <a:xfrm>
            <a:off x="3996136" y="2624388"/>
            <a:ext cx="348172" cy="369332"/>
          </a:xfrm>
          <a:prstGeom prst="rect">
            <a:avLst/>
          </a:prstGeom>
        </p:spPr>
        <p:txBody>
          <a:bodyPr wrap="none">
            <a:spAutoFit/>
          </a:bodyPr>
          <a:lstStyle/>
          <a:p>
            <a:r>
              <a:rPr lang="en-US" b="1" dirty="0">
                <a:solidFill>
                  <a:srgbClr val="737A7F"/>
                </a:solidFill>
              </a:rPr>
              <a:t>C</a:t>
            </a:r>
            <a:endParaRPr lang="en-NL" dirty="0"/>
          </a:p>
        </p:txBody>
      </p:sp>
      <p:sp>
        <p:nvSpPr>
          <p:cNvPr id="72" name="Rectangle 71">
            <a:extLst>
              <a:ext uri="{FF2B5EF4-FFF2-40B4-BE49-F238E27FC236}">
                <a16:creationId xmlns:a16="http://schemas.microsoft.com/office/drawing/2014/main" id="{3DD5C4C0-23CC-EC18-1BD5-866EEB0046DB}"/>
              </a:ext>
            </a:extLst>
          </p:cNvPr>
          <p:cNvSpPr/>
          <p:nvPr/>
        </p:nvSpPr>
        <p:spPr>
          <a:xfrm>
            <a:off x="3993464" y="3952457"/>
            <a:ext cx="348172" cy="369332"/>
          </a:xfrm>
          <a:prstGeom prst="rect">
            <a:avLst/>
          </a:prstGeom>
        </p:spPr>
        <p:txBody>
          <a:bodyPr wrap="none">
            <a:spAutoFit/>
          </a:bodyPr>
          <a:lstStyle/>
          <a:p>
            <a:r>
              <a:rPr lang="en-US" b="1" dirty="0">
                <a:solidFill>
                  <a:srgbClr val="737A7F"/>
                </a:solidFill>
              </a:rPr>
              <a:t>D</a:t>
            </a:r>
            <a:endParaRPr lang="en-NL" dirty="0"/>
          </a:p>
        </p:txBody>
      </p:sp>
      <p:sp>
        <p:nvSpPr>
          <p:cNvPr id="73" name="Rectangle 72">
            <a:extLst>
              <a:ext uri="{FF2B5EF4-FFF2-40B4-BE49-F238E27FC236}">
                <a16:creationId xmlns:a16="http://schemas.microsoft.com/office/drawing/2014/main" id="{8E258B0B-9114-C024-E55F-23ED7D2219F6}"/>
              </a:ext>
            </a:extLst>
          </p:cNvPr>
          <p:cNvSpPr/>
          <p:nvPr/>
        </p:nvSpPr>
        <p:spPr>
          <a:xfrm>
            <a:off x="3995350" y="5445615"/>
            <a:ext cx="317716" cy="369332"/>
          </a:xfrm>
          <a:prstGeom prst="rect">
            <a:avLst/>
          </a:prstGeom>
        </p:spPr>
        <p:txBody>
          <a:bodyPr wrap="none">
            <a:spAutoFit/>
          </a:bodyPr>
          <a:lstStyle/>
          <a:p>
            <a:r>
              <a:rPr lang="en-US" b="1" dirty="0">
                <a:solidFill>
                  <a:srgbClr val="737A7F"/>
                </a:solidFill>
              </a:rPr>
              <a:t>E</a:t>
            </a:r>
            <a:endParaRPr lang="en-NL" dirty="0"/>
          </a:p>
        </p:txBody>
      </p:sp>
      <p:sp>
        <p:nvSpPr>
          <p:cNvPr id="77" name="Rectangle 76">
            <a:extLst>
              <a:ext uri="{FF2B5EF4-FFF2-40B4-BE49-F238E27FC236}">
                <a16:creationId xmlns:a16="http://schemas.microsoft.com/office/drawing/2014/main" id="{DE01EEDF-1D36-0CE2-BAF2-248B0B6FF73F}"/>
              </a:ext>
            </a:extLst>
          </p:cNvPr>
          <p:cNvSpPr/>
          <p:nvPr/>
        </p:nvSpPr>
        <p:spPr>
          <a:xfrm>
            <a:off x="3967933" y="7281894"/>
            <a:ext cx="308098" cy="369332"/>
          </a:xfrm>
          <a:prstGeom prst="rect">
            <a:avLst/>
          </a:prstGeom>
        </p:spPr>
        <p:txBody>
          <a:bodyPr wrap="none">
            <a:spAutoFit/>
          </a:bodyPr>
          <a:lstStyle/>
          <a:p>
            <a:r>
              <a:rPr lang="en-US" b="1" dirty="0">
                <a:solidFill>
                  <a:srgbClr val="737A7F"/>
                </a:solidFill>
              </a:rPr>
              <a:t>F</a:t>
            </a:r>
            <a:endParaRPr lang="en-NL" dirty="0"/>
          </a:p>
        </p:txBody>
      </p:sp>
      <p:sp>
        <p:nvSpPr>
          <p:cNvPr id="78" name="Rectangle 77">
            <a:extLst>
              <a:ext uri="{FF2B5EF4-FFF2-40B4-BE49-F238E27FC236}">
                <a16:creationId xmlns:a16="http://schemas.microsoft.com/office/drawing/2014/main" id="{C18D4E89-23F7-56C9-72EA-5472CE74273F}"/>
              </a:ext>
            </a:extLst>
          </p:cNvPr>
          <p:cNvSpPr/>
          <p:nvPr/>
        </p:nvSpPr>
        <p:spPr>
          <a:xfrm>
            <a:off x="10132372" y="1974720"/>
            <a:ext cx="255198" cy="261610"/>
          </a:xfrm>
          <a:prstGeom prst="rect">
            <a:avLst/>
          </a:prstGeom>
        </p:spPr>
        <p:txBody>
          <a:bodyPr wrap="none">
            <a:spAutoFit/>
          </a:bodyPr>
          <a:lstStyle/>
          <a:p>
            <a:r>
              <a:rPr lang="en-US" sz="1100" dirty="0">
                <a:latin typeface="Latin Modern Math" panose="02000503000000000000" pitchFamily="2" charset="77"/>
                <a:ea typeface="Latin Modern Math" panose="02000503000000000000" pitchFamily="2" charset="77"/>
              </a:rPr>
              <a:t>•</a:t>
            </a:r>
            <a:endParaRPr lang="en-NL" sz="1100" dirty="0"/>
          </a:p>
        </p:txBody>
      </p:sp>
      <p:sp>
        <p:nvSpPr>
          <p:cNvPr id="79" name="Rectangle 78">
            <a:extLst>
              <a:ext uri="{FF2B5EF4-FFF2-40B4-BE49-F238E27FC236}">
                <a16:creationId xmlns:a16="http://schemas.microsoft.com/office/drawing/2014/main" id="{15E29325-AFA1-4305-796B-2719EB884478}"/>
              </a:ext>
            </a:extLst>
          </p:cNvPr>
          <p:cNvSpPr/>
          <p:nvPr/>
        </p:nvSpPr>
        <p:spPr>
          <a:xfrm>
            <a:off x="9531967" y="1974720"/>
            <a:ext cx="255198" cy="261610"/>
          </a:xfrm>
          <a:prstGeom prst="rect">
            <a:avLst/>
          </a:prstGeom>
        </p:spPr>
        <p:txBody>
          <a:bodyPr wrap="none">
            <a:spAutoFit/>
          </a:bodyPr>
          <a:lstStyle/>
          <a:p>
            <a:r>
              <a:rPr lang="en-US" sz="1100" dirty="0">
                <a:latin typeface="Latin Modern Math" panose="02000503000000000000" pitchFamily="2" charset="77"/>
                <a:ea typeface="Latin Modern Math" panose="02000503000000000000" pitchFamily="2" charset="77"/>
              </a:rPr>
              <a:t>•</a:t>
            </a:r>
            <a:endParaRPr lang="en-NL" sz="1100" dirty="0"/>
          </a:p>
        </p:txBody>
      </p:sp>
      <p:sp>
        <p:nvSpPr>
          <p:cNvPr id="80" name="Rectangle 79">
            <a:extLst>
              <a:ext uri="{FF2B5EF4-FFF2-40B4-BE49-F238E27FC236}">
                <a16:creationId xmlns:a16="http://schemas.microsoft.com/office/drawing/2014/main" id="{3E3E3416-33E4-7E1F-807B-0D22B814FF2E}"/>
              </a:ext>
            </a:extLst>
          </p:cNvPr>
          <p:cNvSpPr/>
          <p:nvPr/>
        </p:nvSpPr>
        <p:spPr>
          <a:xfrm>
            <a:off x="8198434" y="7527371"/>
            <a:ext cx="1903317" cy="430887"/>
          </a:xfrm>
          <a:prstGeom prst="rect">
            <a:avLst/>
          </a:prstGeom>
        </p:spPr>
        <p:txBody>
          <a:bodyPr wrap="square">
            <a:spAutoFit/>
          </a:bodyPr>
          <a:lstStyle/>
          <a:p>
            <a:pPr algn="r"/>
            <a:r>
              <a:rPr lang="en-US" sz="2200" i="1" dirty="0" err="1">
                <a:latin typeface="Latin Modern Math" panose="02000503000000000000" pitchFamily="2" charset="77"/>
                <a:ea typeface="Latin Modern Math" panose="02000503000000000000" pitchFamily="2" charset="77"/>
              </a:rPr>
              <a:t>dM</a:t>
            </a:r>
            <a:r>
              <a:rPr lang="en-US" sz="2200" baseline="-25000" dirty="0" err="1">
                <a:latin typeface="Latin Modern Math" panose="02000503000000000000" pitchFamily="2" charset="77"/>
                <a:ea typeface="Latin Modern Math" panose="02000503000000000000" pitchFamily="2" charset="77"/>
              </a:rPr>
              <a:t>SN</a:t>
            </a:r>
            <a:r>
              <a:rPr lang="en-US" sz="2200" dirty="0">
                <a:latin typeface="Latin Modern Math" panose="02000503000000000000" pitchFamily="2" charset="77"/>
                <a:ea typeface="Latin Modern Math" panose="02000503000000000000" pitchFamily="2" charset="77"/>
              </a:rPr>
              <a:t>(</a:t>
            </a:r>
            <a:r>
              <a:rPr lang="en-US" sz="2200" i="1" dirty="0" err="1">
                <a:latin typeface="Latin Modern Math" panose="02000503000000000000" pitchFamily="2" charset="77"/>
                <a:ea typeface="Latin Modern Math" panose="02000503000000000000" pitchFamily="2" charset="77"/>
              </a:rPr>
              <a:t>M</a:t>
            </a:r>
            <a:r>
              <a:rPr lang="en-US" sz="2200" baseline="-25000" dirty="0" err="1">
                <a:latin typeface="Latin Modern Math" panose="02000503000000000000" pitchFamily="2" charset="77"/>
                <a:ea typeface="Latin Modern Math" panose="02000503000000000000" pitchFamily="2" charset="77"/>
              </a:rPr>
              <a:t>core,b</a:t>
            </a:r>
            <a:r>
              <a:rPr lang="en-US" sz="2200" dirty="0">
                <a:latin typeface="Latin Modern Math" panose="02000503000000000000" pitchFamily="2" charset="77"/>
                <a:ea typeface="Latin Modern Math" panose="02000503000000000000" pitchFamily="2" charset="77"/>
              </a:rPr>
              <a:t>)</a:t>
            </a:r>
            <a:endParaRPr lang="en-NL" sz="2200" dirty="0">
              <a:latin typeface="Latin Modern Math" panose="02000503000000000000" pitchFamily="2" charset="77"/>
              <a:ea typeface="Latin Modern Math" panose="02000503000000000000" pitchFamily="2" charset="77"/>
            </a:endParaRPr>
          </a:p>
        </p:txBody>
      </p:sp>
      <p:cxnSp>
        <p:nvCxnSpPr>
          <p:cNvPr id="81" name="Straight Connector 80">
            <a:extLst>
              <a:ext uri="{FF2B5EF4-FFF2-40B4-BE49-F238E27FC236}">
                <a16:creationId xmlns:a16="http://schemas.microsoft.com/office/drawing/2014/main" id="{3F7B7076-FCC8-CDAE-9ED5-395A6F351488}"/>
              </a:ext>
            </a:extLst>
          </p:cNvPr>
          <p:cNvCxnSpPr>
            <a:cxnSpLocks/>
          </p:cNvCxnSpPr>
          <p:nvPr/>
        </p:nvCxnSpPr>
        <p:spPr>
          <a:xfrm>
            <a:off x="8366826" y="7966690"/>
            <a:ext cx="1618019" cy="0"/>
          </a:xfrm>
          <a:prstGeom prst="line">
            <a:avLst/>
          </a:prstGeom>
          <a:ln w="57150">
            <a:solidFill>
              <a:srgbClr val="39A1AA"/>
            </a:solidFill>
          </a:ln>
        </p:spPr>
        <p:style>
          <a:lnRef idx="1">
            <a:schemeClr val="accent1"/>
          </a:lnRef>
          <a:fillRef idx="0">
            <a:schemeClr val="accent1"/>
          </a:fillRef>
          <a:effectRef idx="0">
            <a:schemeClr val="accent1"/>
          </a:effectRef>
          <a:fontRef idx="minor">
            <a:schemeClr val="tx1"/>
          </a:fontRef>
        </p:style>
      </p:cxnSp>
      <p:sp>
        <p:nvSpPr>
          <p:cNvPr id="82" name="Footer Placeholder 1">
            <a:extLst>
              <a:ext uri="{FF2B5EF4-FFF2-40B4-BE49-F238E27FC236}">
                <a16:creationId xmlns:a16="http://schemas.microsoft.com/office/drawing/2014/main" id="{E80D6315-716D-8D07-6D48-82BC1C08BB92}"/>
              </a:ext>
            </a:extLst>
          </p:cNvPr>
          <p:cNvSpPr txBox="1">
            <a:spLocks/>
          </p:cNvSpPr>
          <p:nvPr/>
        </p:nvSpPr>
        <p:spPr>
          <a:xfrm>
            <a:off x="10039922" y="8444976"/>
            <a:ext cx="4114800" cy="365125"/>
          </a:xfrm>
          <a:prstGeom prst="rect">
            <a:avLst/>
          </a:prstGeom>
        </p:spPr>
        <p:txBody>
          <a:bodyPr vert="horz" lIns="91440" tIns="45720" rIns="91440" bIns="45720" rtlCol="0" anchor="ctr"/>
          <a:lstStyle>
            <a:defPPr>
              <a:defRPr lang="en-NL"/>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2000" dirty="0"/>
              <a:t>Cartoons from </a:t>
            </a:r>
            <a:r>
              <a:rPr lang="en-GB" sz="2000" dirty="0">
                <a:hlinkClick r:id="rId3"/>
              </a:rPr>
              <a:t>van Son 2022b</a:t>
            </a:r>
            <a:endParaRPr lang="en-GB" sz="2000" dirty="0"/>
          </a:p>
        </p:txBody>
      </p:sp>
    </p:spTree>
    <p:extLst>
      <p:ext uri="{BB962C8B-B14F-4D97-AF65-F5344CB8AC3E}">
        <p14:creationId xmlns:p14="http://schemas.microsoft.com/office/powerpoint/2010/main" val="383548829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27</TotalTime>
  <Words>448</Words>
  <Application>Microsoft Macintosh PowerPoint</Application>
  <PresentationFormat>Custom</PresentationFormat>
  <Paragraphs>77</Paragraphs>
  <Slides>3</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vt:i4>
      </vt:variant>
    </vt:vector>
  </HeadingPairs>
  <TitlesOfParts>
    <vt:vector size="12" baseType="lpstr">
      <vt:lpstr>Aptos</vt:lpstr>
      <vt:lpstr>Aptos Display</vt:lpstr>
      <vt:lpstr>Arial</vt:lpstr>
      <vt:lpstr>Avenir Next LT Pro</vt:lpstr>
      <vt:lpstr>Calibri</vt:lpstr>
      <vt:lpstr>Cambria Math</vt:lpstr>
      <vt:lpstr>Latin Modern Math</vt:lpstr>
      <vt:lpstr>Wingdings</vt:lpstr>
      <vt:lpstr>Office Theme</vt:lpstr>
      <vt:lpstr>Formation channel cartoons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Lieke van Son</dc:creator>
  <cp:lastModifiedBy>Lieke van Son</cp:lastModifiedBy>
  <cp:revision>4</cp:revision>
  <dcterms:created xsi:type="dcterms:W3CDTF">2025-02-11T14:31:47Z</dcterms:created>
  <dcterms:modified xsi:type="dcterms:W3CDTF">2025-02-11T14:58:57Z</dcterms:modified>
</cp:coreProperties>
</file>