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82" r:id="rId4"/>
    <p:sldId id="283" r:id="rId5"/>
    <p:sldId id="284" r:id="rId6"/>
    <p:sldId id="267" r:id="rId7"/>
    <p:sldId id="285" r:id="rId8"/>
    <p:sldId id="286" r:id="rId9"/>
    <p:sldId id="291" r:id="rId10"/>
    <p:sldId id="287" r:id="rId11"/>
    <p:sldId id="276" r:id="rId12"/>
    <p:sldId id="277" r:id="rId13"/>
    <p:sldId id="278" r:id="rId14"/>
    <p:sldId id="289" r:id="rId15"/>
    <p:sldId id="29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3875E-520B-49E3-AFCD-C7A34A079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66FAA-AF10-4389-B0CA-DA6828030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FDCF3-5F78-4566-A935-54FB6F02D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7652-CF57-49EA-8BD2-A060E88FB7D1}" type="datetimeFigureOut">
              <a:rPr lang="en-ZA" smtClean="0"/>
              <a:t>2021/04/23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F82BD-A1D2-42EE-8CD1-F69E64571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8BB18-E74D-460A-950C-6B0DBF962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CD93-B05A-49A4-9F08-ABBC8F45DCA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03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EDDE0-005B-4748-82F2-422DD520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06491E-D910-4C17-B23F-E71892354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C0B12-C0BB-41ED-89EC-7A871A414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7652-CF57-49EA-8BD2-A060E88FB7D1}" type="datetimeFigureOut">
              <a:rPr lang="en-ZA" smtClean="0"/>
              <a:t>2021/04/23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51FB4-C184-4310-993F-5045923C4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2578B-7047-463A-8F0A-AD677802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CD93-B05A-49A4-9F08-ABBC8F45DCA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15212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A69D1B-F7E5-4DFD-8EFD-07CDCD804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340D66-EB5A-43A6-8B58-A87E56851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8E066-B0E8-4BB7-B466-48248B38C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7652-CF57-49EA-8BD2-A060E88FB7D1}" type="datetimeFigureOut">
              <a:rPr lang="en-ZA" smtClean="0"/>
              <a:t>2021/04/23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9F113-EC3D-40CA-A773-82BE86BFE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FF9D9-4D48-4049-A2FB-3C1EEE6EC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CD93-B05A-49A4-9F08-ABBC8F45DCA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3874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8C60-30BE-4D5F-BEB9-937FAE72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07A2B-F705-462D-93D7-5B0C2076F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4E46D-96BC-4138-83FE-FFB08801B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7652-CF57-49EA-8BD2-A060E88FB7D1}" type="datetimeFigureOut">
              <a:rPr lang="en-ZA" smtClean="0"/>
              <a:t>2021/04/23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6C50E-F851-4B66-B7CD-514F102A8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82E1C-9B0E-45D8-A89F-D3E5753C4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CD93-B05A-49A4-9F08-ABBC8F45DCA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342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3C90E-05C0-4DA6-8005-BECA18080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06EF6-B5A7-4E7C-8617-7297AEDAF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C2ABA-4C9B-41E1-9337-A6EE0DA37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7652-CF57-49EA-8BD2-A060E88FB7D1}" type="datetimeFigureOut">
              <a:rPr lang="en-ZA" smtClean="0"/>
              <a:t>2021/04/23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1BAB3-E803-487A-9E35-A31620F2B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B42FE-FB37-4C72-88D0-EE9D79E31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CD93-B05A-49A4-9F08-ABBC8F45DCA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7676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DBD6A-CAE4-455E-9353-5378F9ADF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C52FD-911B-4641-B891-74C0BCF0E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38B930-8C79-4C92-9ABD-AD81540BF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CF122-00F0-455D-AF10-BE9D64AB6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7652-CF57-49EA-8BD2-A060E88FB7D1}" type="datetimeFigureOut">
              <a:rPr lang="en-ZA" smtClean="0"/>
              <a:t>2021/04/23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D596B-916B-4A60-B87A-5F9B43BF2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6BE57-3004-4A8C-B9E3-651AD7DEE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CD93-B05A-49A4-9F08-ABBC8F45DCA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76501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3C958-750B-44EF-8D97-62BF74B10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280B0-DC95-4D35-8DC5-B617001AD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8846C0-8E6A-4C71-A4EA-311BE0D3B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2874FA-601E-4FDF-B227-E368C23765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B89DDC-EDF9-412C-AC21-294BEA92E1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F98D8-6404-4156-A274-7913CB3C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7652-CF57-49EA-8BD2-A060E88FB7D1}" type="datetimeFigureOut">
              <a:rPr lang="en-ZA" smtClean="0"/>
              <a:t>2021/04/23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2B35FF-1ABC-4DDC-8C37-40700C6EA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C494AB-A4EF-451A-BA11-61CA58D4F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CD93-B05A-49A4-9F08-ABBC8F45DCA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9232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6DA90-3F9A-42B4-855E-8535428ED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C1E589-92C0-4C81-A71D-A74F011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7652-CF57-49EA-8BD2-A060E88FB7D1}" type="datetimeFigureOut">
              <a:rPr lang="en-ZA" smtClean="0"/>
              <a:t>2021/04/23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A194A6-43EC-41AA-B4A9-A0248C3CA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3F6BAC-42E1-4D5C-8595-3EA7E6146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CD93-B05A-49A4-9F08-ABBC8F45DCA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76627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D4D530-7183-414B-96D2-40C97A90A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7652-CF57-49EA-8BD2-A060E88FB7D1}" type="datetimeFigureOut">
              <a:rPr lang="en-ZA" smtClean="0"/>
              <a:t>2021/04/23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70EC9B-7120-426A-AFC3-5022EFD8B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1001D-D3BB-4A80-A824-4333D7B48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CD93-B05A-49A4-9F08-ABBC8F45DCA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46900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965E-F4B3-4A2D-B6FF-6A000B50A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A2BDA-16F1-4C90-85A1-F91116E57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97EF9C-5AC1-404D-8FD4-CA9CBEAEA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A6E2B-524C-45E8-BB91-1075AB7B0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7652-CF57-49EA-8BD2-A060E88FB7D1}" type="datetimeFigureOut">
              <a:rPr lang="en-ZA" smtClean="0"/>
              <a:t>2021/04/23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2378E-74B8-42AF-9E82-E784FE631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744ED6-A51B-4FB0-8AFB-FE0DA9DB8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CD93-B05A-49A4-9F08-ABBC8F45DCA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53395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F3A4B-3236-454C-AAEE-EE03DFCF8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EB4BF6-AD7C-4BF9-812E-2286A8CF0E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58262-B3D0-40EB-9E77-FAB8B08E5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6F887-A45D-4945-94E8-5813237F3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7652-CF57-49EA-8BD2-A060E88FB7D1}" type="datetimeFigureOut">
              <a:rPr lang="en-ZA" smtClean="0"/>
              <a:t>2021/04/23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7AD5B-83C0-456F-BF24-D9342BA42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96B10-796E-493D-A0AC-046944A7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CD93-B05A-49A4-9F08-ABBC8F45DCA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64168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2B7767-FC9E-490F-AA32-42CB9DCDE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66BCD-AD31-410A-B171-C4E8F95A3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2ECE8-DC91-4B48-83E5-2DD2B589C0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87652-CF57-49EA-8BD2-A060E88FB7D1}" type="datetimeFigureOut">
              <a:rPr lang="en-ZA" smtClean="0"/>
              <a:t>2021/04/23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877BC-4D9D-4B48-9198-24D3FC009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86DDD-6559-48BF-BF93-AA299926C3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CCD93-B05A-49A4-9F08-ABBC8F45DCA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49368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E2E0E-968F-4B23-BFD7-F0652958E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81789"/>
            <a:ext cx="9144000" cy="2828174"/>
          </a:xfrm>
        </p:spPr>
        <p:txBody>
          <a:bodyPr>
            <a:normAutofit/>
          </a:bodyPr>
          <a:lstStyle/>
          <a:p>
            <a:r>
              <a:rPr lang="en-ZA" dirty="0"/>
              <a:t>Arabidopsis and tomato transcriptomics of </a:t>
            </a:r>
            <a:r>
              <a:rPr lang="en-ZA" dirty="0" err="1"/>
              <a:t>solA</a:t>
            </a:r>
            <a:r>
              <a:rPr lang="en-ZA" dirty="0"/>
              <a:t> treatment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1A92B4-FADA-4018-81A5-CDF4F1EA2F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12710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49CEE-73D3-4353-B614-78BBAEDBF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Pair-wise comparisons between samples in same nutritional conditions; plots with best separation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8E0E43-AC2F-4286-B2B6-A66BB72B0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428" y="2141537"/>
            <a:ext cx="6091873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DFC1E6-632F-41A3-82D3-FEA620C67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301" y="2470484"/>
            <a:ext cx="4974656" cy="355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729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5C6F2-2F9A-4AD1-BD70-2908A08E8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Volcano plot, no starvation, </a:t>
            </a:r>
            <a:r>
              <a:rPr lang="en-ZA" dirty="0" err="1"/>
              <a:t>solA</a:t>
            </a:r>
            <a:r>
              <a:rPr lang="en-ZA" dirty="0"/>
              <a:t> treatment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BE7533-39DE-4925-A87E-568CB87C80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0871"/>
          <a:stretch/>
        </p:blipFill>
        <p:spPr>
          <a:xfrm>
            <a:off x="549441" y="3143501"/>
            <a:ext cx="8835139" cy="37144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24878E-3CBC-4DCD-AB7F-26BB94BAFCA6}"/>
              </a:ext>
            </a:extLst>
          </p:cNvPr>
          <p:cNvSpPr txBox="1"/>
          <p:nvPr/>
        </p:nvSpPr>
        <p:spPr>
          <a:xfrm>
            <a:off x="2165684" y="1748589"/>
            <a:ext cx="5321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Design in DESeq2: subset of data (only “no starvation”)</a:t>
            </a:r>
          </a:p>
          <a:p>
            <a:r>
              <a:rPr lang="en-ZA" dirty="0"/>
              <a:t> ~ treatment</a:t>
            </a:r>
          </a:p>
        </p:txBody>
      </p:sp>
    </p:spTree>
    <p:extLst>
      <p:ext uri="{BB962C8B-B14F-4D97-AF65-F5344CB8AC3E}">
        <p14:creationId xmlns:p14="http://schemas.microsoft.com/office/powerpoint/2010/main" val="3778660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E0D8-B26F-49DD-91AB-F0ACD4C79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Volcano plot, P starvation, </a:t>
            </a:r>
            <a:r>
              <a:rPr lang="en-ZA" dirty="0" err="1"/>
              <a:t>solA</a:t>
            </a:r>
            <a:r>
              <a:rPr lang="en-ZA" dirty="0"/>
              <a:t> treatment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277657-FDC8-407B-A2B4-DAB4C0B491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8941"/>
          <a:stretch/>
        </p:blipFill>
        <p:spPr>
          <a:xfrm>
            <a:off x="1067527" y="2287712"/>
            <a:ext cx="8910611" cy="38508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2ECAA0-F80B-4401-93C3-D4E2EF51F880}"/>
              </a:ext>
            </a:extLst>
          </p:cNvPr>
          <p:cNvSpPr txBox="1"/>
          <p:nvPr/>
        </p:nvSpPr>
        <p:spPr>
          <a:xfrm>
            <a:off x="2165684" y="1748589"/>
            <a:ext cx="5118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Design in DESeq2: subset of data; only “P starvation”</a:t>
            </a:r>
          </a:p>
          <a:p>
            <a:r>
              <a:rPr lang="en-ZA" dirty="0"/>
              <a:t>~ treatment</a:t>
            </a:r>
          </a:p>
        </p:txBody>
      </p:sp>
    </p:spTree>
    <p:extLst>
      <p:ext uri="{BB962C8B-B14F-4D97-AF65-F5344CB8AC3E}">
        <p14:creationId xmlns:p14="http://schemas.microsoft.com/office/powerpoint/2010/main" val="2093063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6D67B-B07A-4E6B-93AE-09276DC82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Volcano plot, P+N starvation, </a:t>
            </a:r>
            <a:r>
              <a:rPr lang="en-ZA" dirty="0" err="1"/>
              <a:t>solA</a:t>
            </a:r>
            <a:r>
              <a:rPr lang="en-ZA" dirty="0"/>
              <a:t> treatment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B79237-E98C-4C51-8CBF-54CF9EF7B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0129"/>
          <a:stretch/>
        </p:blipFill>
        <p:spPr>
          <a:xfrm>
            <a:off x="1191459" y="2446420"/>
            <a:ext cx="9227838" cy="3921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786BBA-15C4-4ABB-8DC2-EADA596D0C96}"/>
              </a:ext>
            </a:extLst>
          </p:cNvPr>
          <p:cNvSpPr txBox="1"/>
          <p:nvPr/>
        </p:nvSpPr>
        <p:spPr>
          <a:xfrm>
            <a:off x="2165684" y="1748589"/>
            <a:ext cx="4981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Design in DESeq2: subset of data; “P+N starvation” </a:t>
            </a:r>
          </a:p>
          <a:p>
            <a:r>
              <a:rPr lang="en-ZA" dirty="0"/>
              <a:t>~ treatment</a:t>
            </a:r>
          </a:p>
        </p:txBody>
      </p:sp>
    </p:spTree>
    <p:extLst>
      <p:ext uri="{BB962C8B-B14F-4D97-AF65-F5344CB8AC3E}">
        <p14:creationId xmlns:p14="http://schemas.microsoft.com/office/powerpoint/2010/main" val="3365125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0288B-D9A2-488E-9DE6-AD9763866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LRT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4E21E-2BDE-4478-AA16-513F13C1B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39947" cy="4351338"/>
          </a:xfrm>
        </p:spPr>
        <p:txBody>
          <a:bodyPr/>
          <a:lstStyle/>
          <a:p>
            <a:pPr marL="0" indent="0">
              <a:buNone/>
            </a:pPr>
            <a:r>
              <a:rPr lang="en-ZA" dirty="0"/>
              <a:t>I compared all previously shown</a:t>
            </a:r>
            <a:br>
              <a:rPr lang="en-ZA" dirty="0"/>
            </a:br>
            <a:r>
              <a:rPr lang="en-ZA" dirty="0"/>
              <a:t>Wald outcomes with LRT</a:t>
            </a:r>
          </a:p>
          <a:p>
            <a:r>
              <a:rPr lang="en-ZA" dirty="0"/>
              <a:t>For within nutritional condition </a:t>
            </a:r>
            <a:br>
              <a:rPr lang="en-ZA" dirty="0"/>
            </a:br>
            <a:r>
              <a:rPr lang="en-ZA" dirty="0"/>
              <a:t>comparison: hardly any difference,</a:t>
            </a:r>
            <a:br>
              <a:rPr lang="en-ZA" dirty="0"/>
            </a:br>
            <a:r>
              <a:rPr lang="en-ZA" dirty="0"/>
              <a:t>only 1 DEG more or less; the rest is same. </a:t>
            </a:r>
            <a:br>
              <a:rPr lang="en-ZA" dirty="0"/>
            </a:br>
            <a:r>
              <a:rPr lang="en-ZA" dirty="0">
                <a:solidFill>
                  <a:srgbClr val="FF0000"/>
                </a:solidFill>
              </a:rPr>
              <a:t>Compared models: ~ treatment vs. ~1</a:t>
            </a:r>
          </a:p>
          <a:p>
            <a:r>
              <a:rPr lang="en-ZA" dirty="0"/>
              <a:t>For all sample comparison: </a:t>
            </a:r>
            <a:r>
              <a:rPr lang="en-GB" dirty="0"/>
              <a:t>LRT gives 612 DEGs, while Wald test gives 630 DEGs (overlap = 604 genes). </a:t>
            </a:r>
            <a:br>
              <a:rPr lang="en-GB" dirty="0"/>
            </a:br>
            <a:r>
              <a:rPr lang="en-GB" dirty="0">
                <a:solidFill>
                  <a:srgbClr val="FF0000"/>
                </a:solidFill>
              </a:rPr>
              <a:t>Compared models: ~ N + P + </a:t>
            </a:r>
            <a:r>
              <a:rPr lang="en-GB" dirty="0" err="1">
                <a:solidFill>
                  <a:srgbClr val="FF0000"/>
                </a:solidFill>
              </a:rPr>
              <a:t>solA</a:t>
            </a:r>
            <a:r>
              <a:rPr lang="en-GB" dirty="0">
                <a:solidFill>
                  <a:srgbClr val="FF0000"/>
                </a:solidFill>
              </a:rPr>
              <a:t> vs. ~N + P</a:t>
            </a:r>
            <a:endParaRPr lang="en-ZA" dirty="0">
              <a:solidFill>
                <a:srgbClr val="FF0000"/>
              </a:solidFill>
            </a:endParaRPr>
          </a:p>
          <a:p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D38788-C657-4785-B3BC-A482E67AD2B6}"/>
              </a:ext>
            </a:extLst>
          </p:cNvPr>
          <p:cNvSpPr txBox="1"/>
          <p:nvPr/>
        </p:nvSpPr>
        <p:spPr>
          <a:xfrm rot="20801941">
            <a:off x="9442872" y="3898116"/>
            <a:ext cx="15519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ZA" dirty="0">
                <a:solidFill>
                  <a:srgbClr val="FF0000"/>
                </a:solidFill>
              </a:rPr>
              <a:t>Is this correct?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033A82-1119-48AA-BD47-5B9B0792DC9F}"/>
              </a:ext>
            </a:extLst>
          </p:cNvPr>
          <p:cNvCxnSpPr/>
          <p:nvPr/>
        </p:nvCxnSpPr>
        <p:spPr>
          <a:xfrm flipH="1">
            <a:off x="6669981" y="4082782"/>
            <a:ext cx="27512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CCEB970-10CD-4BFA-B4B4-46E9A4F40076}"/>
              </a:ext>
            </a:extLst>
          </p:cNvPr>
          <p:cNvSpPr txBox="1"/>
          <p:nvPr/>
        </p:nvSpPr>
        <p:spPr>
          <a:xfrm rot="20801941">
            <a:off x="10240492" y="5634065"/>
            <a:ext cx="15519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ZA" dirty="0">
                <a:solidFill>
                  <a:srgbClr val="FF0000"/>
                </a:solidFill>
              </a:rPr>
              <a:t>Is this correct?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E5A53C7-1E21-407D-8A8D-F250208EBC0C}"/>
              </a:ext>
            </a:extLst>
          </p:cNvPr>
          <p:cNvCxnSpPr/>
          <p:nvPr/>
        </p:nvCxnSpPr>
        <p:spPr>
          <a:xfrm flipH="1">
            <a:off x="7467601" y="5818731"/>
            <a:ext cx="27512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4FE8B04-4491-470C-9A96-9928B8F90A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74"/>
          <a:stretch/>
        </p:blipFill>
        <p:spPr>
          <a:xfrm>
            <a:off x="6134652" y="80012"/>
            <a:ext cx="5590704" cy="358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81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DE7CF-F9B0-46E5-A7E5-F1C110D82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Questions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1136D5-CD4E-4FEE-B655-7BA1CD69E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Does it make sense to only use the overlap from LRT and Wald test as truly DEGs?</a:t>
            </a:r>
          </a:p>
          <a:p>
            <a:r>
              <a:rPr lang="en-ZA" dirty="0"/>
              <a:t>Should I remove outlier samples from the PCA and do all analyses without these outliers?</a:t>
            </a:r>
          </a:p>
        </p:txBody>
      </p:sp>
    </p:spTree>
    <p:extLst>
      <p:ext uri="{BB962C8B-B14F-4D97-AF65-F5344CB8AC3E}">
        <p14:creationId xmlns:p14="http://schemas.microsoft.com/office/powerpoint/2010/main" val="187866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616C6-F513-4E13-B98C-DB65A1B4A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548ED-BEF1-4984-8284-36B249F0B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sz="3200" b="1" dirty="0"/>
              <a:t>To find out the effect of solanoeclepin A (</a:t>
            </a:r>
            <a:r>
              <a:rPr lang="en-ZA" sz="3200" b="1" dirty="0" err="1"/>
              <a:t>solA</a:t>
            </a:r>
            <a:r>
              <a:rPr lang="en-ZA" sz="3200" b="1" dirty="0"/>
              <a:t>) on the plant</a:t>
            </a:r>
          </a:p>
          <a:p>
            <a:r>
              <a:rPr lang="en-ZA" dirty="0" err="1"/>
              <a:t>SolA</a:t>
            </a:r>
            <a:r>
              <a:rPr lang="en-ZA" dirty="0"/>
              <a:t> is only produced by tomato and potato</a:t>
            </a:r>
          </a:p>
          <a:p>
            <a:r>
              <a:rPr lang="en-ZA" dirty="0"/>
              <a:t>But we only have a very small amount of the molecule, so we cannot use it in big experiments</a:t>
            </a:r>
          </a:p>
          <a:p>
            <a:r>
              <a:rPr lang="en-ZA" dirty="0"/>
              <a:t>Therefore, the majority of experiments were carried out on Arabidopsis (= small plant, so less </a:t>
            </a:r>
            <a:r>
              <a:rPr lang="en-ZA" dirty="0" err="1"/>
              <a:t>solA</a:t>
            </a:r>
            <a:r>
              <a:rPr lang="en-ZA" dirty="0"/>
              <a:t> necessary)</a:t>
            </a:r>
          </a:p>
        </p:txBody>
      </p:sp>
    </p:spTree>
    <p:extLst>
      <p:ext uri="{BB962C8B-B14F-4D97-AF65-F5344CB8AC3E}">
        <p14:creationId xmlns:p14="http://schemas.microsoft.com/office/powerpoint/2010/main" val="3849593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8280D-01B2-4EE2-9FED-C9BEE6A74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First Arabidopsis experiment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F6A21EA-739E-450F-BD7C-6CDA72A851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89427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110399206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8462477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00512609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63411195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80578041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45154745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61566397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63720940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5196746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907005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M02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N02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E02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M06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N06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E06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M24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N24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E24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726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Time (h)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089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err="1"/>
                        <a:t>solA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uM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nM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uM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nM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uM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nM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37655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1A67BA4-FA01-476C-99BD-718AB601F625}"/>
              </a:ext>
            </a:extLst>
          </p:cNvPr>
          <p:cNvSpPr txBox="1"/>
          <p:nvPr/>
        </p:nvSpPr>
        <p:spPr>
          <a:xfrm>
            <a:off x="1259305" y="4243136"/>
            <a:ext cx="9554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Only in t=2h there were DEGs, </a:t>
            </a:r>
            <a:r>
              <a:rPr lang="en-ZA" b="1" dirty="0"/>
              <a:t>related to N and P starvation </a:t>
            </a:r>
            <a:r>
              <a:rPr lang="en-ZA" dirty="0">
                <a:sym typeface="Wingdings" panose="05000000000000000000" pitchFamily="2" charset="2"/>
              </a:rPr>
              <a:t> follow up experiment with only t=2h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81496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F74FD-DDB1-43FC-85A9-2D02868C5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Tomato experiment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9356C5E-6E76-4C70-9CF9-D885F07977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0085871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52690285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1270018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247931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4619229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407988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Group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Group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Group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Group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787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err="1"/>
                        <a:t>solA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89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Compartment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Root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Root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Shoot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Shoot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67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345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6BA69-D6EE-44BB-AC84-2ACC4657B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Second Arabidopsis experiment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7EE873-D1EE-4C15-BB61-49F9130D4D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899784"/>
              </p:ext>
            </p:extLst>
          </p:nvPr>
        </p:nvGraphicFramePr>
        <p:xfrm>
          <a:off x="629651" y="1828800"/>
          <a:ext cx="10431381" cy="11336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52674">
                  <a:extLst>
                    <a:ext uri="{9D8B030D-6E8A-4147-A177-3AD203B41FA5}">
                      <a16:colId xmlns:a16="http://schemas.microsoft.com/office/drawing/2014/main" val="2044434655"/>
                    </a:ext>
                  </a:extLst>
                </a:gridCol>
                <a:gridCol w="1141706">
                  <a:extLst>
                    <a:ext uri="{9D8B030D-6E8A-4147-A177-3AD203B41FA5}">
                      <a16:colId xmlns:a16="http://schemas.microsoft.com/office/drawing/2014/main" val="1762487147"/>
                    </a:ext>
                  </a:extLst>
                </a:gridCol>
                <a:gridCol w="1194449">
                  <a:extLst>
                    <a:ext uri="{9D8B030D-6E8A-4147-A177-3AD203B41FA5}">
                      <a16:colId xmlns:a16="http://schemas.microsoft.com/office/drawing/2014/main" val="337492620"/>
                    </a:ext>
                  </a:extLst>
                </a:gridCol>
                <a:gridCol w="1145001">
                  <a:extLst>
                    <a:ext uri="{9D8B030D-6E8A-4147-A177-3AD203B41FA5}">
                      <a16:colId xmlns:a16="http://schemas.microsoft.com/office/drawing/2014/main" val="1165262387"/>
                    </a:ext>
                  </a:extLst>
                </a:gridCol>
                <a:gridCol w="1503226">
                  <a:extLst>
                    <a:ext uri="{9D8B030D-6E8A-4147-A177-3AD203B41FA5}">
                      <a16:colId xmlns:a16="http://schemas.microsoft.com/office/drawing/2014/main" val="2377664078"/>
                    </a:ext>
                  </a:extLst>
                </a:gridCol>
                <a:gridCol w="1090059">
                  <a:extLst>
                    <a:ext uri="{9D8B030D-6E8A-4147-A177-3AD203B41FA5}">
                      <a16:colId xmlns:a16="http://schemas.microsoft.com/office/drawing/2014/main" val="4094886756"/>
                    </a:ext>
                  </a:extLst>
                </a:gridCol>
                <a:gridCol w="1402133">
                  <a:extLst>
                    <a:ext uri="{9D8B030D-6E8A-4147-A177-3AD203B41FA5}">
                      <a16:colId xmlns:a16="http://schemas.microsoft.com/office/drawing/2014/main" val="4205668543"/>
                    </a:ext>
                  </a:extLst>
                </a:gridCol>
                <a:gridCol w="1402133">
                  <a:extLst>
                    <a:ext uri="{9D8B030D-6E8A-4147-A177-3AD203B41FA5}">
                      <a16:colId xmlns:a16="http://schemas.microsoft.com/office/drawing/2014/main" val="3578230422"/>
                    </a:ext>
                  </a:extLst>
                </a:gridCol>
              </a:tblGrid>
              <a:tr h="2834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 dirty="0">
                          <a:effectLst/>
                        </a:rPr>
                        <a:t> </a:t>
                      </a:r>
                      <a:endParaRPr lang="en-Z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 dirty="0">
                          <a:effectLst/>
                        </a:rPr>
                        <a:t>group a</a:t>
                      </a:r>
                      <a:endParaRPr lang="en-Z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 dirty="0">
                          <a:effectLst/>
                        </a:rPr>
                        <a:t>group b</a:t>
                      </a:r>
                      <a:endParaRPr lang="en-Z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group 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 dirty="0">
                          <a:effectLst/>
                        </a:rPr>
                        <a:t>group d</a:t>
                      </a:r>
                      <a:endParaRPr lang="en-Z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 dirty="0">
                          <a:effectLst/>
                        </a:rPr>
                        <a:t>group e</a:t>
                      </a:r>
                      <a:endParaRPr lang="en-Z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 dirty="0">
                          <a:effectLst/>
                        </a:rPr>
                        <a:t>group f</a:t>
                      </a:r>
                      <a:endParaRPr lang="en-Z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 dirty="0">
                          <a:solidFill>
                            <a:srgbClr val="FF0000"/>
                          </a:solidFill>
                          <a:effectLst/>
                        </a:rPr>
                        <a:t>group g</a:t>
                      </a:r>
                      <a:endParaRPr lang="en-ZA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621869"/>
                  </a:ext>
                </a:extLst>
              </a:tr>
              <a:tr h="2834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P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+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+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-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-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-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-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solidFill>
                            <a:srgbClr val="FF0000"/>
                          </a:solidFill>
                          <a:effectLst/>
                        </a:rPr>
                        <a:t>+</a:t>
                      </a:r>
                      <a:endParaRPr lang="en-ZA" sz="18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9232338"/>
                  </a:ext>
                </a:extLst>
              </a:tr>
              <a:tr h="2834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N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+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+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+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+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-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-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solidFill>
                            <a:srgbClr val="FF0000"/>
                          </a:solidFill>
                          <a:effectLst/>
                        </a:rPr>
                        <a:t>-</a:t>
                      </a:r>
                      <a:endParaRPr lang="en-ZA" sz="18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1264306"/>
                  </a:ext>
                </a:extLst>
              </a:tr>
              <a:tr h="2834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 dirty="0">
                          <a:effectLst/>
                        </a:rPr>
                        <a:t>add solA</a:t>
                      </a:r>
                      <a:endParaRPr lang="en-Z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-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+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-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+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-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+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 dirty="0">
                          <a:solidFill>
                            <a:srgbClr val="FF0000"/>
                          </a:solidFill>
                          <a:effectLst/>
                        </a:rPr>
                        <a:t>-</a:t>
                      </a:r>
                      <a:endParaRPr lang="en-ZA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226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1261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E50A-7477-408C-A685-CB9F67CBD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BF287-A16E-4400-BE30-B501ECACD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B50A04-8FB9-479D-ABC1-E5DA5E8A1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77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4E33-0231-4C77-9C33-AEDA7607A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All samples, PC3 and PC4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7A71CC-E4B9-4803-9859-35225CFFD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0" y="1578590"/>
            <a:ext cx="6879999" cy="491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195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7CD06-C0BA-46A6-9E37-98EAFEEEF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Scree plot all samples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59D0D2-FBCE-4BBB-A974-39548CF71A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0063" y="1825625"/>
            <a:ext cx="60918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884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68F25-9D00-44DA-BD2F-051B6691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Volcano plot, all samples, </a:t>
            </a:r>
            <a:r>
              <a:rPr lang="en-ZA" dirty="0" err="1"/>
              <a:t>solA</a:t>
            </a:r>
            <a:r>
              <a:rPr lang="en-ZA" dirty="0"/>
              <a:t> treatment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E6C206-3F98-4034-AB79-0A59C9315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4526" y="1440093"/>
            <a:ext cx="6719151" cy="54179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C774BA-4524-4459-BD62-DE250667F0DB}"/>
              </a:ext>
            </a:extLst>
          </p:cNvPr>
          <p:cNvSpPr txBox="1"/>
          <p:nvPr/>
        </p:nvSpPr>
        <p:spPr>
          <a:xfrm>
            <a:off x="8951495" y="3105834"/>
            <a:ext cx="2491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630 DEGs,</a:t>
            </a:r>
          </a:p>
          <a:p>
            <a:r>
              <a:rPr lang="en-ZA" dirty="0"/>
              <a:t>of which 36 have LFC &gt;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E6C587-E7BA-4CC1-B052-864CE73DD20C}"/>
              </a:ext>
            </a:extLst>
          </p:cNvPr>
          <p:cNvSpPr txBox="1"/>
          <p:nvPr/>
        </p:nvSpPr>
        <p:spPr>
          <a:xfrm>
            <a:off x="312821" y="1751929"/>
            <a:ext cx="3192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Design in DESeq2: all datapoints</a:t>
            </a:r>
          </a:p>
          <a:p>
            <a:r>
              <a:rPr lang="en-ZA" dirty="0"/>
              <a:t>~ P + N + </a:t>
            </a:r>
            <a:r>
              <a:rPr lang="en-ZA" dirty="0" err="1"/>
              <a:t>solA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67804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2918</TotalTime>
  <Words>444</Words>
  <Application>Microsoft Office PowerPoint</Application>
  <PresentationFormat>Widescreen</PresentationFormat>
  <Paragraphs>111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Arabidopsis and tomato transcriptomics of solA treatment</vt:lpstr>
      <vt:lpstr>Goal</vt:lpstr>
      <vt:lpstr>First Arabidopsis experiment</vt:lpstr>
      <vt:lpstr>Tomato experiment</vt:lpstr>
      <vt:lpstr>Second Arabidopsis experiment</vt:lpstr>
      <vt:lpstr>PowerPoint Presentation</vt:lpstr>
      <vt:lpstr>All samples, PC3 and PC4</vt:lpstr>
      <vt:lpstr>Scree plot all samples</vt:lpstr>
      <vt:lpstr>Volcano plot, all samples, solA treatment</vt:lpstr>
      <vt:lpstr>Pair-wise comparisons between samples in same nutritional conditions; plots with best separation</vt:lpstr>
      <vt:lpstr>Volcano plot, no starvation, solA treatment</vt:lpstr>
      <vt:lpstr>Volcano plot, P starvation, solA treatment</vt:lpstr>
      <vt:lpstr>Volcano plot, P+N starvation, solA treatment</vt:lpstr>
      <vt:lpstr>LRT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Lieke Vlaar</dc:creator>
  <cp:lastModifiedBy>Lieke Vlaar</cp:lastModifiedBy>
  <cp:revision>27</cp:revision>
  <dcterms:created xsi:type="dcterms:W3CDTF">2021-03-05T14:59:37Z</dcterms:created>
  <dcterms:modified xsi:type="dcterms:W3CDTF">2021-04-23T11:00:36Z</dcterms:modified>
</cp:coreProperties>
</file>