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7" r:id="rId4"/>
    <p:sldId id="268" r:id="rId5"/>
    <p:sldId id="271" r:id="rId6"/>
    <p:sldId id="269" r:id="rId7"/>
    <p:sldId id="270" r:id="rId8"/>
    <p:sldId id="276" r:id="rId9"/>
    <p:sldId id="277" r:id="rId10"/>
    <p:sldId id="278" r:id="rId11"/>
    <p:sldId id="279" r:id="rId12"/>
    <p:sldId id="281" r:id="rId13"/>
    <p:sldId id="265" r:id="rId14"/>
    <p:sldId id="274" r:id="rId15"/>
    <p:sldId id="258" r:id="rId16"/>
    <p:sldId id="257" r:id="rId17"/>
    <p:sldId id="259" r:id="rId18"/>
    <p:sldId id="260" r:id="rId19"/>
    <p:sldId id="261" r:id="rId20"/>
    <p:sldId id="262" r:id="rId21"/>
    <p:sldId id="263" r:id="rId22"/>
    <p:sldId id="26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875E-520B-49E3-AFCD-C7A34A079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66FAA-AF10-4389-B0CA-DA6828030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FDCF3-5F78-4566-A935-54FB6F02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2021/03/24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F82BD-A1D2-42EE-8CD1-F69E6457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8BB18-E74D-460A-950C-6B0DBF96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3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DDE0-005B-4748-82F2-422DD520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6491E-D910-4C17-B23F-E71892354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C0B12-C0BB-41ED-89EC-7A871A41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2021/03/24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51FB4-C184-4310-993F-5045923C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2578B-7047-463A-8F0A-AD677802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521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A69D1B-F7E5-4DFD-8EFD-07CDCD804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40D66-EB5A-43A6-8B58-A87E56851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8E066-B0E8-4BB7-B466-48248B38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2021/03/24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9F113-EC3D-40CA-A773-82BE86BF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FF9D9-4D48-4049-A2FB-3C1EEE6E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874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8C60-30BE-4D5F-BEB9-937FAE72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07A2B-F705-462D-93D7-5B0C2076F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4E46D-96BC-4138-83FE-FFB08801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2021/03/24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6C50E-F851-4B66-B7CD-514F102A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82E1C-9B0E-45D8-A89F-D3E5753C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42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C90E-05C0-4DA6-8005-BECA1808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06EF6-B5A7-4E7C-8617-7297AEDAF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C2ABA-4C9B-41E1-9337-A6EE0DA3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2021/03/24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1BAB3-E803-487A-9E35-A31620F2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B42FE-FB37-4C72-88D0-EE9D79E3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67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BD6A-CAE4-455E-9353-5378F9ADF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C52FD-911B-4641-B891-74C0BCF0E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8B930-8C79-4C92-9ABD-AD81540BF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CF122-00F0-455D-AF10-BE9D64AB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2021/03/24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D596B-916B-4A60-B87A-5F9B43BF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6BE57-3004-4A8C-B9E3-651AD7DE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650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C958-750B-44EF-8D97-62BF74B1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280B0-DC95-4D35-8DC5-B617001AD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846C0-8E6A-4C71-A4EA-311BE0D3B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874FA-601E-4FDF-B227-E368C2376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89DDC-EDF9-412C-AC21-294BEA92E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F98D8-6404-4156-A274-7913CB3C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2021/03/24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2B35FF-1ABC-4DDC-8C37-40700C6E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494AB-A4EF-451A-BA11-61CA58D4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232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DA90-3F9A-42B4-855E-8535428E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1E589-92C0-4C81-A71D-A74F011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2021/03/24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194A6-43EC-41AA-B4A9-A0248C3C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F6BAC-42E1-4D5C-8595-3EA7E614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662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4D530-7183-414B-96D2-40C97A90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2021/03/24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0EC9B-7120-426A-AFC3-5022EFD8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1001D-D3BB-4A80-A824-4333D7B4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690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965E-F4B3-4A2D-B6FF-6A000B50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A2BDA-16F1-4C90-85A1-F91116E57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7EF9C-5AC1-404D-8FD4-CA9CBEAEA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A6E2B-524C-45E8-BB91-1075AB7B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2021/03/24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2378E-74B8-42AF-9E82-E784FE63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44ED6-A51B-4FB0-8AFB-FE0DA9DB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339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3A4B-3236-454C-AAEE-EE03DFCF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EB4BF6-AD7C-4BF9-812E-2286A8CF0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58262-B3D0-40EB-9E77-FAB8B08E5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6F887-A45D-4945-94E8-5813237F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2021/03/24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7AD5B-83C0-456F-BF24-D9342BA4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96B10-796E-493D-A0AC-046944A7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6416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B7767-FC9E-490F-AA32-42CB9DCDE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66BCD-AD31-410A-B171-C4E8F95A3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2ECE8-DC91-4B48-83E5-2DD2B589C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87652-CF57-49EA-8BD2-A060E88FB7D1}" type="datetimeFigureOut">
              <a:rPr lang="en-ZA" smtClean="0"/>
              <a:t>2021/03/24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877BC-4D9D-4B48-9198-24D3FC009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86DDD-6559-48BF-BF93-AA299926C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936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2E0E-968F-4B23-BFD7-F0652958E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1789"/>
            <a:ext cx="9144000" cy="2828174"/>
          </a:xfrm>
        </p:spPr>
        <p:txBody>
          <a:bodyPr>
            <a:normAutofit/>
          </a:bodyPr>
          <a:lstStyle/>
          <a:p>
            <a:r>
              <a:rPr lang="en-ZA" dirty="0"/>
              <a:t>Arabidopsis and tomato transcriptomics of </a:t>
            </a:r>
            <a:r>
              <a:rPr lang="en-ZA" dirty="0" err="1"/>
              <a:t>solA</a:t>
            </a:r>
            <a:r>
              <a:rPr lang="en-ZA" dirty="0"/>
              <a:t> treatment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A92B4-FADA-4018-81A5-CDF4F1EA2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2710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D67B-B07A-4E6B-93AE-09276DC8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Volcano plot, P+N starvation, </a:t>
            </a:r>
            <a:r>
              <a:rPr lang="en-ZA" dirty="0" err="1"/>
              <a:t>solA</a:t>
            </a:r>
            <a:r>
              <a:rPr lang="en-ZA" dirty="0"/>
              <a:t> treatment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B79237-E98C-4C51-8CBF-54CF9EF7B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663"/>
          <a:stretch/>
        </p:blipFill>
        <p:spPr>
          <a:xfrm>
            <a:off x="1191459" y="1690688"/>
            <a:ext cx="9227838" cy="467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25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2937-F486-42A1-9D2D-E3DED4B76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F8D16-E0AF-457F-9628-E4ECAF4F2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A285C8B-906A-4B32-84F5-6C116476CB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825625"/>
          <a:ext cx="11734800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1734800" imgH="4200525" progId="Excel.Sheet.12">
                  <p:embed/>
                </p:oleObj>
              </mc:Choice>
              <mc:Fallback>
                <p:oleObj name="Worksheet" r:id="rId2" imgW="11734800" imgH="420052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A285C8B-906A-4B32-84F5-6C116476CB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8600" y="1825625"/>
                        <a:ext cx="11734800" cy="420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1603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A8DE0-2662-45A8-A1F2-5279CAF9A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25" y="1305009"/>
            <a:ext cx="4957011" cy="3281279"/>
          </a:xfrm>
        </p:spPr>
        <p:txBody>
          <a:bodyPr>
            <a:normAutofit/>
          </a:bodyPr>
          <a:lstStyle/>
          <a:p>
            <a:r>
              <a:rPr lang="en-ZA" dirty="0"/>
              <a:t>GO terms enriched in all genes in N+P starvation </a:t>
            </a:r>
            <a:r>
              <a:rPr lang="en-ZA" dirty="0" err="1"/>
              <a:t>solA</a:t>
            </a:r>
            <a:r>
              <a:rPr lang="en-ZA" dirty="0"/>
              <a:t> </a:t>
            </a:r>
            <a:r>
              <a:rPr lang="en-ZA" dirty="0" err="1"/>
              <a:t>trtmnt</a:t>
            </a:r>
            <a:r>
              <a:rPr lang="en-Z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A7F86B-2BB0-4CC8-AB98-1663F1C7DE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" t="6199" r="47587" b="2339"/>
          <a:stretch/>
        </p:blipFill>
        <p:spPr>
          <a:xfrm>
            <a:off x="248652" y="152400"/>
            <a:ext cx="6015790" cy="658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19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9EDB-F3CA-4DD5-8599-7501540D7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Other possibly interesting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CC473-FA0B-405D-89E6-C092EFEC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DEGs overlapping in Ath2 in all nutritional treatments: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Nematode resistance protein-like HSPRO2 is present in both Ath1 and Ath2 (not in starvation samples), but up- versus down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6F0C549-58F8-44ED-8328-DAA7CE0E4E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725" y="2371892"/>
          <a:ext cx="1125855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1258508" imgH="1533633" progId="Excel.Sheet.12">
                  <p:embed/>
                </p:oleObj>
              </mc:Choice>
              <mc:Fallback>
                <p:oleObj name="Worksheet" r:id="rId2" imgW="11258508" imgH="1533633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6F0C549-58F8-44ED-8328-DAA7CE0E4E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6725" y="2371892"/>
                        <a:ext cx="11258550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8508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08742-C7E7-4218-BA54-91E47347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Tomato </a:t>
            </a:r>
            <a:r>
              <a:rPr lang="en-ZA" dirty="0" err="1"/>
              <a:t>RNAseq</a:t>
            </a:r>
            <a:endParaRPr lang="en-Z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46FAF2-1D12-468C-8F89-5DC8BF4DC3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002630"/>
              </p:ext>
            </p:extLst>
          </p:nvPr>
        </p:nvGraphicFramePr>
        <p:xfrm>
          <a:off x="950494" y="2664193"/>
          <a:ext cx="3493168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681562386"/>
                    </a:ext>
                  </a:extLst>
                </a:gridCol>
                <a:gridCol w="1347537">
                  <a:extLst>
                    <a:ext uri="{9D8B030D-6E8A-4147-A177-3AD203B41FA5}">
                      <a16:colId xmlns:a16="http://schemas.microsoft.com/office/drawing/2014/main" val="2441543718"/>
                    </a:ext>
                  </a:extLst>
                </a:gridCol>
                <a:gridCol w="1307431">
                  <a:extLst>
                    <a:ext uri="{9D8B030D-6E8A-4147-A177-3AD203B41FA5}">
                      <a16:colId xmlns:a16="http://schemas.microsoft.com/office/drawing/2014/main" val="2463261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+ </a:t>
                      </a:r>
                      <a:r>
                        <a:rPr lang="en-ZA" dirty="0" err="1"/>
                        <a:t>solA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 </a:t>
                      </a:r>
                      <a:r>
                        <a:rPr lang="en-ZA" dirty="0" err="1"/>
                        <a:t>solA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84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 replicates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5 replicates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8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Shoot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5 replicates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5 replicates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437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1486F2-84A8-4F3C-971B-EFE3140FF0E6}"/>
              </a:ext>
            </a:extLst>
          </p:cNvPr>
          <p:cNvSpPr txBox="1"/>
          <p:nvPr/>
        </p:nvSpPr>
        <p:spPr>
          <a:xfrm>
            <a:off x="5013158" y="2758788"/>
            <a:ext cx="2632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Grow 14d in glass tube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Add 5 </a:t>
            </a:r>
            <a:r>
              <a:rPr lang="en-ZA" dirty="0" err="1"/>
              <a:t>uM</a:t>
            </a:r>
            <a:r>
              <a:rPr lang="en-ZA" dirty="0"/>
              <a:t> </a:t>
            </a:r>
            <a:r>
              <a:rPr lang="en-ZA" dirty="0" err="1"/>
              <a:t>solA</a:t>
            </a:r>
            <a:r>
              <a:rPr lang="en-ZA" dirty="0"/>
              <a:t> or EtOH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Harvest after 2h</a:t>
            </a:r>
          </a:p>
        </p:txBody>
      </p:sp>
    </p:spTree>
    <p:extLst>
      <p:ext uri="{BB962C8B-B14F-4D97-AF65-F5344CB8AC3E}">
        <p14:creationId xmlns:p14="http://schemas.microsoft.com/office/powerpoint/2010/main" val="164124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6215-0E93-4BDB-BB49-F04B99C7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Tomato root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53CAD-500D-4993-8140-C2BB65711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1731B9-849C-41C1-895C-99ED24D6F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82" y="0"/>
            <a:ext cx="114738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08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4B56-6695-4C53-BA3B-8B81929C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Tomato shoot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F6CA87-6A52-4576-A50A-120143D48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788" y="1379620"/>
            <a:ext cx="9030401" cy="53975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CA4A7B-60A1-44A5-94D9-271C81F79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82" y="0"/>
            <a:ext cx="114738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6A64-0BC1-46FA-ACAA-529F5D2E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Tomato root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78F451-6FC0-4532-88A1-A454C4687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445"/>
          <a:stretch/>
        </p:blipFill>
        <p:spPr>
          <a:xfrm>
            <a:off x="1240446" y="1332370"/>
            <a:ext cx="9711108" cy="525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84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32B5-268C-4C3F-9F54-5FE519854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Tomato shoot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3758FE-5F44-40A2-BF84-F839D57B4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658"/>
          <a:stretch/>
        </p:blipFill>
        <p:spPr>
          <a:xfrm>
            <a:off x="1467852" y="1263166"/>
            <a:ext cx="10130590" cy="547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17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8DE7-8910-4645-87ED-E709E95B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Overlap between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7CD7-F731-4CCD-A9AB-45182021D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147"/>
            <a:ext cx="10515600" cy="4997116"/>
          </a:xfrm>
        </p:spPr>
        <p:txBody>
          <a:bodyPr>
            <a:normAutofit fontScale="92500" lnSpcReduction="10000"/>
          </a:bodyPr>
          <a:lstStyle/>
          <a:p>
            <a:r>
              <a:rPr lang="en-ZA" dirty="0"/>
              <a:t>There are 0 overlapping genes between Sly1 and Ath1</a:t>
            </a:r>
          </a:p>
          <a:p>
            <a:r>
              <a:rPr lang="en-ZA" dirty="0"/>
              <a:t>There are 0 overlapping genes between Sly1 and Ath2_ab (no starvation)</a:t>
            </a:r>
          </a:p>
          <a:p>
            <a:r>
              <a:rPr lang="en-ZA" dirty="0"/>
              <a:t>There are 0 overlapping genes between Sly-root and Ath2_cd (under N starvation)</a:t>
            </a:r>
          </a:p>
          <a:p>
            <a:r>
              <a:rPr lang="en-ZA" dirty="0"/>
              <a:t>There is 1 overlapping gene between Sly1-shoot and Ath2_cd (under P starvation): </a:t>
            </a:r>
            <a:r>
              <a:rPr lang="en-ZA" b="1" dirty="0"/>
              <a:t>HSP18.2</a:t>
            </a:r>
          </a:p>
          <a:p>
            <a:r>
              <a:rPr lang="en-ZA" dirty="0"/>
              <a:t>There are 2 overlapping genes between Sly1-root and Ath2-ef (under both N and P starvation): a glycosyltransferase and </a:t>
            </a:r>
            <a:r>
              <a:rPr lang="en-ZA" dirty="0" err="1"/>
              <a:t>Germin</a:t>
            </a:r>
            <a:r>
              <a:rPr lang="en-ZA" dirty="0"/>
              <a:t>-like protein subfamily 1 member 7</a:t>
            </a:r>
          </a:p>
          <a:p>
            <a:r>
              <a:rPr lang="en-ZA" dirty="0"/>
              <a:t>There are 3 overlapping genes between Sly1-shoot and Ath2_ef (under both N and P starvation): </a:t>
            </a:r>
            <a:r>
              <a:rPr lang="en-ZA" b="1" dirty="0"/>
              <a:t>HSP18.2</a:t>
            </a:r>
            <a:r>
              <a:rPr lang="en-ZA" dirty="0"/>
              <a:t>, atHSP17.4 and an unknown transmembrane protein</a:t>
            </a:r>
          </a:p>
        </p:txBody>
      </p:sp>
    </p:spTree>
    <p:extLst>
      <p:ext uri="{BB962C8B-B14F-4D97-AF65-F5344CB8AC3E}">
        <p14:creationId xmlns:p14="http://schemas.microsoft.com/office/powerpoint/2010/main" val="1284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BA69-D6EE-44BB-AC84-2ACC4657B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Second Arabidopsis experiment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7EE873-D1EE-4C15-BB61-49F9130D4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398127"/>
              </p:ext>
            </p:extLst>
          </p:nvPr>
        </p:nvGraphicFramePr>
        <p:xfrm>
          <a:off x="629651" y="1828800"/>
          <a:ext cx="10431381" cy="40268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2674">
                  <a:extLst>
                    <a:ext uri="{9D8B030D-6E8A-4147-A177-3AD203B41FA5}">
                      <a16:colId xmlns:a16="http://schemas.microsoft.com/office/drawing/2014/main" val="2044434655"/>
                    </a:ext>
                  </a:extLst>
                </a:gridCol>
                <a:gridCol w="1141706">
                  <a:extLst>
                    <a:ext uri="{9D8B030D-6E8A-4147-A177-3AD203B41FA5}">
                      <a16:colId xmlns:a16="http://schemas.microsoft.com/office/drawing/2014/main" val="1762487147"/>
                    </a:ext>
                  </a:extLst>
                </a:gridCol>
                <a:gridCol w="1194449">
                  <a:extLst>
                    <a:ext uri="{9D8B030D-6E8A-4147-A177-3AD203B41FA5}">
                      <a16:colId xmlns:a16="http://schemas.microsoft.com/office/drawing/2014/main" val="337492620"/>
                    </a:ext>
                  </a:extLst>
                </a:gridCol>
                <a:gridCol w="1145001">
                  <a:extLst>
                    <a:ext uri="{9D8B030D-6E8A-4147-A177-3AD203B41FA5}">
                      <a16:colId xmlns:a16="http://schemas.microsoft.com/office/drawing/2014/main" val="1165262387"/>
                    </a:ext>
                  </a:extLst>
                </a:gridCol>
                <a:gridCol w="1503226">
                  <a:extLst>
                    <a:ext uri="{9D8B030D-6E8A-4147-A177-3AD203B41FA5}">
                      <a16:colId xmlns:a16="http://schemas.microsoft.com/office/drawing/2014/main" val="2377664078"/>
                    </a:ext>
                  </a:extLst>
                </a:gridCol>
                <a:gridCol w="1090059">
                  <a:extLst>
                    <a:ext uri="{9D8B030D-6E8A-4147-A177-3AD203B41FA5}">
                      <a16:colId xmlns:a16="http://schemas.microsoft.com/office/drawing/2014/main" val="4094886756"/>
                    </a:ext>
                  </a:extLst>
                </a:gridCol>
                <a:gridCol w="1402133">
                  <a:extLst>
                    <a:ext uri="{9D8B030D-6E8A-4147-A177-3AD203B41FA5}">
                      <a16:colId xmlns:a16="http://schemas.microsoft.com/office/drawing/2014/main" val="4205668543"/>
                    </a:ext>
                  </a:extLst>
                </a:gridCol>
                <a:gridCol w="1402133">
                  <a:extLst>
                    <a:ext uri="{9D8B030D-6E8A-4147-A177-3AD203B41FA5}">
                      <a16:colId xmlns:a16="http://schemas.microsoft.com/office/drawing/2014/main" val="3578230422"/>
                    </a:ext>
                  </a:extLst>
                </a:gridCol>
              </a:tblGrid>
              <a:tr h="283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 dirty="0">
                          <a:effectLst/>
                        </a:rPr>
                        <a:t> </a:t>
                      </a:r>
                      <a:endParaRPr lang="en-Z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 dirty="0">
                          <a:effectLst/>
                        </a:rPr>
                        <a:t>group a</a:t>
                      </a:r>
                      <a:endParaRPr lang="en-Z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 dirty="0">
                          <a:effectLst/>
                        </a:rPr>
                        <a:t>group b</a:t>
                      </a:r>
                      <a:endParaRPr lang="en-Z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group 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 dirty="0">
                          <a:effectLst/>
                        </a:rPr>
                        <a:t>group d</a:t>
                      </a:r>
                      <a:endParaRPr lang="en-Z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 dirty="0">
                          <a:effectLst/>
                        </a:rPr>
                        <a:t>group e</a:t>
                      </a:r>
                      <a:endParaRPr lang="en-Z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 dirty="0">
                          <a:effectLst/>
                        </a:rPr>
                        <a:t>group f</a:t>
                      </a:r>
                      <a:endParaRPr lang="en-Z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 dirty="0">
                          <a:effectLst/>
                        </a:rPr>
                        <a:t>group g</a:t>
                      </a:r>
                      <a:endParaRPr lang="en-Z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621869"/>
                  </a:ext>
                </a:extLst>
              </a:tr>
              <a:tr h="283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P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+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+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-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-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-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-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+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9232338"/>
                  </a:ext>
                </a:extLst>
              </a:tr>
              <a:tr h="283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N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+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+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+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+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-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-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-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1264306"/>
                  </a:ext>
                </a:extLst>
              </a:tr>
              <a:tr h="283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add solA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-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+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-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+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-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+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-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226946"/>
                  </a:ext>
                </a:extLst>
              </a:tr>
              <a:tr h="1008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expectation </a:t>
                      </a:r>
                      <a:endParaRPr lang="en-ZA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-P gene expression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control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down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up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down/unchanged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Up?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(more) down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Down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9080892"/>
                  </a:ext>
                </a:extLst>
              </a:tr>
              <a:tr h="1008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expectation </a:t>
                      </a:r>
                      <a:endParaRPr lang="en-ZA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-N gene expression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control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slightly up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unchanged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slightly up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Up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Up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Up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9681140"/>
                  </a:ext>
                </a:extLst>
              </a:tr>
              <a:tr h="8764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why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control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Repeat (validate) RNAseq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positive control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solA prevents -P response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negative control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solA favours -N response?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 dirty="0">
                          <a:effectLst/>
                        </a:rPr>
                        <a:t>control for tomato RNAseq</a:t>
                      </a:r>
                      <a:endParaRPr lang="en-Z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2738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981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29A5-CC80-4332-9D64-9131F7B2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GO enrichment tomato shoot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FC2AF-8098-4DCB-958B-7310CF326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0915" y="1825625"/>
            <a:ext cx="3461085" cy="4351338"/>
          </a:xfrm>
        </p:spPr>
        <p:txBody>
          <a:bodyPr/>
          <a:lstStyle/>
          <a:p>
            <a:pPr marL="0" indent="0">
              <a:buNone/>
            </a:pPr>
            <a:r>
              <a:rPr lang="en-ZA" dirty="0"/>
              <a:t>No statistically significant results for root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566913-7498-4ABF-93CE-8683CC4ABB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" t="42456" r="50512" b="9930"/>
          <a:stretch/>
        </p:blipFill>
        <p:spPr>
          <a:xfrm>
            <a:off x="617621" y="1690688"/>
            <a:ext cx="7449688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18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EA78-365A-4462-8CA8-BE45DECD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000"/>
          </a:xfrm>
        </p:spPr>
        <p:txBody>
          <a:bodyPr/>
          <a:lstStyle/>
          <a:p>
            <a:r>
              <a:rPr lang="en-ZA" dirty="0"/>
              <a:t>DEGs tomato root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ACF53-BB44-4F63-A7F9-3149003DA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1F12E-8719-4970-B3A4-65EB629A6528}"/>
              </a:ext>
            </a:extLst>
          </p:cNvPr>
          <p:cNvSpPr/>
          <p:nvPr/>
        </p:nvSpPr>
        <p:spPr>
          <a:xfrm>
            <a:off x="1568617" y="1095126"/>
            <a:ext cx="8477250" cy="20972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117F475-D84B-4EC0-827E-8B8FC691B3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859135"/>
              </p:ext>
            </p:extLst>
          </p:nvPr>
        </p:nvGraphicFramePr>
        <p:xfrm>
          <a:off x="1568617" y="1095126"/>
          <a:ext cx="8477250" cy="553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477124" imgH="5534133" progId="Excel.Sheet.12">
                  <p:embed/>
                </p:oleObj>
              </mc:Choice>
              <mc:Fallback>
                <p:oleObj name="Worksheet" r:id="rId2" imgW="8477124" imgH="553413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68617" y="1095126"/>
                        <a:ext cx="8477250" cy="553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4464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7BCB-A5ED-484E-B166-3F08D2CA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6"/>
            <a:ext cx="10515600" cy="1325563"/>
          </a:xfrm>
        </p:spPr>
        <p:txBody>
          <a:bodyPr/>
          <a:lstStyle/>
          <a:p>
            <a:r>
              <a:rPr lang="en-ZA" dirty="0"/>
              <a:t>DEGs tomato shoot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138DC94-CE92-4B79-8A09-C2640C2C0B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809442"/>
              </p:ext>
            </p:extLst>
          </p:nvPr>
        </p:nvGraphicFramePr>
        <p:xfrm>
          <a:off x="1279858" y="4690477"/>
          <a:ext cx="8470900" cy="2097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1791">
                  <a:extLst>
                    <a:ext uri="{9D8B030D-6E8A-4147-A177-3AD203B41FA5}">
                      <a16:colId xmlns:a16="http://schemas.microsoft.com/office/drawing/2014/main" val="4154238432"/>
                    </a:ext>
                  </a:extLst>
                </a:gridCol>
                <a:gridCol w="1171136">
                  <a:extLst>
                    <a:ext uri="{9D8B030D-6E8A-4147-A177-3AD203B41FA5}">
                      <a16:colId xmlns:a16="http://schemas.microsoft.com/office/drawing/2014/main" val="2790236532"/>
                    </a:ext>
                  </a:extLst>
                </a:gridCol>
                <a:gridCol w="799800">
                  <a:extLst>
                    <a:ext uri="{9D8B030D-6E8A-4147-A177-3AD203B41FA5}">
                      <a16:colId xmlns:a16="http://schemas.microsoft.com/office/drawing/2014/main" val="1834457895"/>
                    </a:ext>
                  </a:extLst>
                </a:gridCol>
                <a:gridCol w="5408173">
                  <a:extLst>
                    <a:ext uri="{9D8B030D-6E8A-4147-A177-3AD203B41FA5}">
                      <a16:colId xmlns:a16="http://schemas.microsoft.com/office/drawing/2014/main" val="287555958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Solyc01g074000.4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1.542933791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0.013737732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Histone H3 (AHRD V3.11 *** tr|B3TM40|B3TM40_ELAGV)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65813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Solyc06g065970.1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1.61709576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0.039084221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Bifunctional inhibitor/lipid-transfer protein/seed storage 2S albumin superfamily protein (AHRD V3.3 *** A0A2U1PU47_ARTAN)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55427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Solyc03g123410.1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1.706359891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0.042410985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Germin-like protein.1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84307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Solyc11g072860.2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1.892105343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0.043380409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Histone H4 (AHRD V3.3 *-* F2E7L1_HORVV)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81563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Solyc05g054610.1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2.00126347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0.022676133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Histone H4 (AHRD V3.3 *-* F2E7L1_HORVV)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34789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Solyc11g065190.3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2.065571383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0.039084221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Ubiquitin-conjugating enzyme (AHRD V3.3 *** A0A200PMH3_9MAGN)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82356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Solyc12g042550.2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3.014521129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0.039084221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Unknown protein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89207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Solyc04g074900.3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3.312530226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0.039084221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40S ribosomal protein S.1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76379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effectLst/>
                        </a:rPr>
                        <a:t>Solyc03g006100.4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3.503795384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0.039084221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LRR receptor-like serine/threonine-protein kinase EFR (AHRD V3.3 *** A0A1U8GGG3_CAPAN)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6759508"/>
                  </a:ext>
                </a:extLst>
              </a:tr>
              <a:tr h="228859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Solyc06g063330.3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4.140267001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0.014028967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 err="1">
                          <a:effectLst/>
                        </a:rPr>
                        <a:t>Vacuolar</a:t>
                      </a:r>
                      <a:r>
                        <a:rPr lang="en-GB" sz="1100" u="none" strike="noStrike" dirty="0">
                          <a:effectLst/>
                        </a:rPr>
                        <a:t> ATP synthase catalytic subunit (AHRD V3.3 *** A0A0A7LU40_9ASPA)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7745965"/>
                  </a:ext>
                </a:extLst>
              </a:tr>
            </a:tbl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1C89A87-73A1-4A61-A999-188FC51ACE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029513"/>
              </p:ext>
            </p:extLst>
          </p:nvPr>
        </p:nvGraphicFramePr>
        <p:xfrm>
          <a:off x="1279858" y="1251952"/>
          <a:ext cx="8477250" cy="343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477124" imgH="3438417" progId="Excel.Sheet.12">
                  <p:embed/>
                </p:oleObj>
              </mc:Choice>
              <mc:Fallback>
                <p:oleObj name="Worksheet" r:id="rId2" imgW="8477124" imgH="343841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79858" y="1251952"/>
                        <a:ext cx="8477250" cy="343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F28AFAD-5DC7-45FA-8FAF-66E17968C0D0}"/>
              </a:ext>
            </a:extLst>
          </p:cNvPr>
          <p:cNvSpPr txBox="1"/>
          <p:nvPr/>
        </p:nvSpPr>
        <p:spPr>
          <a:xfrm>
            <a:off x="10098506" y="2887578"/>
            <a:ext cx="1732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Overlap with N+P starvation in Arabidopsis: HSPs </a:t>
            </a:r>
          </a:p>
        </p:txBody>
      </p:sp>
    </p:spTree>
    <p:extLst>
      <p:ext uri="{BB962C8B-B14F-4D97-AF65-F5344CB8AC3E}">
        <p14:creationId xmlns:p14="http://schemas.microsoft.com/office/powerpoint/2010/main" val="3500049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F85A-6BDB-4A2B-B4EB-FC6F0D76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Proposed structure of story: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9A1C4-AD1E-4164-8ED6-74401DDD6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989" y="1435768"/>
            <a:ext cx="5719011" cy="52938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ZA" sz="2000" dirty="0"/>
              <a:t>Introduction: compare with </a:t>
            </a:r>
            <a:r>
              <a:rPr lang="en-ZA" sz="2000" dirty="0" err="1"/>
              <a:t>strigolactones</a:t>
            </a:r>
            <a:endParaRPr lang="en-ZA" sz="2000" dirty="0"/>
          </a:p>
          <a:p>
            <a:pPr marL="514350" indent="-514350">
              <a:buFont typeface="+mj-lt"/>
              <a:buAutoNum type="arabicPeriod"/>
            </a:pPr>
            <a:r>
              <a:rPr lang="en-ZA" sz="2000" dirty="0"/>
              <a:t>In tomato, solanoeclepin A affects protein stabilization through, among others, Heat Shock Proteins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000" dirty="0"/>
              <a:t>Without N starvation conditions, solanoeclepin A does not affect transcription in Arabidopsis </a:t>
            </a:r>
            <a:r>
              <a:rPr lang="en-ZA" sz="1600" dirty="0"/>
              <a:t>(take LFS&gt;1.5/2)</a:t>
            </a:r>
            <a:endParaRPr lang="en-ZA" sz="2000" dirty="0"/>
          </a:p>
          <a:p>
            <a:pPr marL="514350" indent="-514350">
              <a:buFont typeface="+mj-lt"/>
              <a:buAutoNum type="arabicPeriod"/>
            </a:pPr>
            <a:r>
              <a:rPr lang="en-ZA" sz="2000" dirty="0"/>
              <a:t>Under N starvation, solanoeclepin A suppresses defence responses in Arabidopsis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000" dirty="0"/>
              <a:t>Discuss excretory role of </a:t>
            </a:r>
            <a:r>
              <a:rPr lang="en-ZA" sz="2000" dirty="0" err="1"/>
              <a:t>solA</a:t>
            </a:r>
            <a:r>
              <a:rPr lang="en-ZA" sz="2000" dirty="0"/>
              <a:t>; again compare with </a:t>
            </a:r>
            <a:r>
              <a:rPr lang="en-ZA" sz="2000" dirty="0" err="1"/>
              <a:t>strigolactones</a:t>
            </a:r>
            <a:endParaRPr lang="en-ZA" sz="2000" dirty="0"/>
          </a:p>
          <a:p>
            <a:pPr marL="514350" indent="-514350">
              <a:buFont typeface="+mj-lt"/>
              <a:buAutoNum type="arabicPeriod"/>
            </a:pPr>
            <a:endParaRPr lang="en-ZA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654142-42FF-4AB1-94B1-B7406C02B94E}"/>
              </a:ext>
            </a:extLst>
          </p:cNvPr>
          <p:cNvSpPr txBox="1">
            <a:spLocks/>
          </p:cNvSpPr>
          <p:nvPr/>
        </p:nvSpPr>
        <p:spPr>
          <a:xfrm>
            <a:off x="6164179" y="1435767"/>
            <a:ext cx="4752474" cy="4741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Include Ath1 – P starvation story? (and Ath2 – P starvation treatment) Cannot be confirmed…</a:t>
            </a:r>
          </a:p>
          <a:p>
            <a:r>
              <a:rPr lang="en-ZA" dirty="0"/>
              <a:t>What to give as reason for the starvation treatments?</a:t>
            </a:r>
          </a:p>
          <a:p>
            <a:r>
              <a:rPr lang="en-ZA" dirty="0"/>
              <a:t>Is there still possibility to use data from Ale/Davar? (tomato N starvation)</a:t>
            </a:r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12911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E50A-7477-408C-A685-CB9F67CB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BF287-A16E-4400-BE30-B501ECACD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50A04-8FB9-479D-ABC1-E5DA5E8A1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7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7556-F6DA-4B1B-A176-92DD7292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EC736-850F-442D-A238-101C8BEF2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BC72A1-CA3A-4526-9C49-4B32D53F7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1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C5F0-1C70-47BF-84E6-B7BEF63C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E0C8D-BC00-4C3E-8133-119741043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4D1A9-CE31-47DC-9231-CEF723F4C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7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5B7B6-7072-4AF3-BD10-65EC9752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F2D5-808E-4D33-95B2-5D2F01282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C2D438-21EA-4084-B6F6-47A4F1E42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0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30C5-EBA1-4986-A6CD-54927C4F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B04D0-B6E6-4876-8414-EF19B7DF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43A61-3EBC-446D-BDDD-5D45E9FE8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5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5C6F2-2F9A-4AD1-BD70-2908A08E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Volcano plot, no starvation, </a:t>
            </a:r>
            <a:r>
              <a:rPr lang="en-ZA" dirty="0" err="1"/>
              <a:t>solA</a:t>
            </a:r>
            <a:r>
              <a:rPr lang="en-ZA" dirty="0"/>
              <a:t> treatment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BE7533-39DE-4925-A87E-568CB87C8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953"/>
          <a:stretch/>
        </p:blipFill>
        <p:spPr>
          <a:xfrm>
            <a:off x="1367589" y="1984875"/>
            <a:ext cx="8835139" cy="44086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26906E-A425-4E9A-BD04-2706CECA8BB3}"/>
              </a:ext>
            </a:extLst>
          </p:cNvPr>
          <p:cNvSpPr txBox="1"/>
          <p:nvPr/>
        </p:nvSpPr>
        <p:spPr>
          <a:xfrm>
            <a:off x="232611" y="1338544"/>
            <a:ext cx="483669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AT5G45630</a:t>
            </a:r>
            <a:r>
              <a:rPr lang="en-GB" dirty="0"/>
              <a:t>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-1.554910706</a:t>
            </a:r>
            <a:r>
              <a:rPr lang="en-GB" dirty="0"/>
              <a:t>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0.003715312</a:t>
            </a:r>
            <a:r>
              <a:rPr lang="en-GB" dirty="0"/>
              <a:t>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834603</a:t>
            </a:r>
            <a:r>
              <a:rPr lang="en-GB" dirty="0"/>
              <a:t>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Putative uncharacterized protein</a:t>
            </a:r>
            <a:endParaRPr lang="en-ZA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F64B7E-9A99-4FD1-9445-D36F35FCE938}"/>
              </a:ext>
            </a:extLst>
          </p:cNvPr>
          <p:cNvCxnSpPr/>
          <p:nvPr/>
        </p:nvCxnSpPr>
        <p:spPr>
          <a:xfrm>
            <a:off x="2454442" y="2101516"/>
            <a:ext cx="1179095" cy="25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66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E0D8-B26F-49DD-91AB-F0ACD4C7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Volcano plot, P starvation, </a:t>
            </a:r>
            <a:r>
              <a:rPr lang="en-ZA" dirty="0" err="1"/>
              <a:t>solA</a:t>
            </a:r>
            <a:r>
              <a:rPr lang="en-ZA" dirty="0"/>
              <a:t> treatment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277657-FDC8-407B-A2B4-DAB4C0B49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216"/>
          <a:stretch/>
        </p:blipFill>
        <p:spPr>
          <a:xfrm>
            <a:off x="1372327" y="1313699"/>
            <a:ext cx="8910611" cy="4486274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C8FDACC-D708-4452-A5DB-1202B4C5DE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698" y="5425782"/>
          <a:ext cx="11823814" cy="886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2820692" imgH="962133" progId="Excel.Sheet.12">
                  <p:embed/>
                </p:oleObj>
              </mc:Choice>
              <mc:Fallback>
                <p:oleObj name="Worksheet" r:id="rId3" imgW="12820692" imgH="962133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C8FDACC-D708-4452-A5DB-1202B4C5DE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698" y="5425782"/>
                        <a:ext cx="11823814" cy="886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306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2845</TotalTime>
  <Words>608</Words>
  <Application>Microsoft Office PowerPoint</Application>
  <PresentationFormat>Widescreen</PresentationFormat>
  <Paragraphs>149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Worksheet</vt:lpstr>
      <vt:lpstr>Microsoft Excel Worksheet</vt:lpstr>
      <vt:lpstr>Arabidopsis and tomato transcriptomics of solA treatment</vt:lpstr>
      <vt:lpstr>Second Arabidopsis experiment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Volcano plot, no starvation, solA treatment</vt:lpstr>
      <vt:lpstr>Volcano plot, P starvation, solA treatment</vt:lpstr>
      <vt:lpstr>Volcano plot, P+N starvation, solA treatment</vt:lpstr>
      <vt:lpstr>PowerPoint Presentation</vt:lpstr>
      <vt:lpstr>GO terms enriched in all genes in N+P starvation solA trtmnt </vt:lpstr>
      <vt:lpstr>Other possibly interesting findings</vt:lpstr>
      <vt:lpstr>Tomato RNAseq</vt:lpstr>
      <vt:lpstr>Tomato root</vt:lpstr>
      <vt:lpstr>Tomato shoot</vt:lpstr>
      <vt:lpstr>Tomato root</vt:lpstr>
      <vt:lpstr>Tomato shoot</vt:lpstr>
      <vt:lpstr>Overlap between groups</vt:lpstr>
      <vt:lpstr>GO enrichment tomato shoot</vt:lpstr>
      <vt:lpstr>DEGs tomato root</vt:lpstr>
      <vt:lpstr>DEGs tomato shoot</vt:lpstr>
      <vt:lpstr>Proposed structure of story: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Lieke Vlaar</dc:creator>
  <cp:lastModifiedBy>Lieke Vlaar</cp:lastModifiedBy>
  <cp:revision>18</cp:revision>
  <dcterms:created xsi:type="dcterms:W3CDTF">2021-03-05T14:59:37Z</dcterms:created>
  <dcterms:modified xsi:type="dcterms:W3CDTF">2021-03-24T10:51:49Z</dcterms:modified>
</cp:coreProperties>
</file>