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2" r:id="rId4"/>
    <p:sldId id="283" r:id="rId5"/>
    <p:sldId id="284" r:id="rId6"/>
    <p:sldId id="267" r:id="rId7"/>
    <p:sldId id="285" r:id="rId8"/>
    <p:sldId id="286" r:id="rId9"/>
    <p:sldId id="291" r:id="rId10"/>
    <p:sldId id="287" r:id="rId11"/>
    <p:sldId id="276" r:id="rId12"/>
    <p:sldId id="277" r:id="rId13"/>
    <p:sldId id="27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2021/04/22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789"/>
            <a:ext cx="9144000" cy="2828174"/>
          </a:xfrm>
        </p:spPr>
        <p:txBody>
          <a:bodyPr>
            <a:normAutofit/>
          </a:bodyPr>
          <a:lstStyle/>
          <a:p>
            <a:r>
              <a:rPr lang="en-ZA" dirty="0"/>
              <a:t>Arabidopsis and tomato transcriptomics of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CEE-73D3-4353-B614-78BBAED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Pair-wise comparisons between samples in same nutritional conditions; plots with best separation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E0E43-AC2F-4286-B2B6-A66BB72B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8" y="2141537"/>
            <a:ext cx="609187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FC1E6-632F-41A3-82D3-FEA620C6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01" y="2470484"/>
            <a:ext cx="4974656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C6F2-2F9A-4AD1-BD70-2908A08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no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E7533-39DE-4925-A87E-568CB87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71"/>
          <a:stretch/>
        </p:blipFill>
        <p:spPr>
          <a:xfrm>
            <a:off x="549441" y="3143501"/>
            <a:ext cx="8835139" cy="3714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4878E-3CBC-4DCD-AB7F-26BB94BAFCA6}"/>
              </a:ext>
            </a:extLst>
          </p:cNvPr>
          <p:cNvSpPr txBox="1"/>
          <p:nvPr/>
        </p:nvSpPr>
        <p:spPr>
          <a:xfrm>
            <a:off x="2165684" y="1748589"/>
            <a:ext cx="532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 (only “no starvation”)</a:t>
            </a:r>
          </a:p>
          <a:p>
            <a:r>
              <a:rPr lang="en-ZA" dirty="0"/>
              <a:t> ~ treatment</a:t>
            </a:r>
          </a:p>
        </p:txBody>
      </p:sp>
    </p:spTree>
    <p:extLst>
      <p:ext uri="{BB962C8B-B14F-4D97-AF65-F5344CB8AC3E}">
        <p14:creationId xmlns:p14="http://schemas.microsoft.com/office/powerpoint/2010/main" val="377866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0D8-B26F-49DD-91AB-F0ACD4C7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77657-FDC8-407B-A2B4-DAB4C0B4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41"/>
          <a:stretch/>
        </p:blipFill>
        <p:spPr>
          <a:xfrm>
            <a:off x="1067527" y="2287712"/>
            <a:ext cx="8910611" cy="385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ECAA0-F80B-4401-93C3-D4E2EF51F880}"/>
              </a:ext>
            </a:extLst>
          </p:cNvPr>
          <p:cNvSpPr txBox="1"/>
          <p:nvPr/>
        </p:nvSpPr>
        <p:spPr>
          <a:xfrm>
            <a:off x="2165684" y="1748589"/>
            <a:ext cx="511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only “P starvation”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20930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67B-B07A-4E6B-93AE-09276DC8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P+N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79237-E98C-4C51-8CBF-54CF9EF7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29"/>
          <a:stretch/>
        </p:blipFill>
        <p:spPr>
          <a:xfrm>
            <a:off x="1191459" y="2446420"/>
            <a:ext cx="9227838" cy="3921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86BBA-15C4-4ABB-8DC2-EADA596D0C96}"/>
              </a:ext>
            </a:extLst>
          </p:cNvPr>
          <p:cNvSpPr txBox="1"/>
          <p:nvPr/>
        </p:nvSpPr>
        <p:spPr>
          <a:xfrm>
            <a:off x="2165684" y="1748589"/>
            <a:ext cx="498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“P+N starvation” 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33651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88B-D9A2-488E-9DE6-AD976386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E21E-2BDE-4478-AA16-513F13C1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947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I compared all previously shown</a:t>
            </a:r>
            <a:br>
              <a:rPr lang="en-ZA" dirty="0"/>
            </a:br>
            <a:r>
              <a:rPr lang="en-ZA" dirty="0"/>
              <a:t>Wald outcomes with LRT</a:t>
            </a:r>
          </a:p>
          <a:p>
            <a:r>
              <a:rPr lang="en-ZA" dirty="0"/>
              <a:t>For within nutritional condition </a:t>
            </a:r>
            <a:br>
              <a:rPr lang="en-ZA" dirty="0"/>
            </a:br>
            <a:r>
              <a:rPr lang="en-ZA" dirty="0"/>
              <a:t>comparison: hardly any difference,</a:t>
            </a:r>
            <a:br>
              <a:rPr lang="en-ZA" dirty="0"/>
            </a:br>
            <a:r>
              <a:rPr lang="en-ZA" dirty="0"/>
              <a:t>only 1 DEG more or less; the rest is same. </a:t>
            </a:r>
            <a:br>
              <a:rPr lang="en-ZA" dirty="0"/>
            </a:br>
            <a:r>
              <a:rPr lang="en-ZA" dirty="0">
                <a:solidFill>
                  <a:srgbClr val="FF0000"/>
                </a:solidFill>
              </a:rPr>
              <a:t>Compared models: ~ treatment vs. ~1</a:t>
            </a:r>
          </a:p>
          <a:p>
            <a:r>
              <a:rPr lang="en-ZA" dirty="0"/>
              <a:t>For all sample comparison: </a:t>
            </a:r>
            <a:r>
              <a:rPr lang="en-GB" dirty="0"/>
              <a:t>LRT gives 612 DEGs, while Wald test gives 630 DEGs (overlap = 604 genes).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Compared models: ~ N + P + </a:t>
            </a:r>
            <a:r>
              <a:rPr lang="en-GB" dirty="0" err="1">
                <a:solidFill>
                  <a:srgbClr val="FF0000"/>
                </a:solidFill>
              </a:rPr>
              <a:t>solA</a:t>
            </a:r>
            <a:r>
              <a:rPr lang="en-GB" dirty="0">
                <a:solidFill>
                  <a:srgbClr val="FF0000"/>
                </a:solidFill>
              </a:rPr>
              <a:t> vs. ~N + P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38788-C657-4785-B3BC-A482E67AD2B6}"/>
              </a:ext>
            </a:extLst>
          </p:cNvPr>
          <p:cNvSpPr txBox="1"/>
          <p:nvPr/>
        </p:nvSpPr>
        <p:spPr>
          <a:xfrm rot="20801941">
            <a:off x="9442872" y="3898116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033A82-1119-48AA-BD47-5B9B0792DC9F}"/>
              </a:ext>
            </a:extLst>
          </p:cNvPr>
          <p:cNvCxnSpPr/>
          <p:nvPr/>
        </p:nvCxnSpPr>
        <p:spPr>
          <a:xfrm flipH="1">
            <a:off x="6669981" y="4082782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EB970-10CD-4BFA-B4B4-46E9A4F40076}"/>
              </a:ext>
            </a:extLst>
          </p:cNvPr>
          <p:cNvSpPr txBox="1"/>
          <p:nvPr/>
        </p:nvSpPr>
        <p:spPr>
          <a:xfrm rot="20801941">
            <a:off x="10240492" y="5634065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A53C7-1E21-407D-8A8D-F250208EBC0C}"/>
              </a:ext>
            </a:extLst>
          </p:cNvPr>
          <p:cNvCxnSpPr/>
          <p:nvPr/>
        </p:nvCxnSpPr>
        <p:spPr>
          <a:xfrm flipH="1">
            <a:off x="7467601" y="5818731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FE8B04-4491-470C-9A96-9928B8F90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/>
          <a:stretch/>
        </p:blipFill>
        <p:spPr>
          <a:xfrm>
            <a:off x="6134652" y="80012"/>
            <a:ext cx="5590704" cy="3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E7CF-F9B0-46E5-A7E5-F1C110D8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136D5-CD4E-4FEE-B655-7BA1CD6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Does it make sense to only use the overlap from LRT and Wald test as truly DEGs?</a:t>
            </a:r>
          </a:p>
          <a:p>
            <a:r>
              <a:rPr lang="en-ZA" dirty="0"/>
              <a:t>Should I remove outlier samples from the PCA and do all analyses without these outliers?</a:t>
            </a:r>
          </a:p>
        </p:txBody>
      </p:sp>
    </p:spTree>
    <p:extLst>
      <p:ext uri="{BB962C8B-B14F-4D97-AF65-F5344CB8AC3E}">
        <p14:creationId xmlns:p14="http://schemas.microsoft.com/office/powerpoint/2010/main" val="1878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6C6-F513-4E13-B98C-DB65A1B4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48ED-BEF1-4984-8284-36B249F0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b="1" dirty="0"/>
              <a:t>To find out the effect of solanoeclepin A (</a:t>
            </a:r>
            <a:r>
              <a:rPr lang="en-ZA" sz="3200" b="1" dirty="0" err="1"/>
              <a:t>solA</a:t>
            </a:r>
            <a:r>
              <a:rPr lang="en-ZA" sz="3200" b="1" dirty="0"/>
              <a:t>) on the plant</a:t>
            </a:r>
          </a:p>
          <a:p>
            <a:r>
              <a:rPr lang="en-ZA" dirty="0" err="1"/>
              <a:t>SolA</a:t>
            </a:r>
            <a:r>
              <a:rPr lang="en-ZA" dirty="0"/>
              <a:t> is only produced by tomato and potato</a:t>
            </a:r>
          </a:p>
          <a:p>
            <a:r>
              <a:rPr lang="en-ZA" dirty="0"/>
              <a:t>But we only have a very small amount of the molecule, so we cannot use it in big experiments</a:t>
            </a:r>
          </a:p>
          <a:p>
            <a:r>
              <a:rPr lang="en-ZA" dirty="0"/>
              <a:t>Therefore, the majority of experiments were carried out on Arabidopsis (= small plant, so less </a:t>
            </a:r>
            <a:r>
              <a:rPr lang="en-ZA" dirty="0" err="1"/>
              <a:t>solA</a:t>
            </a:r>
            <a:r>
              <a:rPr lang="en-ZA" dirty="0"/>
              <a:t> necessary)</a:t>
            </a:r>
          </a:p>
        </p:txBody>
      </p:sp>
    </p:spTree>
    <p:extLst>
      <p:ext uri="{BB962C8B-B14F-4D97-AF65-F5344CB8AC3E}">
        <p14:creationId xmlns:p14="http://schemas.microsoft.com/office/powerpoint/2010/main" val="38495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280D-01B2-4EE2-9FED-C9BEE6A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First Arabidopsis experiment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A21EA-739E-450F-BD7C-6CDA72A85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305669"/>
              </p:ext>
            </p:extLst>
          </p:nvPr>
        </p:nvGraphicFramePr>
        <p:xfrm>
          <a:off x="838200" y="1825625"/>
          <a:ext cx="105155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10399206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46247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512609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3411195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057804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515474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1566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2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Time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76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A67BA4-FA01-476C-99BD-718AB601F625}"/>
              </a:ext>
            </a:extLst>
          </p:cNvPr>
          <p:cNvSpPr txBox="1"/>
          <p:nvPr/>
        </p:nvSpPr>
        <p:spPr>
          <a:xfrm>
            <a:off x="1259305" y="4243136"/>
            <a:ext cx="955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Only in t=2h there were DEGs, </a:t>
            </a:r>
            <a:r>
              <a:rPr lang="en-ZA" b="1" dirty="0"/>
              <a:t>related to N and P starvation </a:t>
            </a:r>
            <a:r>
              <a:rPr lang="en-ZA" dirty="0">
                <a:sym typeface="Wingdings" panose="05000000000000000000" pitchFamily="2" charset="2"/>
              </a:rPr>
              <a:t> follow up experiment with only t=2h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149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4FD-DDB1-43FC-85A9-2D02868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356C5E-6E76-4C70-9CF9-D885F079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8587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26902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2700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479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6192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079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8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A69-D6EE-44BB-AC84-2ACC4657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Second Arabidopsis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7EE873-D1EE-4C15-BB61-49F9130D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99784"/>
              </p:ext>
            </p:extLst>
          </p:nvPr>
        </p:nvGraphicFramePr>
        <p:xfrm>
          <a:off x="629651" y="1828800"/>
          <a:ext cx="10431381" cy="1133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674">
                  <a:extLst>
                    <a:ext uri="{9D8B030D-6E8A-4147-A177-3AD203B41FA5}">
                      <a16:colId xmlns:a16="http://schemas.microsoft.com/office/drawing/2014/main" val="2044434655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1762487147"/>
                    </a:ext>
                  </a:extLst>
                </a:gridCol>
                <a:gridCol w="1194449">
                  <a:extLst>
                    <a:ext uri="{9D8B030D-6E8A-4147-A177-3AD203B41FA5}">
                      <a16:colId xmlns:a16="http://schemas.microsoft.com/office/drawing/2014/main" val="337492620"/>
                    </a:ext>
                  </a:extLst>
                </a:gridCol>
                <a:gridCol w="1145001">
                  <a:extLst>
                    <a:ext uri="{9D8B030D-6E8A-4147-A177-3AD203B41FA5}">
                      <a16:colId xmlns:a16="http://schemas.microsoft.com/office/drawing/2014/main" val="1165262387"/>
                    </a:ext>
                  </a:extLst>
                </a:gridCol>
                <a:gridCol w="1503226">
                  <a:extLst>
                    <a:ext uri="{9D8B030D-6E8A-4147-A177-3AD203B41FA5}">
                      <a16:colId xmlns:a16="http://schemas.microsoft.com/office/drawing/2014/main" val="2377664078"/>
                    </a:ext>
                  </a:extLst>
                </a:gridCol>
                <a:gridCol w="1090059">
                  <a:extLst>
                    <a:ext uri="{9D8B030D-6E8A-4147-A177-3AD203B41FA5}">
                      <a16:colId xmlns:a16="http://schemas.microsoft.com/office/drawing/2014/main" val="4094886756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4205668543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3578230422"/>
                    </a:ext>
                  </a:extLst>
                </a:gridCol>
              </a:tblGrid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 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b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d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e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f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group g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1869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232338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64306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add solA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2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E50A-7477-408C-A685-CB9F67C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287-A16E-4400-BE30-B501ECA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0A04-8FB9-479D-ABC1-E5DA5E8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E33-0231-4C77-9C33-AEDA7607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All samples, PC3 and PC4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A71CC-E4B9-4803-9859-35225CFF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578590"/>
            <a:ext cx="6879999" cy="49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D06-C0BA-46A6-9E37-98EAFEEE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Scree plot all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9D0D2-FBCE-4BBB-A974-39548CF7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8F25-9D00-44DA-BD2F-051B669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all samples,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6C206-3F98-4034-AB79-0A59C931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526" y="1440093"/>
            <a:ext cx="6719151" cy="541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774BA-4524-4459-BD62-DE250667F0DB}"/>
              </a:ext>
            </a:extLst>
          </p:cNvPr>
          <p:cNvSpPr txBox="1"/>
          <p:nvPr/>
        </p:nvSpPr>
        <p:spPr>
          <a:xfrm>
            <a:off x="8951495" y="3105834"/>
            <a:ext cx="249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630 DEGs,</a:t>
            </a:r>
          </a:p>
          <a:p>
            <a:r>
              <a:rPr lang="en-ZA" dirty="0"/>
              <a:t>of which 36 have LFC &gt;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6C587-E7BA-4CC1-B052-864CE73DD20C}"/>
              </a:ext>
            </a:extLst>
          </p:cNvPr>
          <p:cNvSpPr txBox="1"/>
          <p:nvPr/>
        </p:nvSpPr>
        <p:spPr>
          <a:xfrm>
            <a:off x="312821" y="1751929"/>
            <a:ext cx="319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all datapoints</a:t>
            </a:r>
          </a:p>
          <a:p>
            <a:r>
              <a:rPr lang="en-ZA" dirty="0"/>
              <a:t>~ P + N + </a:t>
            </a:r>
            <a:r>
              <a:rPr lang="en-ZA" dirty="0" err="1"/>
              <a:t>solA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780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441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Arabidopsis and tomato transcriptomics of solA treatment</vt:lpstr>
      <vt:lpstr>Goal</vt:lpstr>
      <vt:lpstr>First Arabidopsis experiment</vt:lpstr>
      <vt:lpstr>Tomato experiment</vt:lpstr>
      <vt:lpstr>Second Arabidopsis experiment</vt:lpstr>
      <vt:lpstr>PowerPoint Presentation</vt:lpstr>
      <vt:lpstr>All samples, PC3 and PC4</vt:lpstr>
      <vt:lpstr>Scree plot all samples</vt:lpstr>
      <vt:lpstr>Volcano plot, all samples, solA treatment</vt:lpstr>
      <vt:lpstr>Pair-wise comparisons between samples in same nutritional conditions; plots with best separation</vt:lpstr>
      <vt:lpstr>Volcano plot, no starvation, solA treatment</vt:lpstr>
      <vt:lpstr>Volcano plot, P starvation, solA treatment</vt:lpstr>
      <vt:lpstr>Volcano plot, P+N starvation, solA treatment</vt:lpstr>
      <vt:lpstr>LRT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26</cp:revision>
  <dcterms:created xsi:type="dcterms:W3CDTF">2021-03-05T14:59:37Z</dcterms:created>
  <dcterms:modified xsi:type="dcterms:W3CDTF">2021-04-22T08:31:50Z</dcterms:modified>
</cp:coreProperties>
</file>