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9" r:id="rId3"/>
    <p:sldId id="270" r:id="rId4"/>
    <p:sldId id="272" r:id="rId5"/>
    <p:sldId id="271" r:id="rId6"/>
    <p:sldId id="273" r:id="rId7"/>
    <p:sldId id="275" r:id="rId8"/>
    <p:sldId id="274" r:id="rId9"/>
    <p:sldId id="286" r:id="rId10"/>
    <p:sldId id="295" r:id="rId11"/>
    <p:sldId id="296" r:id="rId12"/>
    <p:sldId id="297" r:id="rId13"/>
    <p:sldId id="294" r:id="rId14"/>
    <p:sldId id="287" r:id="rId15"/>
    <p:sldId id="289" r:id="rId16"/>
    <p:sldId id="290" r:id="rId17"/>
    <p:sldId id="291" r:id="rId18"/>
    <p:sldId id="258" r:id="rId19"/>
    <p:sldId id="298" r:id="rId20"/>
    <p:sldId id="299" r:id="rId21"/>
    <p:sldId id="300" r:id="rId22"/>
    <p:sldId id="277" r:id="rId23"/>
    <p:sldId id="293" r:id="rId24"/>
    <p:sldId id="278" r:id="rId25"/>
    <p:sldId id="283" r:id="rId26"/>
    <p:sldId id="292" r:id="rId27"/>
    <p:sldId id="285" r:id="rId28"/>
    <p:sldId id="265" r:id="rId29"/>
  </p:sldIdLst>
  <p:sldSz cx="18288000" cy="10287000"/>
  <p:notesSz cx="6858000" cy="9144000"/>
  <p:embeddedFontLst>
    <p:embeddedFont>
      <p:font typeface="Montserrat" panose="00000500000000000000" pitchFamily="2"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75A0A"/>
    <a:srgbClr val="011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2" autoAdjust="0"/>
    <p:restoredTop sz="94622" autoAdjust="0"/>
  </p:normalViewPr>
  <p:slideViewPr>
    <p:cSldViewPr>
      <p:cViewPr>
        <p:scale>
          <a:sx n="33" d="100"/>
          <a:sy n="33" d="100"/>
        </p:scale>
        <p:origin x="264" y="9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967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txBody>
          <a:bodyPr/>
          <a:lstStyle/>
          <a:p>
            <a:endParaRPr lang="vi-VN"/>
          </a:p>
        </p:txBody>
      </p:sp>
      <p:sp>
        <p:nvSpPr>
          <p:cNvPr id="6" name="TextBox 6"/>
          <p:cNvSpPr txBox="1"/>
          <p:nvPr/>
        </p:nvSpPr>
        <p:spPr>
          <a:xfrm>
            <a:off x="822169" y="908766"/>
            <a:ext cx="9518732" cy="5164491"/>
          </a:xfrm>
          <a:prstGeom prst="rect">
            <a:avLst/>
          </a:prstGeom>
        </p:spPr>
        <p:txBody>
          <a:bodyPr lIns="0" tIns="0" rIns="0" bIns="0" rtlCol="0" anchor="t">
            <a:spAutoFit/>
          </a:bodyPr>
          <a:lstStyle/>
          <a:p>
            <a:pPr algn="l">
              <a:lnSpc>
                <a:spcPts val="9960"/>
              </a:lnSpc>
            </a:pPr>
            <a:r>
              <a:rPr lang="en-US" sz="10500" b="1">
                <a:solidFill>
                  <a:srgbClr val="FFFFFF"/>
                </a:solidFill>
                <a:latin typeface="+mj-lt"/>
                <a:ea typeface="Barlow Bold"/>
                <a:cs typeface="Barlow Bold"/>
                <a:sym typeface="Barlow Bold"/>
              </a:rPr>
              <a:t>Dự Báo Tiền Giải Ngân và Quản Lý Rủi Ro Tài Chính tại Tima</a:t>
            </a:r>
          </a:p>
        </p:txBody>
      </p:sp>
      <p:sp>
        <p:nvSpPr>
          <p:cNvPr id="11" name="TextBox 11"/>
          <p:cNvSpPr txBox="1"/>
          <p:nvPr/>
        </p:nvSpPr>
        <p:spPr>
          <a:xfrm>
            <a:off x="1149380" y="7180470"/>
            <a:ext cx="6476584" cy="905697"/>
          </a:xfrm>
          <a:prstGeom prst="rect">
            <a:avLst/>
          </a:prstGeom>
        </p:spPr>
        <p:txBody>
          <a:bodyPr lIns="0" tIns="0" rIns="0" bIns="0" rtlCol="0" anchor="t">
            <a:spAutoFit/>
          </a:bodyPr>
          <a:lstStyle/>
          <a:p>
            <a:pPr marL="0" lvl="1" indent="0" algn="just">
              <a:spcBef>
                <a:spcPct val="0"/>
              </a:spcBef>
            </a:pPr>
            <a:r>
              <a:rPr lang="en-US" sz="4000" u="none" strike="noStrike" spc="-102">
                <a:solidFill>
                  <a:srgbClr val="FFFFFF"/>
                </a:solidFill>
                <a:latin typeface="+mj-lt"/>
                <a:ea typeface="Montserrat"/>
                <a:cs typeface="Montserrat"/>
                <a:sym typeface="Montserrat"/>
              </a:rPr>
              <a:t>Họ và tên: Nguyễn Thị Liên</a:t>
            </a:r>
          </a:p>
          <a:p>
            <a:pPr marL="0" lvl="1" indent="0" algn="just">
              <a:lnSpc>
                <a:spcPts val="2415"/>
              </a:lnSpc>
              <a:spcBef>
                <a:spcPct val="0"/>
              </a:spcBef>
            </a:pPr>
            <a:endParaRPr lang="en-US" sz="1872" u="none" strike="noStrike" spc="-102">
              <a:solidFill>
                <a:srgbClr val="FFFFFF"/>
              </a:solidFill>
              <a:latin typeface="Montserrat"/>
              <a:ea typeface="Montserrat"/>
              <a:cs typeface="Montserrat"/>
              <a:sym typeface="Montserrat"/>
            </a:endParaRPr>
          </a:p>
        </p:txBody>
      </p:sp>
      <p:sp>
        <p:nvSpPr>
          <p:cNvPr id="24" name="Parallelogram 23">
            <a:extLst>
              <a:ext uri="{FF2B5EF4-FFF2-40B4-BE49-F238E27FC236}">
                <a16:creationId xmlns:a16="http://schemas.microsoft.com/office/drawing/2014/main" id="{74C68674-F8F3-D972-F332-FBC8CDE5784A}"/>
              </a:ext>
            </a:extLst>
          </p:cNvPr>
          <p:cNvSpPr/>
          <p:nvPr/>
        </p:nvSpPr>
        <p:spPr>
          <a:xfrm rot="19790489">
            <a:off x="8313671" y="2949583"/>
            <a:ext cx="11167356" cy="1723416"/>
          </a:xfrm>
          <a:prstGeom prst="parallelogram">
            <a:avLst>
              <a:gd name="adj" fmla="val 57855"/>
            </a:avLst>
          </a:prstGeom>
          <a:solidFill>
            <a:srgbClr val="E75A0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Parallelogram 24">
            <a:extLst>
              <a:ext uri="{FF2B5EF4-FFF2-40B4-BE49-F238E27FC236}">
                <a16:creationId xmlns:a16="http://schemas.microsoft.com/office/drawing/2014/main" id="{4899EB04-FF02-00D8-D771-C7AD1C56A7FA}"/>
              </a:ext>
            </a:extLst>
          </p:cNvPr>
          <p:cNvSpPr/>
          <p:nvPr/>
        </p:nvSpPr>
        <p:spPr>
          <a:xfrm rot="1805102">
            <a:off x="8057591" y="7805099"/>
            <a:ext cx="9798783" cy="1472593"/>
          </a:xfrm>
          <a:prstGeom prst="parallelogram">
            <a:avLst>
              <a:gd name="adj" fmla="val 174556"/>
            </a:avLst>
          </a:prstGeom>
          <a:solidFill>
            <a:srgbClr val="E75A0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4" name="Group 4"/>
          <p:cNvGrpSpPr/>
          <p:nvPr/>
        </p:nvGrpSpPr>
        <p:grpSpPr>
          <a:xfrm>
            <a:off x="7570620" y="6142700"/>
            <a:ext cx="2955285" cy="2453849"/>
            <a:chOff x="0" y="0"/>
            <a:chExt cx="4282440" cy="3708400"/>
          </a:xfrm>
        </p:grpSpPr>
        <p:sp>
          <p:nvSpPr>
            <p:cNvPr id="5" name="Freeform 5"/>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l="-14987" r="-14987"/>
              </a:stretch>
            </a:blipFill>
            <a:ln w="85725" cap="sq">
              <a:solidFill>
                <a:schemeClr val="bg1"/>
              </a:solidFill>
              <a:prstDash val="solid"/>
              <a:miter/>
            </a:ln>
          </p:spPr>
        </p:sp>
      </p:grpSp>
      <p:grpSp>
        <p:nvGrpSpPr>
          <p:cNvPr id="7" name="Group 7"/>
          <p:cNvGrpSpPr/>
          <p:nvPr/>
        </p:nvGrpSpPr>
        <p:grpSpPr>
          <a:xfrm>
            <a:off x="13646183" y="1105468"/>
            <a:ext cx="3265883" cy="2828107"/>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4"/>
              <a:stretch>
                <a:fillRect l="-14987" r="-14987"/>
              </a:stretch>
            </a:blipFill>
            <a:ln w="85725" cap="sq">
              <a:solidFill>
                <a:schemeClr val="bg1"/>
              </a:solidFill>
              <a:prstDash val="solid"/>
              <a:miter/>
            </a:ln>
          </p:spPr>
        </p:sp>
      </p:grpSp>
      <p:grpSp>
        <p:nvGrpSpPr>
          <p:cNvPr id="9" name="Group 9"/>
          <p:cNvGrpSpPr/>
          <p:nvPr/>
        </p:nvGrpSpPr>
        <p:grpSpPr>
          <a:xfrm>
            <a:off x="9459958" y="2964710"/>
            <a:ext cx="5620582" cy="4847667"/>
            <a:chOff x="0" y="0"/>
            <a:chExt cx="4282440" cy="3708400"/>
          </a:xfrm>
        </p:grpSpPr>
        <p:sp>
          <p:nvSpPr>
            <p:cNvPr id="10" name="Freeform 10"/>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5"/>
              <a:stretch>
                <a:fillRect l="-14987" r="-14987"/>
              </a:stretch>
            </a:blipFill>
            <a:ln w="158750" cap="sq" cmpd="sng">
              <a:solidFill>
                <a:schemeClr val="bg1"/>
              </a:solidFill>
              <a:prstDash val="solid"/>
              <a:miter/>
            </a:ln>
          </p:spPr>
          <p:txBody>
            <a:bodyPr/>
            <a:lstStyle/>
            <a:p>
              <a:endParaRPr lang="vi-V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9AEE28EE-EBAB-F5DF-A84F-4BE9937AF260}"/>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8AA20AA4-CD19-E9B2-2CD9-3A48C5864CC9}"/>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54270C69-C06F-E204-BD05-9C85ABAB78C6}"/>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9F60D70A-8507-03DC-DAB8-23D3066F54C4}"/>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F6F2AB71-6167-4BE2-AED2-61FCEA3D3968}"/>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pic>
        <p:nvPicPr>
          <p:cNvPr id="8" name="Picture 7">
            <a:extLst>
              <a:ext uri="{FF2B5EF4-FFF2-40B4-BE49-F238E27FC236}">
                <a16:creationId xmlns:a16="http://schemas.microsoft.com/office/drawing/2014/main" id="{7ABEA991-AED3-C207-51F0-6DFFFAC626C8}"/>
              </a:ext>
            </a:extLst>
          </p:cNvPr>
          <p:cNvPicPr>
            <a:picLocks noChangeAspect="1"/>
          </p:cNvPicPr>
          <p:nvPr/>
        </p:nvPicPr>
        <p:blipFill>
          <a:blip r:embed="rId4"/>
          <a:stretch>
            <a:fillRect/>
          </a:stretch>
        </p:blipFill>
        <p:spPr>
          <a:xfrm>
            <a:off x="2604175" y="1475863"/>
            <a:ext cx="13079650" cy="7335274"/>
          </a:xfrm>
          <a:prstGeom prst="rect">
            <a:avLst/>
          </a:prstGeom>
        </p:spPr>
      </p:pic>
    </p:spTree>
    <p:extLst>
      <p:ext uri="{BB962C8B-B14F-4D97-AF65-F5344CB8AC3E}">
        <p14:creationId xmlns:p14="http://schemas.microsoft.com/office/powerpoint/2010/main" val="426147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12FF7AE7-15BC-7759-C93C-1D1ACE3F7C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DB03A46-0F16-57BF-2F7F-BC5FED183196}"/>
              </a:ext>
            </a:extLst>
          </p:cNvPr>
          <p:cNvPicPr>
            <a:picLocks noChangeAspect="1"/>
          </p:cNvPicPr>
          <p:nvPr/>
        </p:nvPicPr>
        <p:blipFill>
          <a:blip r:embed="rId2"/>
          <a:stretch>
            <a:fillRect/>
          </a:stretch>
        </p:blipFill>
        <p:spPr>
          <a:xfrm>
            <a:off x="2613701" y="1426061"/>
            <a:ext cx="13060597" cy="7475810"/>
          </a:xfrm>
          <a:prstGeom prst="rect">
            <a:avLst/>
          </a:prstGeom>
        </p:spPr>
      </p:pic>
      <p:sp>
        <p:nvSpPr>
          <p:cNvPr id="3" name="Freeform 8">
            <a:extLst>
              <a:ext uri="{FF2B5EF4-FFF2-40B4-BE49-F238E27FC236}">
                <a16:creationId xmlns:a16="http://schemas.microsoft.com/office/drawing/2014/main" id="{6E8E27A2-B622-E32A-8D62-354C1BE7B229}"/>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a:extLst>
              <a:ext uri="{FF2B5EF4-FFF2-40B4-BE49-F238E27FC236}">
                <a16:creationId xmlns:a16="http://schemas.microsoft.com/office/drawing/2014/main" id="{69AB64BA-3CF9-4C7F-A20A-15E47B17BBAD}"/>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AF89C323-C72A-605C-93A6-45F253951F2A}"/>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58650658-663C-9F86-2CE2-28A782A1F126}"/>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Tree>
    <p:extLst>
      <p:ext uri="{BB962C8B-B14F-4D97-AF65-F5344CB8AC3E}">
        <p14:creationId xmlns:p14="http://schemas.microsoft.com/office/powerpoint/2010/main" val="311418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D66AE1BE-F2F5-7C3D-E278-E8CEB560A40B}"/>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8BF6DCFE-7843-6CA2-A259-143C21216AA5}"/>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0F77E2B1-1F0B-D82F-49FD-60F726F43C1E}"/>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804E8522-B6B6-8624-4712-2270E7608BAD}"/>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1CDE9F6B-71D0-41CD-925D-1C4A1C3E44D2}"/>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pic>
        <p:nvPicPr>
          <p:cNvPr id="9" name="Picture 8">
            <a:extLst>
              <a:ext uri="{FF2B5EF4-FFF2-40B4-BE49-F238E27FC236}">
                <a16:creationId xmlns:a16="http://schemas.microsoft.com/office/drawing/2014/main" id="{926A36BA-0E8F-E1C7-D835-279CF815A306}"/>
              </a:ext>
            </a:extLst>
          </p:cNvPr>
          <p:cNvPicPr>
            <a:picLocks noChangeAspect="1"/>
          </p:cNvPicPr>
          <p:nvPr/>
        </p:nvPicPr>
        <p:blipFill>
          <a:blip r:embed="rId4"/>
          <a:stretch>
            <a:fillRect/>
          </a:stretch>
        </p:blipFill>
        <p:spPr>
          <a:xfrm>
            <a:off x="2608938" y="1471100"/>
            <a:ext cx="13070124" cy="7344800"/>
          </a:xfrm>
          <a:prstGeom prst="rect">
            <a:avLst/>
          </a:prstGeom>
        </p:spPr>
      </p:pic>
    </p:spTree>
    <p:extLst>
      <p:ext uri="{BB962C8B-B14F-4D97-AF65-F5344CB8AC3E}">
        <p14:creationId xmlns:p14="http://schemas.microsoft.com/office/powerpoint/2010/main" val="170356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546253A0-00B3-9BC9-45B5-C468118443E0}"/>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5ABCF917-907A-E8A5-ABDE-F2C4F4AED9BD}"/>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813C08B9-571A-6AA0-B818-8A46DC1D7497}"/>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8D96EDF4-E243-9D12-3F32-134822D9424F}"/>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C71B2AAE-32D0-11C1-C17A-1A371E1F3D71}"/>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7" name="TextBox 6">
            <a:extLst>
              <a:ext uri="{FF2B5EF4-FFF2-40B4-BE49-F238E27FC236}">
                <a16:creationId xmlns:a16="http://schemas.microsoft.com/office/drawing/2014/main" id="{8E03822F-9A8E-101D-CA29-BF66240FDB4B}"/>
              </a:ext>
            </a:extLst>
          </p:cNvPr>
          <p:cNvSpPr txBox="1"/>
          <p:nvPr/>
        </p:nvSpPr>
        <p:spPr>
          <a:xfrm>
            <a:off x="1600200" y="2791488"/>
            <a:ext cx="8458200" cy="5509200"/>
          </a:xfrm>
          <a:prstGeom prst="rect">
            <a:avLst/>
          </a:prstGeom>
          <a:noFill/>
        </p:spPr>
        <p:txBody>
          <a:bodyPr wrap="square" rtlCol="0">
            <a:spAutoFit/>
          </a:bodyPr>
          <a:lstStyle/>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Xu hướng</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75% khoản vay được giải ngân &gt;=80% số tiền đăng ký</a:t>
            </a:r>
            <a:endPar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~1% dữ liệu có tỷ lệ giải ngân &gt; 150%, cao nhất gấp 70 lần.</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Nguyên nhân:</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Lỗi nhập liệu hoặc cộng gộp nhiều khoản vay</a:t>
            </a:r>
          </a:p>
          <a:p>
            <a:endParaRPr lang="vi-VN" sz="32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80C9469-0022-0DAB-D31B-9560E2E31062}"/>
              </a:ext>
            </a:extLst>
          </p:cNvPr>
          <p:cNvSpPr txBox="1"/>
          <p:nvPr/>
        </p:nvSpPr>
        <p:spPr>
          <a:xfrm>
            <a:off x="1856729" y="1425803"/>
            <a:ext cx="9982200" cy="707886"/>
          </a:xfrm>
          <a:prstGeom prst="rect">
            <a:avLst/>
          </a:prstGeom>
          <a:noFill/>
        </p:spPr>
        <p:txBody>
          <a:bodyPr wrap="square">
            <a:spAutoFit/>
          </a:bodyPr>
          <a:lstStyle/>
          <a:p>
            <a:r>
              <a:rPr lang="vi-VN" sz="4000">
                <a:solidFill>
                  <a:schemeClr val="bg1"/>
                </a:solidFill>
                <a:latin typeface="Calibri "/>
              </a:rPr>
              <a:t>Mối quan hệ giữa Số tiền vay và tiền giải ngân</a:t>
            </a:r>
          </a:p>
        </p:txBody>
      </p:sp>
      <p:pic>
        <p:nvPicPr>
          <p:cNvPr id="5" name="Picture 4">
            <a:extLst>
              <a:ext uri="{FF2B5EF4-FFF2-40B4-BE49-F238E27FC236}">
                <a16:creationId xmlns:a16="http://schemas.microsoft.com/office/drawing/2014/main" id="{84DDEB07-A78C-4B4D-855B-453B9F9D508F}"/>
              </a:ext>
            </a:extLst>
          </p:cNvPr>
          <p:cNvPicPr>
            <a:picLocks noChangeAspect="1"/>
          </p:cNvPicPr>
          <p:nvPr/>
        </p:nvPicPr>
        <p:blipFill>
          <a:blip r:embed="rId4"/>
          <a:stretch>
            <a:fillRect/>
          </a:stretch>
        </p:blipFill>
        <p:spPr>
          <a:xfrm>
            <a:off x="11848868" y="5976801"/>
            <a:ext cx="5637314" cy="3689348"/>
          </a:xfrm>
          <a:prstGeom prst="rect">
            <a:avLst/>
          </a:prstGeom>
        </p:spPr>
      </p:pic>
      <p:pic>
        <p:nvPicPr>
          <p:cNvPr id="4" name="Picture 3">
            <a:extLst>
              <a:ext uri="{FF2B5EF4-FFF2-40B4-BE49-F238E27FC236}">
                <a16:creationId xmlns:a16="http://schemas.microsoft.com/office/drawing/2014/main" id="{58A35CA2-2617-614E-7AD1-686A1AF99791}"/>
              </a:ext>
            </a:extLst>
          </p:cNvPr>
          <p:cNvPicPr>
            <a:picLocks noChangeAspect="1"/>
          </p:cNvPicPr>
          <p:nvPr/>
        </p:nvPicPr>
        <p:blipFill>
          <a:blip r:embed="rId5"/>
          <a:stretch>
            <a:fillRect/>
          </a:stretch>
        </p:blipFill>
        <p:spPr>
          <a:xfrm>
            <a:off x="11848868" y="1943100"/>
            <a:ext cx="5404018" cy="3707408"/>
          </a:xfrm>
          <a:prstGeom prst="rect">
            <a:avLst/>
          </a:prstGeom>
        </p:spPr>
      </p:pic>
    </p:spTree>
    <p:extLst>
      <p:ext uri="{BB962C8B-B14F-4D97-AF65-F5344CB8AC3E}">
        <p14:creationId xmlns:p14="http://schemas.microsoft.com/office/powerpoint/2010/main" val="246681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22F87ED4-809E-0C6B-86DC-23EDDF82C50D}"/>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6174B976-CF27-9198-3D1D-39F8D5EC56B4}"/>
              </a:ext>
            </a:extLst>
          </p:cNvPr>
          <p:cNvSpPr/>
          <p:nvPr/>
        </p:nvSpPr>
        <p:spPr>
          <a:xfrm>
            <a:off x="0"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5E4FAC40-21B8-FF61-3A83-FB900565877D}"/>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EB6FF51B-90C2-1EDC-0CEC-A7C44B0C4960}"/>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CF321361-5805-08BD-4348-E713F9607113}"/>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12" name="TextBox 11">
            <a:extLst>
              <a:ext uri="{FF2B5EF4-FFF2-40B4-BE49-F238E27FC236}">
                <a16:creationId xmlns:a16="http://schemas.microsoft.com/office/drawing/2014/main" id="{01D49619-AA30-8D53-21C8-9E85AF05368B}"/>
              </a:ext>
            </a:extLst>
          </p:cNvPr>
          <p:cNvSpPr txBox="1"/>
          <p:nvPr/>
        </p:nvSpPr>
        <p:spPr>
          <a:xfrm>
            <a:off x="1905000" y="1385129"/>
            <a:ext cx="9982200" cy="707886"/>
          </a:xfrm>
          <a:prstGeom prst="rect">
            <a:avLst/>
          </a:prstGeom>
          <a:noFill/>
        </p:spPr>
        <p:txBody>
          <a:bodyPr wrap="square">
            <a:spAutoFit/>
          </a:bodyPr>
          <a:lstStyle/>
          <a:p>
            <a:r>
              <a:rPr lang="vi-VN" sz="4000">
                <a:solidFill>
                  <a:schemeClr val="bg1"/>
                </a:solidFill>
                <a:latin typeface="Calibri "/>
              </a:rPr>
              <a:t>Mối quan hệ giữa Số tiền vay và Thu nhập</a:t>
            </a:r>
          </a:p>
        </p:txBody>
      </p:sp>
      <p:pic>
        <p:nvPicPr>
          <p:cNvPr id="10" name="Picture 9">
            <a:extLst>
              <a:ext uri="{FF2B5EF4-FFF2-40B4-BE49-F238E27FC236}">
                <a16:creationId xmlns:a16="http://schemas.microsoft.com/office/drawing/2014/main" id="{1EE2811A-5951-4542-747E-FAD09992F234}"/>
              </a:ext>
            </a:extLst>
          </p:cNvPr>
          <p:cNvPicPr>
            <a:picLocks noChangeAspect="1"/>
          </p:cNvPicPr>
          <p:nvPr/>
        </p:nvPicPr>
        <p:blipFill>
          <a:blip r:embed="rId4"/>
          <a:stretch>
            <a:fillRect/>
          </a:stretch>
        </p:blipFill>
        <p:spPr>
          <a:xfrm>
            <a:off x="10058888" y="2791488"/>
            <a:ext cx="7466623" cy="4609590"/>
          </a:xfrm>
          <a:prstGeom prst="rect">
            <a:avLst/>
          </a:prstGeom>
        </p:spPr>
      </p:pic>
      <p:sp>
        <p:nvSpPr>
          <p:cNvPr id="14" name="TextBox 13">
            <a:extLst>
              <a:ext uri="{FF2B5EF4-FFF2-40B4-BE49-F238E27FC236}">
                <a16:creationId xmlns:a16="http://schemas.microsoft.com/office/drawing/2014/main" id="{BB852A8E-40EB-ABCF-52CE-230E89C6147E}"/>
              </a:ext>
            </a:extLst>
          </p:cNvPr>
          <p:cNvSpPr txBox="1"/>
          <p:nvPr/>
        </p:nvSpPr>
        <p:spPr>
          <a:xfrm>
            <a:off x="1600200" y="2791488"/>
            <a:ext cx="7772400" cy="5509200"/>
          </a:xfrm>
          <a:prstGeom prst="rect">
            <a:avLst/>
          </a:prstGeom>
          <a:noFill/>
        </p:spPr>
        <p:txBody>
          <a:bodyPr wrap="square" rtlCol="0">
            <a:spAutoFit/>
          </a:bodyPr>
          <a:lstStyle/>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Xu hướng</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Khi thu nhập tăng, số tiền mà khách hàng vay có xu hướng tăng theo.</a:t>
            </a:r>
          </a:p>
          <a:p>
            <a:pPr algn="just"/>
            <a:endParaRPr lang="vi-VN" sz="400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Ngoại lệ</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Một số khách hàng có thu nhập rất thấp hoặc bằng 0 nhưng vẫn vay được những khoản tương đối lớn</a:t>
            </a:r>
          </a:p>
          <a:p>
            <a:pPr algn="just"/>
            <a:endParaRPr lang="vi-VN" sz="32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039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11FEBA39-8606-9EA9-22AC-2C5B6BB4C9CF}"/>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88CBA3AA-BC9F-043E-BDB2-40D81C2AAC34}"/>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6A0D4FD4-A39C-163D-1336-A8DC40D0E5BE}"/>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612380C3-E26A-78C7-78BF-2FD263BEBB31}"/>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071C27A2-A15E-9DE5-D275-5799B579E59F}"/>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pic>
        <p:nvPicPr>
          <p:cNvPr id="5" name="Picture 4">
            <a:extLst>
              <a:ext uri="{FF2B5EF4-FFF2-40B4-BE49-F238E27FC236}">
                <a16:creationId xmlns:a16="http://schemas.microsoft.com/office/drawing/2014/main" id="{43D41A26-C9EB-97F4-FFF2-45879874B27C}"/>
              </a:ext>
            </a:extLst>
          </p:cNvPr>
          <p:cNvPicPr>
            <a:picLocks noChangeAspect="1"/>
          </p:cNvPicPr>
          <p:nvPr/>
        </p:nvPicPr>
        <p:blipFill>
          <a:blip r:embed="rId4"/>
          <a:stretch>
            <a:fillRect/>
          </a:stretch>
        </p:blipFill>
        <p:spPr>
          <a:xfrm>
            <a:off x="10058400" y="3086100"/>
            <a:ext cx="7211522" cy="4353137"/>
          </a:xfrm>
          <a:prstGeom prst="rect">
            <a:avLst/>
          </a:prstGeom>
        </p:spPr>
      </p:pic>
      <p:sp>
        <p:nvSpPr>
          <p:cNvPr id="7" name="TextBox 6">
            <a:extLst>
              <a:ext uri="{FF2B5EF4-FFF2-40B4-BE49-F238E27FC236}">
                <a16:creationId xmlns:a16="http://schemas.microsoft.com/office/drawing/2014/main" id="{81A184A0-708C-70BB-AAA1-FBF7F33CEE77}"/>
              </a:ext>
            </a:extLst>
          </p:cNvPr>
          <p:cNvSpPr txBox="1"/>
          <p:nvPr/>
        </p:nvSpPr>
        <p:spPr>
          <a:xfrm>
            <a:off x="1600200" y="2791488"/>
            <a:ext cx="8077200" cy="5509200"/>
          </a:xfrm>
          <a:prstGeom prst="rect">
            <a:avLst/>
          </a:prstGeom>
          <a:noFill/>
        </p:spPr>
        <p:txBody>
          <a:bodyPr wrap="square" rtlCol="0">
            <a:spAutoFit/>
          </a:bodyPr>
          <a:lstStyle/>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Xu hướng</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Những khoản vay lớn hơn có xu hướng ít bị nợ xấu hơn so với những khoản vay nhỏ</a:t>
            </a:r>
          </a:p>
          <a:p>
            <a:pPr algn="just"/>
            <a:endParaRPr lang="vi-VN" sz="400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Nguyên nhân</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Người vay số tiền lớn có thể có </a:t>
            </a:r>
            <a:r>
              <a:rPr lang="vi-VN" sz="4000" b="1">
                <a:solidFill>
                  <a:schemeClr val="bg1"/>
                </a:solidFill>
                <a:latin typeface="Calibri" panose="020F0502020204030204" pitchFamily="34" charset="0"/>
                <a:ea typeface="Calibri" panose="020F0502020204030204" pitchFamily="34" charset="0"/>
                <a:cs typeface="Calibri" panose="020F0502020204030204" pitchFamily="34" charset="0"/>
              </a:rPr>
              <a:t>tài sản đảm bảo hoặc nguồn thu ổn định</a:t>
            </a:r>
            <a:endParaRPr lang="vi-VN" sz="320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vi-VN" sz="32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E9CB3A3-1BFA-FE06-624A-4104817C5638}"/>
              </a:ext>
            </a:extLst>
          </p:cNvPr>
          <p:cNvSpPr txBox="1"/>
          <p:nvPr/>
        </p:nvSpPr>
        <p:spPr>
          <a:xfrm>
            <a:off x="1905000" y="1385129"/>
            <a:ext cx="9982200" cy="707886"/>
          </a:xfrm>
          <a:prstGeom prst="rect">
            <a:avLst/>
          </a:prstGeom>
          <a:noFill/>
        </p:spPr>
        <p:txBody>
          <a:bodyPr wrap="square">
            <a:spAutoFit/>
          </a:bodyPr>
          <a:lstStyle/>
          <a:p>
            <a:r>
              <a:rPr lang="vi-VN" sz="4000">
                <a:solidFill>
                  <a:schemeClr val="bg1"/>
                </a:solidFill>
                <a:latin typeface="Calibri "/>
              </a:rPr>
              <a:t>Mối quan hệ giữa Số tiền vay và Nợ xấu</a:t>
            </a:r>
          </a:p>
        </p:txBody>
      </p:sp>
    </p:spTree>
    <p:extLst>
      <p:ext uri="{BB962C8B-B14F-4D97-AF65-F5344CB8AC3E}">
        <p14:creationId xmlns:p14="http://schemas.microsoft.com/office/powerpoint/2010/main" val="337882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E3324B6C-6977-BA32-EEE3-1F1704B1102E}"/>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A9C9A4DE-A51A-13BF-D3F8-9E6A67AED092}"/>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F017C386-D5B4-EEE2-57D4-7C70492C55C0}"/>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3530CE64-4CD2-FA8E-5D3C-7DDBF5D424E1}"/>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DFAAC065-6D98-38B2-0C77-08E94DFF0483}"/>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7" name="TextBox 6">
            <a:extLst>
              <a:ext uri="{FF2B5EF4-FFF2-40B4-BE49-F238E27FC236}">
                <a16:creationId xmlns:a16="http://schemas.microsoft.com/office/drawing/2014/main" id="{0A408CE6-2FFF-5866-535E-86181191F1C9}"/>
              </a:ext>
            </a:extLst>
          </p:cNvPr>
          <p:cNvSpPr txBox="1"/>
          <p:nvPr/>
        </p:nvSpPr>
        <p:spPr>
          <a:xfrm>
            <a:off x="1257300" y="2219646"/>
            <a:ext cx="9334500" cy="5755422"/>
          </a:xfrm>
          <a:prstGeom prst="rect">
            <a:avLst/>
          </a:prstGeom>
          <a:noFill/>
        </p:spPr>
        <p:txBody>
          <a:bodyPr wrap="square" rtlCol="0">
            <a:spAutoFit/>
          </a:bodyPr>
          <a:lstStyle/>
          <a:p>
            <a:pPr algn="just"/>
            <a:r>
              <a:rPr lang="vi-VN" sz="4800">
                <a:solidFill>
                  <a:schemeClr val="bg1"/>
                </a:solidFill>
                <a:latin typeface="Calibri" panose="020F0502020204030204" pitchFamily="34" charset="0"/>
                <a:ea typeface="Calibri" panose="020F0502020204030204" pitchFamily="34" charset="0"/>
                <a:cs typeface="Calibri" panose="020F0502020204030204" pitchFamily="34" charset="0"/>
              </a:rPr>
              <a:t>Kết luận</a:t>
            </a:r>
          </a:p>
          <a:p>
            <a:pPr marL="571500" indent="-571500" algn="just">
              <a:buFont typeface="Arial" panose="020B0604020202020204" pitchFamily="34" charset="0"/>
              <a:buChar char="•"/>
            </a:pP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Người có thu nhập cao </a:t>
            </a: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tỉ lệ nợ xấu thấp</a:t>
            </a: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 số tiền được giải ngân lớn hơn</a:t>
            </a:r>
          </a:p>
          <a:p>
            <a:pPr marL="571500" indent="-571500" algn="just">
              <a:buFont typeface="Arial" panose="020B0604020202020204" pitchFamily="34" charset="0"/>
              <a:buChar char="•"/>
            </a:pP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Người có thu nhập thấp </a:t>
            </a: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tỉ lệ nợ xấu cao</a:t>
            </a: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 số tiền được giải ngân ít hơn</a:t>
            </a:r>
          </a:p>
          <a:p>
            <a:pPr algn="just"/>
            <a:endPar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Tuy nhiên: t</a:t>
            </a: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ỷ lệ nợ xấu không phụ thuộc vào toàn bộ phân phối thu nhập, mà phụ thuộc vào những vùng đặc biệt</a:t>
            </a:r>
            <a:endParaRPr lang="vi-VN" sz="32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ABB4CFB-B000-E52F-02EC-B3DE30EF46C4}"/>
              </a:ext>
            </a:extLst>
          </p:cNvPr>
          <p:cNvPicPr>
            <a:picLocks noChangeAspect="1"/>
          </p:cNvPicPr>
          <p:nvPr/>
        </p:nvPicPr>
        <p:blipFill>
          <a:blip r:embed="rId4"/>
          <a:stretch>
            <a:fillRect/>
          </a:stretch>
        </p:blipFill>
        <p:spPr>
          <a:xfrm>
            <a:off x="11277600" y="3009296"/>
            <a:ext cx="5951736" cy="4176122"/>
          </a:xfrm>
          <a:prstGeom prst="rect">
            <a:avLst/>
          </a:prstGeom>
        </p:spPr>
      </p:pic>
    </p:spTree>
    <p:extLst>
      <p:ext uri="{BB962C8B-B14F-4D97-AF65-F5344CB8AC3E}">
        <p14:creationId xmlns:p14="http://schemas.microsoft.com/office/powerpoint/2010/main" val="220407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17DE8C22-5619-0034-A7B5-F447A68BE86D}"/>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EBA41B34-83B9-B439-BDA0-BC8BC0B504B1}"/>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A47F3932-DBAD-1878-53B5-D91C35A79676}"/>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2AA58D12-1715-0DC3-98A8-ED4D8164B301}"/>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3FE085C7-097D-FEE2-CAF8-6991BBDFE6B1}"/>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7" name="TextBox 6">
            <a:extLst>
              <a:ext uri="{FF2B5EF4-FFF2-40B4-BE49-F238E27FC236}">
                <a16:creationId xmlns:a16="http://schemas.microsoft.com/office/drawing/2014/main" id="{0FA6D84F-7571-9363-3292-A6F92C5DC494}"/>
              </a:ext>
            </a:extLst>
          </p:cNvPr>
          <p:cNvSpPr txBox="1"/>
          <p:nvPr/>
        </p:nvSpPr>
        <p:spPr>
          <a:xfrm>
            <a:off x="1257300" y="2219646"/>
            <a:ext cx="12839700" cy="7109639"/>
          </a:xfrm>
          <a:prstGeom prst="rect">
            <a:avLst/>
          </a:prstGeom>
          <a:noFill/>
        </p:spPr>
        <p:txBody>
          <a:bodyPr wrap="square" rtlCol="0">
            <a:spAutoFit/>
          </a:bodyPr>
          <a:lstStyle/>
          <a:p>
            <a:pPr algn="just"/>
            <a:r>
              <a:rPr lang="vi-VN" sz="4800">
                <a:solidFill>
                  <a:schemeClr val="bg1"/>
                </a:solidFill>
                <a:latin typeface="Calibri" panose="020F0502020204030204" pitchFamily="34" charset="0"/>
                <a:ea typeface="Calibri" panose="020F0502020204030204" pitchFamily="34" charset="0"/>
                <a:cs typeface="Calibri" panose="020F0502020204030204" pitchFamily="34" charset="0"/>
              </a:rPr>
              <a:t>Đề xuất</a:t>
            </a:r>
          </a:p>
          <a:p>
            <a:pPr algn="just"/>
            <a:endParaRPr lang="vi-VN" sz="480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71500" indent="-571500" algn="just">
              <a:buFont typeface="Arial" panose="020B0604020202020204" pitchFamily="34" charset="0"/>
              <a:buChar char="•"/>
            </a:pPr>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Tập chung vào nhóm khách hành tiềm năng</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Độ tuổi: 25 - 45 tuổi.</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Thu nhập: Cao và có thể xác minh được.</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Hình thức cư trú: Nhà sở hữu cá nhân (nhóm có tỷ lệ nợ xấu gần như bằng 0).</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Hành vi: Vay các khoản giá trị tương đối lớn và có lịch sử tín dụng tốt.</a:t>
            </a:r>
          </a:p>
          <a:p>
            <a:pPr algn="just"/>
            <a:endParaRPr lang="vi-VN" sz="400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vi-VN" sz="40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21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p:cNvGrpSpPr/>
        <p:nvPr/>
      </p:nvGrpSpPr>
      <p:grpSpPr>
        <a:xfrm>
          <a:off x="0" y="0"/>
          <a:ext cx="0" cy="0"/>
          <a:chOff x="0" y="0"/>
          <a:chExt cx="0" cy="0"/>
        </a:xfrm>
      </p:grpSpPr>
      <p:sp>
        <p:nvSpPr>
          <p:cNvPr id="7" name="Freeform 7"/>
          <p:cNvSpPr/>
          <p:nvPr/>
        </p:nvSpPr>
        <p:spPr>
          <a:xfrm>
            <a:off x="12088642" y="451672"/>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432037" y="8846147"/>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219200" y="2402254"/>
            <a:ext cx="8669388" cy="858953"/>
          </a:xfrm>
          <a:prstGeom prst="rect">
            <a:avLst/>
          </a:prstGeom>
        </p:spPr>
        <p:txBody>
          <a:bodyPr lIns="0" tIns="0" rIns="0" bIns="0" rtlCol="0" anchor="t">
            <a:spAutoFit/>
          </a:bodyPr>
          <a:lstStyle/>
          <a:p>
            <a:pPr algn="l">
              <a:lnSpc>
                <a:spcPts val="7120"/>
              </a:lnSpc>
            </a:pPr>
            <a:r>
              <a:rPr lang="en-US" sz="4400" b="1">
                <a:solidFill>
                  <a:schemeClr val="bg1"/>
                </a:solidFill>
                <a:latin typeface="Calibri "/>
                <a:ea typeface="Barlow Bold"/>
                <a:cs typeface="Barlow Bold"/>
                <a:sym typeface="Barlow Bold"/>
              </a:rPr>
              <a:t>Chiến lược phân nhóm đề xuất</a:t>
            </a:r>
          </a:p>
        </p:txBody>
      </p:sp>
      <p:pic>
        <p:nvPicPr>
          <p:cNvPr id="11" name="Picture 10">
            <a:extLst>
              <a:ext uri="{FF2B5EF4-FFF2-40B4-BE49-F238E27FC236}">
                <a16:creationId xmlns:a16="http://schemas.microsoft.com/office/drawing/2014/main" id="{B7AB5315-1B27-713D-4744-052823343618}"/>
              </a:ext>
            </a:extLst>
          </p:cNvPr>
          <p:cNvPicPr>
            <a:picLocks noChangeAspect="1"/>
          </p:cNvPicPr>
          <p:nvPr/>
        </p:nvPicPr>
        <p:blipFill>
          <a:blip r:embed="rId4"/>
          <a:stretch>
            <a:fillRect/>
          </a:stretch>
        </p:blipFill>
        <p:spPr>
          <a:xfrm>
            <a:off x="7620000" y="3721663"/>
            <a:ext cx="7543800" cy="5755911"/>
          </a:xfrm>
          <a:prstGeom prst="rect">
            <a:avLst/>
          </a:prstGeom>
        </p:spPr>
      </p:pic>
      <p:sp>
        <p:nvSpPr>
          <p:cNvPr id="2" name="TextBox 7">
            <a:extLst>
              <a:ext uri="{FF2B5EF4-FFF2-40B4-BE49-F238E27FC236}">
                <a16:creationId xmlns:a16="http://schemas.microsoft.com/office/drawing/2014/main" id="{FFACDDE2-4CC3-6D4F-0D85-D314B50FB77C}"/>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33F9A88A-C83D-DF6F-013A-94451495B60B}"/>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45F96A1D-53EE-623E-9070-3F954466F31D}"/>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64C266FB-5EE4-AF73-E1AA-E29CA46B74E2}"/>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27487B49-7E9A-AD30-3074-0862CE5AACA3}"/>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796A4B15-C066-B6F6-3504-5912B3AC2B98}"/>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7" name="TextBox 6">
            <a:extLst>
              <a:ext uri="{FF2B5EF4-FFF2-40B4-BE49-F238E27FC236}">
                <a16:creationId xmlns:a16="http://schemas.microsoft.com/office/drawing/2014/main" id="{0E9E6E5E-353C-C645-07AE-03FF15C648E8}"/>
              </a:ext>
            </a:extLst>
          </p:cNvPr>
          <p:cNvSpPr txBox="1"/>
          <p:nvPr/>
        </p:nvSpPr>
        <p:spPr>
          <a:xfrm>
            <a:off x="1257300" y="2219646"/>
            <a:ext cx="15278100" cy="5632311"/>
          </a:xfrm>
          <a:prstGeom prst="rect">
            <a:avLst/>
          </a:prstGeom>
          <a:noFill/>
        </p:spPr>
        <p:txBody>
          <a:bodyPr wrap="square" rtlCol="0">
            <a:spAutoFit/>
          </a:bodyPr>
          <a:lstStyle/>
          <a:p>
            <a:pPr algn="just"/>
            <a:r>
              <a:rPr lang="vi-VN" sz="4000" b="1" spc="-110">
                <a:solidFill>
                  <a:schemeClr val="bg1"/>
                </a:solidFill>
                <a:latin typeface="Calibri "/>
                <a:ea typeface="Montserrat"/>
                <a:cs typeface="Montserrat"/>
                <a:sym typeface="Montserrat"/>
              </a:rPr>
              <a:t>Nhóm 1 - Rủi ro thấp, giải ngân cao: </a:t>
            </a:r>
          </a:p>
          <a:p>
            <a:pPr algn="just"/>
            <a:endParaRPr lang="vi-VN" sz="4000" b="1" spc="-110">
              <a:solidFill>
                <a:schemeClr val="bg1"/>
              </a:solidFill>
              <a:latin typeface="Calibri "/>
              <a:ea typeface="Montserrat"/>
              <a:cs typeface="Montserrat"/>
              <a:sym typeface="Montserrat"/>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Độ tuổi: 25 - 39 tuổi.</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Thu nhập: Cao và có thể xác minh được/ có hợp đồng lao động.</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Hình thức cư trú: Nhà sở hữu cá nhân</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Lịch sử tín dụng: Sạch</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Hành vi: Vay các khoản giá trị tương đối lớn và có lịch sử tín dụng tốt.</a:t>
            </a:r>
          </a:p>
          <a:p>
            <a:pPr algn="just"/>
            <a:r>
              <a:rPr lang="vi-VN" sz="4000" spc="-110">
                <a:solidFill>
                  <a:schemeClr val="bg1"/>
                </a:solidFill>
                <a:latin typeface="Calibri "/>
                <a:ea typeface="Montserrat"/>
                <a:cs typeface="Montserrat"/>
                <a:sym typeface="Wingdings" panose="05000000000000000000" pitchFamily="2" charset="2"/>
              </a:rPr>
              <a:t> </a:t>
            </a:r>
            <a:r>
              <a:rPr lang="vi-VN" sz="4000" spc="-110">
                <a:solidFill>
                  <a:schemeClr val="bg1"/>
                </a:solidFill>
                <a:latin typeface="Calibri "/>
                <a:ea typeface="Montserrat"/>
                <a:cs typeface="Montserrat"/>
                <a:sym typeface="Montserrat"/>
              </a:rPr>
              <a:t>Khuyến nghị giải ngân toàn bộ số tiền, áp dụng chính sách vay ưu đãi để duy trì khách hàng.</a:t>
            </a:r>
          </a:p>
        </p:txBody>
      </p:sp>
    </p:spTree>
    <p:extLst>
      <p:ext uri="{BB962C8B-B14F-4D97-AF65-F5344CB8AC3E}">
        <p14:creationId xmlns:p14="http://schemas.microsoft.com/office/powerpoint/2010/main" val="297482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A56C6967-15AE-EE41-3B1F-C7FEC6E885D3}"/>
            </a:ext>
          </a:extLst>
        </p:cNvPr>
        <p:cNvGrpSpPr/>
        <p:nvPr/>
      </p:nvGrpSpPr>
      <p:grpSpPr>
        <a:xfrm>
          <a:off x="0" y="0"/>
          <a:ext cx="0" cy="0"/>
          <a:chOff x="0" y="0"/>
          <a:chExt cx="0" cy="0"/>
        </a:xfrm>
      </p:grpSpPr>
      <p:sp>
        <p:nvSpPr>
          <p:cNvPr id="5" name="Freeform 5">
            <a:extLst>
              <a:ext uri="{FF2B5EF4-FFF2-40B4-BE49-F238E27FC236}">
                <a16:creationId xmlns:a16="http://schemas.microsoft.com/office/drawing/2014/main" id="{EAA76D9E-D91F-82AC-BCC5-110FF317755C}"/>
              </a:ext>
            </a:extLst>
          </p:cNvPr>
          <p:cNvSpPr/>
          <p:nvPr/>
        </p:nvSpPr>
        <p:spPr>
          <a:xfrm>
            <a:off x="0" y="9279990"/>
            <a:ext cx="5101160"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6" name="Freeform 6">
            <a:extLst>
              <a:ext uri="{FF2B5EF4-FFF2-40B4-BE49-F238E27FC236}">
                <a16:creationId xmlns:a16="http://schemas.microsoft.com/office/drawing/2014/main" id="{3FE177F0-08A7-CBF4-25E8-8C0DCC33F3FC}"/>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4" name="TextBox 7">
            <a:extLst>
              <a:ext uri="{FF2B5EF4-FFF2-40B4-BE49-F238E27FC236}">
                <a16:creationId xmlns:a16="http://schemas.microsoft.com/office/drawing/2014/main" id="{A7996B83-7B10-6558-0879-F9A50D9D1296}"/>
              </a:ext>
            </a:extLst>
          </p:cNvPr>
          <p:cNvSpPr txBox="1"/>
          <p:nvPr/>
        </p:nvSpPr>
        <p:spPr>
          <a:xfrm>
            <a:off x="1600200" y="1342030"/>
            <a:ext cx="5638800" cy="910506"/>
          </a:xfrm>
          <a:prstGeom prst="rect">
            <a:avLst/>
          </a:prstGeom>
        </p:spPr>
        <p:txBody>
          <a:bodyPr wrap="square" lIns="0" tIns="0" rIns="0" bIns="0" rtlCol="0" anchor="t">
            <a:spAutoFit/>
          </a:bodyPr>
          <a:lstStyle/>
          <a:p>
            <a:pPr algn="l">
              <a:lnSpc>
                <a:spcPts val="7120"/>
              </a:lnSpc>
            </a:pPr>
            <a:r>
              <a:rPr lang="en-US" sz="6000" b="1">
                <a:solidFill>
                  <a:srgbClr val="FFFFFF"/>
                </a:solidFill>
                <a:latin typeface="Calibri "/>
                <a:ea typeface="Barlow Bold"/>
                <a:cs typeface="Barlow Bold"/>
                <a:sym typeface="Barlow Bold"/>
              </a:rPr>
              <a:t>Nội dung chính</a:t>
            </a:r>
          </a:p>
        </p:txBody>
      </p:sp>
      <p:sp>
        <p:nvSpPr>
          <p:cNvPr id="16" name="Freeform 5">
            <a:extLst>
              <a:ext uri="{FF2B5EF4-FFF2-40B4-BE49-F238E27FC236}">
                <a16:creationId xmlns:a16="http://schemas.microsoft.com/office/drawing/2014/main" id="{28B1CDE7-9A34-54A0-CCB8-E0C76B801939}"/>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3" name="TextBox 2">
            <a:extLst>
              <a:ext uri="{FF2B5EF4-FFF2-40B4-BE49-F238E27FC236}">
                <a16:creationId xmlns:a16="http://schemas.microsoft.com/office/drawing/2014/main" id="{77E3A0AC-DE80-64B3-07CB-8EFF4082B335}"/>
              </a:ext>
            </a:extLst>
          </p:cNvPr>
          <p:cNvSpPr txBox="1"/>
          <p:nvPr/>
        </p:nvSpPr>
        <p:spPr>
          <a:xfrm>
            <a:off x="1600200" y="2718038"/>
            <a:ext cx="7543800" cy="3785652"/>
          </a:xfrm>
          <a:prstGeom prst="rect">
            <a:avLst/>
          </a:prstGeom>
          <a:noFill/>
        </p:spPr>
        <p:txBody>
          <a:bodyPr wrap="square">
            <a:spAutoFit/>
          </a:bodyPr>
          <a:lstStyle/>
          <a:p>
            <a:pPr marL="742950" indent="-742950">
              <a:buFont typeface="+mj-lt"/>
              <a:buAutoNum type="arabicPeriod"/>
            </a:pPr>
            <a:r>
              <a:rPr lang="vi-VN" sz="4000">
                <a:solidFill>
                  <a:schemeClr val="bg1"/>
                </a:solidFill>
                <a:latin typeface="Calibri "/>
              </a:rPr>
              <a:t>Bối cảnh và thách thức</a:t>
            </a:r>
          </a:p>
          <a:p>
            <a:pPr marL="742950" indent="-742950">
              <a:buFont typeface="+mj-lt"/>
              <a:buAutoNum type="arabicPeriod"/>
            </a:pPr>
            <a:r>
              <a:rPr lang="vi-VN" sz="4000">
                <a:solidFill>
                  <a:schemeClr val="bg1"/>
                </a:solidFill>
                <a:latin typeface="Calibri "/>
              </a:rPr>
              <a:t>Dữ liệu và tiền xử lý</a:t>
            </a:r>
          </a:p>
          <a:p>
            <a:pPr marL="742950" indent="-742950">
              <a:buFont typeface="+mj-lt"/>
              <a:buAutoNum type="arabicPeriod"/>
            </a:pPr>
            <a:r>
              <a:rPr lang="vi-VN" sz="4000">
                <a:solidFill>
                  <a:schemeClr val="bg1"/>
                </a:solidFill>
                <a:latin typeface="Calibri "/>
              </a:rPr>
              <a:t>Phân tích mô tả</a:t>
            </a:r>
          </a:p>
          <a:p>
            <a:pPr marL="742950" indent="-742950">
              <a:buFont typeface="+mj-lt"/>
              <a:buAutoNum type="arabicPeriod"/>
            </a:pPr>
            <a:r>
              <a:rPr lang="vi-VN" sz="4000">
                <a:solidFill>
                  <a:schemeClr val="bg1"/>
                </a:solidFill>
                <a:latin typeface="Calibri "/>
              </a:rPr>
              <a:t>Phân tích chẩn đoán</a:t>
            </a:r>
          </a:p>
          <a:p>
            <a:pPr marL="742950" indent="-742950">
              <a:buFont typeface="+mj-lt"/>
              <a:buAutoNum type="arabicPeriod"/>
            </a:pPr>
            <a:r>
              <a:rPr lang="vi-VN" sz="4000">
                <a:solidFill>
                  <a:schemeClr val="bg1"/>
                </a:solidFill>
                <a:latin typeface="Calibri "/>
              </a:rPr>
              <a:t>Mô hình dự báo</a:t>
            </a:r>
          </a:p>
          <a:p>
            <a:pPr marL="742950" indent="-742950">
              <a:buFont typeface="+mj-lt"/>
              <a:buAutoNum type="arabicPeriod"/>
            </a:pPr>
            <a:r>
              <a:rPr lang="vi-VN" sz="4000">
                <a:solidFill>
                  <a:schemeClr val="bg1"/>
                </a:solidFill>
                <a:latin typeface="Calibri "/>
              </a:rPr>
              <a:t>Kết quả – Giải pháp – Tổng kết</a:t>
            </a:r>
          </a:p>
        </p:txBody>
      </p:sp>
    </p:spTree>
    <p:extLst>
      <p:ext uri="{BB962C8B-B14F-4D97-AF65-F5344CB8AC3E}">
        <p14:creationId xmlns:p14="http://schemas.microsoft.com/office/powerpoint/2010/main" val="415865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60C057AA-7291-E14F-BEF1-8D27598AD5E2}"/>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A7DEC652-278B-61DD-3ADA-EBD14E6DABA0}"/>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61E5E273-0872-CC79-37DE-6B798100A99B}"/>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E95126DE-6852-E88C-EB0B-46D25EFA613F}"/>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9AE88E7E-6BB2-DE95-1415-C0B31106B59D}"/>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7" name="TextBox 6">
            <a:extLst>
              <a:ext uri="{FF2B5EF4-FFF2-40B4-BE49-F238E27FC236}">
                <a16:creationId xmlns:a16="http://schemas.microsoft.com/office/drawing/2014/main" id="{9BA66B77-6F23-1FB9-264D-0B3C32136E72}"/>
              </a:ext>
            </a:extLst>
          </p:cNvPr>
          <p:cNvSpPr txBox="1"/>
          <p:nvPr/>
        </p:nvSpPr>
        <p:spPr>
          <a:xfrm>
            <a:off x="1257300" y="2219646"/>
            <a:ext cx="15278100" cy="6247864"/>
          </a:xfrm>
          <a:prstGeom prst="rect">
            <a:avLst/>
          </a:prstGeom>
          <a:noFill/>
        </p:spPr>
        <p:txBody>
          <a:bodyPr wrap="square" rtlCol="0">
            <a:spAutoFit/>
          </a:bodyPr>
          <a:lstStyle/>
          <a:p>
            <a:pPr algn="just"/>
            <a:r>
              <a:rPr lang="vi-VN" sz="4000" b="1" spc="-110">
                <a:solidFill>
                  <a:schemeClr val="bg1"/>
                </a:solidFill>
                <a:latin typeface="Calibri "/>
                <a:ea typeface="Montserrat"/>
                <a:cs typeface="Montserrat"/>
                <a:sym typeface="Montserrat"/>
              </a:rPr>
              <a:t>Nhóm 2 - Rủi ro trung bình: </a:t>
            </a:r>
          </a:p>
          <a:p>
            <a:pPr algn="just"/>
            <a:endParaRPr lang="vi-VN" sz="4000" b="1" spc="-110">
              <a:solidFill>
                <a:schemeClr val="bg1"/>
              </a:solidFill>
              <a:latin typeface="Calibri "/>
              <a:ea typeface="Montserrat"/>
              <a:cs typeface="Montserrat"/>
              <a:sym typeface="Montserrat"/>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Độ tuổi: 40 - 49 tuổi. </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Thu nhập: Mức lương trung bình, hoặc thu nhập cao nhưng khó xác minh (ví dụ: kinh doanh tự do).</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Hình thức cư trú: Thuê nhà hoặc các hình thức khác.</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Lịch sử tín dụng: Có thể có một vài lần trả trễ trong quá khứ, nhưng chưa từng bị nợ xấu.</a:t>
            </a:r>
          </a:p>
          <a:p>
            <a:pPr algn="just"/>
            <a:r>
              <a:rPr lang="vi-VN" sz="4000" spc="-110">
                <a:solidFill>
                  <a:schemeClr val="bg1"/>
                </a:solidFill>
                <a:latin typeface="Calibri "/>
                <a:ea typeface="Montserrat"/>
                <a:cs typeface="Montserrat"/>
                <a:sym typeface="Wingdings" panose="05000000000000000000" pitchFamily="2" charset="2"/>
              </a:rPr>
              <a:t> </a:t>
            </a:r>
            <a:r>
              <a:rPr lang="vi-VN" sz="4000" spc="-110">
                <a:solidFill>
                  <a:schemeClr val="bg1"/>
                </a:solidFill>
                <a:latin typeface="Calibri "/>
                <a:ea typeface="Montserrat"/>
                <a:cs typeface="Montserrat"/>
                <a:sym typeface="Montserrat"/>
              </a:rPr>
              <a:t>Giải ngân 50–80% số tiền dự báo, theo dõi sát sao lịch sử thanh toán.</a:t>
            </a:r>
          </a:p>
          <a:p>
            <a:pPr algn="just"/>
            <a:endParaRPr lang="vi-VN" sz="4000" spc="-110">
              <a:solidFill>
                <a:schemeClr val="bg1"/>
              </a:solidFill>
              <a:latin typeface="Calibri "/>
              <a:ea typeface="Montserrat"/>
              <a:cs typeface="Montserrat"/>
              <a:sym typeface="Montserrat"/>
            </a:endParaRPr>
          </a:p>
        </p:txBody>
      </p:sp>
    </p:spTree>
    <p:extLst>
      <p:ext uri="{BB962C8B-B14F-4D97-AF65-F5344CB8AC3E}">
        <p14:creationId xmlns:p14="http://schemas.microsoft.com/office/powerpoint/2010/main" val="93810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FF6639E4-5179-D292-FB07-A9A08FF17A79}"/>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151D249A-1C9F-0FA7-9B47-D8AEC6651179}"/>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85A758D0-3E40-B27E-0746-F43434D9BFDA}"/>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118A33B9-9536-D5F4-7EA3-6FC45688AC68}"/>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D0403F87-F61C-91D4-630B-C76A5C6E44A7}"/>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
        <p:nvSpPr>
          <p:cNvPr id="7" name="TextBox 6">
            <a:extLst>
              <a:ext uri="{FF2B5EF4-FFF2-40B4-BE49-F238E27FC236}">
                <a16:creationId xmlns:a16="http://schemas.microsoft.com/office/drawing/2014/main" id="{31C3FDA0-3858-FC28-2634-54869CFF32E8}"/>
              </a:ext>
            </a:extLst>
          </p:cNvPr>
          <p:cNvSpPr txBox="1"/>
          <p:nvPr/>
        </p:nvSpPr>
        <p:spPr>
          <a:xfrm>
            <a:off x="1257300" y="2219646"/>
            <a:ext cx="15278100" cy="6247864"/>
          </a:xfrm>
          <a:prstGeom prst="rect">
            <a:avLst/>
          </a:prstGeom>
          <a:noFill/>
        </p:spPr>
        <p:txBody>
          <a:bodyPr wrap="square" rtlCol="0">
            <a:spAutoFit/>
          </a:bodyPr>
          <a:lstStyle/>
          <a:p>
            <a:pPr algn="just"/>
            <a:r>
              <a:rPr lang="pt-BR" sz="4000" b="1" spc="-110">
                <a:solidFill>
                  <a:schemeClr val="bg1"/>
                </a:solidFill>
                <a:latin typeface="Calibri "/>
                <a:ea typeface="Montserrat"/>
                <a:cs typeface="Montserrat"/>
                <a:sym typeface="Montserrat"/>
              </a:rPr>
              <a:t>Nhóm 3 - Rủi ro cao: </a:t>
            </a:r>
            <a:endParaRPr lang="vi-VN" sz="4000" b="1" spc="-110">
              <a:solidFill>
                <a:schemeClr val="bg1"/>
              </a:solidFill>
              <a:latin typeface="Calibri "/>
              <a:ea typeface="Montserrat"/>
              <a:cs typeface="Montserrat"/>
              <a:sym typeface="Montserrat"/>
            </a:endParaRPr>
          </a:p>
          <a:p>
            <a:pPr algn="just"/>
            <a:endParaRPr lang="vi-VN" sz="4000" b="1" spc="-110">
              <a:solidFill>
                <a:schemeClr val="bg1"/>
              </a:solidFill>
              <a:latin typeface="Calibri "/>
              <a:ea typeface="Montserrat"/>
              <a:cs typeface="Montserrat"/>
              <a:sym typeface="Montserrat"/>
            </a:endParaRP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Độ tuổi: Trên 50 tuổi. (Nhóm có tỷ lệ nợ xấu cao nhất).</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Hình thức cư trú: Nhà sở hữu nhà nước. </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Thu nhập: Thấp, không ổn định, hoặc không thể xác minh/bằng 0.</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Đặc điểm vay: Các khoản vay nhỏ, không có mục đích rõ ràng.</a:t>
            </a:r>
          </a:p>
          <a:p>
            <a:pPr algn="just"/>
            <a:r>
              <a:rPr lang="vi-VN" sz="4000">
                <a:solidFill>
                  <a:schemeClr val="bg1"/>
                </a:solidFill>
                <a:latin typeface="Calibri" panose="020F0502020204030204" pitchFamily="34" charset="0"/>
                <a:ea typeface="Calibri" panose="020F0502020204030204" pitchFamily="34" charset="0"/>
                <a:cs typeface="Calibri" panose="020F0502020204030204" pitchFamily="34" charset="0"/>
              </a:rPr>
              <a:t>Khu vực: khu vực có tỷ lệ nợ xấu cao trong lịch sử (ví dụ: Thanh Hóa).</a:t>
            </a:r>
          </a:p>
          <a:p>
            <a:pPr algn="just"/>
            <a:r>
              <a:rPr lang="vi-VN" sz="4000" spc="-110">
                <a:solidFill>
                  <a:schemeClr val="bg1"/>
                </a:solidFill>
                <a:latin typeface="Calibri "/>
                <a:ea typeface="Montserrat"/>
                <a:cs typeface="Montserrat"/>
                <a:sym typeface="Wingdings" panose="05000000000000000000" pitchFamily="2" charset="2"/>
              </a:rPr>
              <a:t> </a:t>
            </a:r>
            <a:r>
              <a:rPr lang="vi-VN" sz="4000" spc="-110">
                <a:solidFill>
                  <a:schemeClr val="bg1"/>
                </a:solidFill>
                <a:latin typeface="Calibri "/>
                <a:ea typeface="Montserrat"/>
                <a:cs typeface="Montserrat"/>
                <a:sym typeface="Montserrat"/>
              </a:rPr>
              <a:t>Cân nhắc từ chối giải ngân hoặc hạn chế số tiền giải ngân, yêu cầu về tài sản thế chấp hoặc áp dụng lãi suất cao hơn để bù đắp rủi ro.</a:t>
            </a:r>
            <a:endParaRPr lang="en-US" sz="4000" spc="-110">
              <a:solidFill>
                <a:schemeClr val="bg1"/>
              </a:solidFill>
              <a:latin typeface="Calibri "/>
              <a:ea typeface="Montserrat"/>
              <a:cs typeface="Montserrat"/>
              <a:sym typeface="Montserrat"/>
            </a:endParaRPr>
          </a:p>
          <a:p>
            <a:pPr algn="just"/>
            <a:endParaRPr lang="vi-VN" sz="4000" spc="-110">
              <a:solidFill>
                <a:schemeClr val="bg1"/>
              </a:solidFill>
              <a:latin typeface="Calibri "/>
              <a:ea typeface="Montserrat"/>
              <a:cs typeface="Montserrat"/>
              <a:sym typeface="Montserrat"/>
            </a:endParaRPr>
          </a:p>
        </p:txBody>
      </p:sp>
    </p:spTree>
    <p:extLst>
      <p:ext uri="{BB962C8B-B14F-4D97-AF65-F5344CB8AC3E}">
        <p14:creationId xmlns:p14="http://schemas.microsoft.com/office/powerpoint/2010/main" val="3986827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470C7124-8A07-050C-47C4-8A5291C904DB}"/>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CE6641D7-68F3-EF7F-CCF7-96A9A0DF36E6}"/>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222BBEC5-866E-BDAE-513B-C7FAC6725348}"/>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87D20876-AE7E-9311-88D5-2247A4600C27}"/>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EF386228-2EF0-C068-0C8E-3E718F73925F}"/>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5. 	Mô hình dự báo</a:t>
            </a:r>
          </a:p>
        </p:txBody>
      </p:sp>
      <p:sp>
        <p:nvSpPr>
          <p:cNvPr id="10" name="TextBox 9">
            <a:extLst>
              <a:ext uri="{FF2B5EF4-FFF2-40B4-BE49-F238E27FC236}">
                <a16:creationId xmlns:a16="http://schemas.microsoft.com/office/drawing/2014/main" id="{4D476A72-0FDE-D189-9495-6C9FED4F2A9E}"/>
              </a:ext>
            </a:extLst>
          </p:cNvPr>
          <p:cNvSpPr txBox="1"/>
          <p:nvPr/>
        </p:nvSpPr>
        <p:spPr>
          <a:xfrm>
            <a:off x="1188721" y="2324100"/>
            <a:ext cx="13687208" cy="5016758"/>
          </a:xfrm>
          <a:prstGeom prst="rect">
            <a:avLst/>
          </a:prstGeom>
          <a:noFill/>
        </p:spPr>
        <p:txBody>
          <a:bodyPr wrap="square">
            <a:spAutoFit/>
          </a:bodyPr>
          <a:lstStyle/>
          <a:p>
            <a:pPr algn="just"/>
            <a:r>
              <a:rPr lang="vi-VN" sz="4000">
                <a:solidFill>
                  <a:schemeClr val="bg1"/>
                </a:solidFill>
                <a:latin typeface="Calibri "/>
              </a:rPr>
              <a:t>Mục đích: Dự báo tiền giải ngân trong các kỳ tới dựa trên dữ liệu lịch sử, </a:t>
            </a:r>
            <a:r>
              <a:rPr lang="vi-VN" sz="4000">
                <a:solidFill>
                  <a:schemeClr val="bg1"/>
                </a:solidFill>
                <a:latin typeface="Calibri "/>
                <a:ea typeface="Calibri" panose="020F0502020204030204" pitchFamily="34" charset="0"/>
                <a:cs typeface="Calibri" panose="020F0502020204030204" pitchFamily="34" charset="0"/>
              </a:rPr>
              <a:t>hỗ trợ ra quyết định cấp vốn, tỉ lệ nợ xấu</a:t>
            </a:r>
            <a:endParaRPr lang="vi-VN" sz="4000">
              <a:solidFill>
                <a:schemeClr val="bg1"/>
              </a:solidFill>
              <a:latin typeface="Calibri "/>
            </a:endParaRPr>
          </a:p>
          <a:p>
            <a:pPr algn="just"/>
            <a:endParaRPr lang="vi-VN" sz="4000">
              <a:solidFill>
                <a:schemeClr val="bg1"/>
              </a:solidFill>
              <a:latin typeface="Calibri "/>
            </a:endParaRPr>
          </a:p>
          <a:p>
            <a:pPr algn="just"/>
            <a:r>
              <a:rPr lang="vi-VN" sz="4000">
                <a:solidFill>
                  <a:schemeClr val="bg1"/>
                </a:solidFill>
                <a:latin typeface="Calibri "/>
              </a:rPr>
              <a:t>Lý do thực hiện: </a:t>
            </a:r>
          </a:p>
          <a:p>
            <a:pPr marL="571500" indent="-571500" algn="just">
              <a:buFont typeface="Arial" panose="020B0604020202020204" pitchFamily="34" charset="0"/>
              <a:buChar char="•"/>
            </a:pPr>
            <a:r>
              <a:rPr lang="vi-VN" sz="4000">
                <a:solidFill>
                  <a:schemeClr val="bg1"/>
                </a:solidFill>
                <a:latin typeface="Calibri "/>
              </a:rPr>
              <a:t>Quản lý dòng tiền hiệu quả</a:t>
            </a:r>
          </a:p>
          <a:p>
            <a:pPr marL="571500" indent="-571500" algn="just">
              <a:buFont typeface="Arial" panose="020B0604020202020204" pitchFamily="34" charset="0"/>
              <a:buChar char="•"/>
            </a:pPr>
            <a:r>
              <a:rPr lang="vi-VN" sz="4000">
                <a:solidFill>
                  <a:schemeClr val="bg1"/>
                </a:solidFill>
                <a:latin typeface="Calibri "/>
              </a:rPr>
              <a:t>Giảm rủi ro quá tải hoặc thiếu vốn</a:t>
            </a:r>
          </a:p>
          <a:p>
            <a:pPr marL="571500" indent="-571500" algn="just">
              <a:buFont typeface="Arial" panose="020B0604020202020204" pitchFamily="34" charset="0"/>
              <a:buChar char="•"/>
            </a:pPr>
            <a:r>
              <a:rPr lang="vi-VN" sz="4000">
                <a:solidFill>
                  <a:schemeClr val="bg1"/>
                </a:solidFill>
                <a:latin typeface="Calibri "/>
              </a:rPr>
              <a:t>Căn cứ ra quyết định chiến lược</a:t>
            </a:r>
          </a:p>
          <a:p>
            <a:pPr marL="571500" indent="-571500" algn="just">
              <a:buFont typeface="Arial" panose="020B0604020202020204" pitchFamily="34" charset="0"/>
              <a:buChar char="•"/>
            </a:pPr>
            <a:r>
              <a:rPr lang="vi-VN" sz="4000">
                <a:solidFill>
                  <a:schemeClr val="bg1"/>
                </a:solidFill>
                <a:latin typeface="Calibri "/>
              </a:rPr>
              <a:t>Ra quyết định nhanh và khách quan hơn</a:t>
            </a:r>
          </a:p>
        </p:txBody>
      </p:sp>
    </p:spTree>
    <p:extLst>
      <p:ext uri="{BB962C8B-B14F-4D97-AF65-F5344CB8AC3E}">
        <p14:creationId xmlns:p14="http://schemas.microsoft.com/office/powerpoint/2010/main" val="3480586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09383DFA-9DC7-FF20-3974-4ADD788724EB}"/>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340EEE98-DFCA-84F5-631E-58CA4349B232}"/>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2E499E09-1377-67E9-2FD6-B89EE41F22B8}"/>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B1E9F204-0223-E946-AF8D-94AD8224236C}"/>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07017874-5779-1534-87FB-D90D8D00CE9E}"/>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5. 	Mô hình dự báo</a:t>
            </a:r>
          </a:p>
        </p:txBody>
      </p:sp>
      <p:sp>
        <p:nvSpPr>
          <p:cNvPr id="5" name="TextBox 4">
            <a:extLst>
              <a:ext uri="{FF2B5EF4-FFF2-40B4-BE49-F238E27FC236}">
                <a16:creationId xmlns:a16="http://schemas.microsoft.com/office/drawing/2014/main" id="{21B27685-0421-C7C6-2D1C-594DA08FEFBD}"/>
              </a:ext>
            </a:extLst>
          </p:cNvPr>
          <p:cNvSpPr txBox="1"/>
          <p:nvPr/>
        </p:nvSpPr>
        <p:spPr>
          <a:xfrm>
            <a:off x="1231900" y="2781300"/>
            <a:ext cx="11188700" cy="5078313"/>
          </a:xfrm>
          <a:prstGeom prst="rect">
            <a:avLst/>
          </a:prstGeom>
          <a:noFill/>
        </p:spPr>
        <p:txBody>
          <a:bodyPr wrap="square">
            <a:spAutoFit/>
          </a:bodyPr>
          <a:lstStyle/>
          <a:p>
            <a:pPr marL="571500" indent="-571500" algn="just">
              <a:buFont typeface="Arial" panose="020B0604020202020204" pitchFamily="34" charset="0"/>
              <a:buChar char="•"/>
            </a:pPr>
            <a:r>
              <a:rPr lang="vi-VN" sz="3600">
                <a:solidFill>
                  <a:schemeClr val="bg1"/>
                </a:solidFill>
                <a:latin typeface="Calibri "/>
              </a:rPr>
              <a:t>Một số biến độc lập: LoanAmount, CreditScore, Salary, DurationDay, Age, TimeLived_Num, LongestOverdue, NumberOfLoans, HasBadDebt, HasLatePayment</a:t>
            </a:r>
          </a:p>
          <a:p>
            <a:pPr marL="571500" indent="-571500" algn="just">
              <a:buFont typeface="Arial" panose="020B0604020202020204" pitchFamily="34" charset="0"/>
              <a:buChar char="•"/>
            </a:pPr>
            <a:r>
              <a:rPr lang="vi-VN" sz="3600">
                <a:solidFill>
                  <a:schemeClr val="bg1"/>
                </a:solidFill>
                <a:latin typeface="Calibri "/>
              </a:rPr>
              <a:t>Biến phụ thuộc:  LoanDisbursed</a:t>
            </a:r>
          </a:p>
          <a:p>
            <a:pPr marL="571500" indent="-571500" algn="just">
              <a:buFont typeface="Arial" panose="020B0604020202020204" pitchFamily="34" charset="0"/>
              <a:buChar char="•"/>
            </a:pPr>
            <a:r>
              <a:rPr lang="vi-VN" sz="3600">
                <a:solidFill>
                  <a:schemeClr val="bg1"/>
                </a:solidFill>
                <a:latin typeface="Calibri "/>
              </a:rPr>
              <a:t>Kết quả dự báo:</a:t>
            </a:r>
          </a:p>
          <a:p>
            <a:pPr lvl="3"/>
            <a:r>
              <a:rPr lang="vi-VN" sz="3600">
                <a:solidFill>
                  <a:schemeClr val="bg1"/>
                </a:solidFill>
                <a:latin typeface="Calibri "/>
              </a:rPr>
              <a:t>Số tiền dự kiến giải ngân (LoanDisbursed)</a:t>
            </a:r>
          </a:p>
          <a:p>
            <a:pPr lvl="3"/>
            <a:r>
              <a:rPr lang="vi-VN" sz="3600">
                <a:solidFill>
                  <a:schemeClr val="bg1"/>
                </a:solidFill>
                <a:latin typeface="Calibri "/>
              </a:rPr>
              <a:t>Xác suất rủi ro không trả được nợ</a:t>
            </a:r>
          </a:p>
          <a:p>
            <a:pPr lvl="3"/>
            <a:r>
              <a:rPr lang="vi-VN" sz="3600">
                <a:solidFill>
                  <a:schemeClr val="bg1"/>
                </a:solidFill>
                <a:latin typeface="Calibri "/>
              </a:rPr>
              <a:t>Khuyến nghị</a:t>
            </a:r>
          </a:p>
          <a:p>
            <a:pPr algn="just"/>
            <a:endParaRPr lang="vi-VN" sz="3600">
              <a:solidFill>
                <a:schemeClr val="bg1"/>
              </a:solidFill>
              <a:latin typeface="Calibri "/>
            </a:endParaRPr>
          </a:p>
        </p:txBody>
      </p:sp>
    </p:spTree>
    <p:extLst>
      <p:ext uri="{BB962C8B-B14F-4D97-AF65-F5344CB8AC3E}">
        <p14:creationId xmlns:p14="http://schemas.microsoft.com/office/powerpoint/2010/main" val="224636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82EFD078-0C98-E78B-2510-AC2BFD424EB5}"/>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0BF1395A-3AE1-8770-85BD-3A47F96DA42A}"/>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a:extLst>
              <a:ext uri="{FF2B5EF4-FFF2-40B4-BE49-F238E27FC236}">
                <a16:creationId xmlns:a16="http://schemas.microsoft.com/office/drawing/2014/main" id="{06226788-2658-F14C-C249-A63031F180BB}"/>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A761EB4C-EF76-544F-6830-4F55E2454AAD}"/>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A75B5F77-70EE-BD4C-D133-583E1837801F}"/>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5. 	Mô hình dự báo</a:t>
            </a:r>
          </a:p>
        </p:txBody>
      </p:sp>
      <p:pic>
        <p:nvPicPr>
          <p:cNvPr id="4" name="Picture 3">
            <a:extLst>
              <a:ext uri="{FF2B5EF4-FFF2-40B4-BE49-F238E27FC236}">
                <a16:creationId xmlns:a16="http://schemas.microsoft.com/office/drawing/2014/main" id="{A06EAED2-EE91-F6F3-B3D1-17D0DAFA5721}"/>
              </a:ext>
            </a:extLst>
          </p:cNvPr>
          <p:cNvPicPr>
            <a:picLocks noChangeAspect="1"/>
          </p:cNvPicPr>
          <p:nvPr/>
        </p:nvPicPr>
        <p:blipFill>
          <a:blip r:embed="rId4"/>
          <a:stretch>
            <a:fillRect/>
          </a:stretch>
        </p:blipFill>
        <p:spPr>
          <a:xfrm>
            <a:off x="9677400" y="2571750"/>
            <a:ext cx="7668660" cy="5143500"/>
          </a:xfrm>
          <a:prstGeom prst="rect">
            <a:avLst/>
          </a:prstGeom>
        </p:spPr>
      </p:pic>
      <p:sp>
        <p:nvSpPr>
          <p:cNvPr id="12" name="TextBox 11">
            <a:extLst>
              <a:ext uri="{FF2B5EF4-FFF2-40B4-BE49-F238E27FC236}">
                <a16:creationId xmlns:a16="http://schemas.microsoft.com/office/drawing/2014/main" id="{9C0E7676-C0AB-02FD-F5AB-AF8284CC532F}"/>
              </a:ext>
            </a:extLst>
          </p:cNvPr>
          <p:cNvSpPr txBox="1"/>
          <p:nvPr/>
        </p:nvSpPr>
        <p:spPr>
          <a:xfrm>
            <a:off x="1219200" y="3162300"/>
            <a:ext cx="8001000" cy="3416320"/>
          </a:xfrm>
          <a:prstGeom prst="rect">
            <a:avLst/>
          </a:prstGeom>
          <a:noFill/>
        </p:spPr>
        <p:txBody>
          <a:bodyPr wrap="square">
            <a:spAutoFit/>
          </a:bodyPr>
          <a:lstStyle/>
          <a:p>
            <a:r>
              <a:rPr lang="vi-VN" sz="3600">
                <a:solidFill>
                  <a:schemeClr val="bg1"/>
                </a:solidFill>
                <a:latin typeface="Calibri "/>
              </a:rPr>
              <a:t>Mô hình sử dụng: </a:t>
            </a:r>
            <a:r>
              <a:rPr lang="vi-VN" sz="3600" b="1">
                <a:solidFill>
                  <a:schemeClr val="bg1"/>
                </a:solidFill>
                <a:latin typeface="Calibri "/>
              </a:rPr>
              <a:t>XGBoost Regressor, XGBoost Classifier</a:t>
            </a:r>
          </a:p>
          <a:p>
            <a:r>
              <a:rPr lang="vi-VN" sz="3600">
                <a:solidFill>
                  <a:schemeClr val="bg1"/>
                </a:solidFill>
                <a:latin typeface="Calibri "/>
              </a:rPr>
              <a:t>Huấn luyện mô hình: </a:t>
            </a:r>
            <a:r>
              <a:rPr lang="vi-VN" sz="3600" b="1">
                <a:solidFill>
                  <a:schemeClr val="bg1"/>
                </a:solidFill>
                <a:latin typeface="Calibri "/>
              </a:rPr>
              <a:t>GridSearchCV</a:t>
            </a:r>
          </a:p>
          <a:p>
            <a:r>
              <a:rPr lang="vi-VN" sz="3600">
                <a:solidFill>
                  <a:schemeClr val="bg1"/>
                </a:solidFill>
                <a:latin typeface="Calibri "/>
              </a:rPr>
              <a:t>Cân bằng dữ liệu: </a:t>
            </a:r>
            <a:r>
              <a:rPr lang="vi-VN" sz="3600" b="1">
                <a:solidFill>
                  <a:schemeClr val="bg1"/>
                </a:solidFill>
                <a:latin typeface="Calibri "/>
              </a:rPr>
              <a:t>SMOTE</a:t>
            </a:r>
          </a:p>
          <a:p>
            <a:r>
              <a:rPr lang="vi-VN" sz="3600">
                <a:solidFill>
                  <a:schemeClr val="bg1"/>
                </a:solidFill>
                <a:latin typeface="Calibri "/>
              </a:rPr>
              <a:t>Feature Importance trong dự báo tiền giải ngân:  </a:t>
            </a:r>
            <a:r>
              <a:rPr lang="vi-VN" sz="3600" b="1">
                <a:solidFill>
                  <a:schemeClr val="bg1"/>
                </a:solidFill>
                <a:latin typeface="Calibri "/>
              </a:rPr>
              <a:t>Tree-based models </a:t>
            </a:r>
          </a:p>
        </p:txBody>
      </p:sp>
    </p:spTree>
    <p:extLst>
      <p:ext uri="{BB962C8B-B14F-4D97-AF65-F5344CB8AC3E}">
        <p14:creationId xmlns:p14="http://schemas.microsoft.com/office/powerpoint/2010/main" val="158643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B8868738-9FFD-4A0B-F0EB-DCCAB2F14C03}"/>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164E7FBC-877B-3AF2-0D17-FBDD4CD89EFD}"/>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40A124E6-BF89-591F-F27D-8816983D0167}"/>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2EE513B3-39C4-1362-F0C9-C7C45CFABD2E}"/>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8F64AE7F-D1A8-96D8-716A-EC323F835276}"/>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5. 	Mô hình dự báo</a:t>
            </a:r>
          </a:p>
        </p:txBody>
      </p:sp>
      <p:pic>
        <p:nvPicPr>
          <p:cNvPr id="9" name="Picture 8">
            <a:extLst>
              <a:ext uri="{FF2B5EF4-FFF2-40B4-BE49-F238E27FC236}">
                <a16:creationId xmlns:a16="http://schemas.microsoft.com/office/drawing/2014/main" id="{51BD1948-118C-C8D7-270E-251115DD1639}"/>
              </a:ext>
            </a:extLst>
          </p:cNvPr>
          <p:cNvPicPr>
            <a:picLocks noChangeAspect="1"/>
          </p:cNvPicPr>
          <p:nvPr/>
        </p:nvPicPr>
        <p:blipFill>
          <a:blip r:embed="rId4"/>
          <a:stretch>
            <a:fillRect/>
          </a:stretch>
        </p:blipFill>
        <p:spPr>
          <a:xfrm>
            <a:off x="8534400" y="2304108"/>
            <a:ext cx="9296400" cy="5241141"/>
          </a:xfrm>
          <a:prstGeom prst="rect">
            <a:avLst/>
          </a:prstGeom>
        </p:spPr>
      </p:pic>
      <p:sp>
        <p:nvSpPr>
          <p:cNvPr id="17" name="TextBox 16">
            <a:extLst>
              <a:ext uri="{FF2B5EF4-FFF2-40B4-BE49-F238E27FC236}">
                <a16:creationId xmlns:a16="http://schemas.microsoft.com/office/drawing/2014/main" id="{109ABAC4-27D1-10A1-7B23-91A56E6DB9A3}"/>
              </a:ext>
            </a:extLst>
          </p:cNvPr>
          <p:cNvSpPr txBox="1"/>
          <p:nvPr/>
        </p:nvSpPr>
        <p:spPr>
          <a:xfrm>
            <a:off x="990600" y="1877691"/>
            <a:ext cx="7138375" cy="3046988"/>
          </a:xfrm>
          <a:prstGeom prst="rect">
            <a:avLst/>
          </a:prstGeom>
          <a:noFill/>
        </p:spPr>
        <p:txBody>
          <a:bodyPr wrap="square">
            <a:spAutoFit/>
          </a:bodyPr>
          <a:lstStyle/>
          <a:p>
            <a:r>
              <a:rPr lang="vi-VN" sz="3200">
                <a:solidFill>
                  <a:schemeClr val="bg1"/>
                </a:solidFill>
                <a:latin typeface="Calibri "/>
              </a:rPr>
              <a:t>Độ chính xác của mô hình</a:t>
            </a:r>
          </a:p>
          <a:p>
            <a:r>
              <a:rPr lang="vi-VN" sz="3200" b="1">
                <a:solidFill>
                  <a:schemeClr val="bg1"/>
                </a:solidFill>
                <a:latin typeface="Calibri "/>
              </a:rPr>
              <a:t>Mô hình dự báo Tiền giải ngân</a:t>
            </a:r>
          </a:p>
          <a:p>
            <a:r>
              <a:rPr lang="vi-VN" sz="3200" b="1">
                <a:solidFill>
                  <a:schemeClr val="bg1"/>
                </a:solidFill>
                <a:latin typeface="Calibri "/>
              </a:rPr>
              <a:t>R²: 0.7230</a:t>
            </a:r>
          </a:p>
          <a:p>
            <a:r>
              <a:rPr lang="vi-VN" sz="3200" b="1">
                <a:solidFill>
                  <a:schemeClr val="bg1"/>
                </a:solidFill>
                <a:latin typeface="Calibri "/>
              </a:rPr>
              <a:t>RMSE: 1,615,687</a:t>
            </a:r>
          </a:p>
          <a:p>
            <a:endParaRPr lang="vi-VN" sz="3200" b="1">
              <a:solidFill>
                <a:schemeClr val="bg1"/>
              </a:solidFill>
              <a:latin typeface="Calibri "/>
            </a:endParaRPr>
          </a:p>
          <a:p>
            <a:r>
              <a:rPr lang="vi-VN" sz="3200" b="1">
                <a:solidFill>
                  <a:schemeClr val="bg1"/>
                </a:solidFill>
                <a:latin typeface="Calibri "/>
              </a:rPr>
              <a:t>Mô hình Đánh giá rủi ro</a:t>
            </a:r>
          </a:p>
        </p:txBody>
      </p:sp>
      <p:graphicFrame>
        <p:nvGraphicFramePr>
          <p:cNvPr id="5" name="Table 4">
            <a:extLst>
              <a:ext uri="{FF2B5EF4-FFF2-40B4-BE49-F238E27FC236}">
                <a16:creationId xmlns:a16="http://schemas.microsoft.com/office/drawing/2014/main" id="{FEA869C1-32D6-1B28-4160-D06E3856EF35}"/>
              </a:ext>
            </a:extLst>
          </p:cNvPr>
          <p:cNvGraphicFramePr>
            <a:graphicFrameLocks noGrp="1"/>
          </p:cNvGraphicFramePr>
          <p:nvPr>
            <p:extLst>
              <p:ext uri="{D42A27DB-BD31-4B8C-83A1-F6EECF244321}">
                <p14:modId xmlns:p14="http://schemas.microsoft.com/office/powerpoint/2010/main" val="3850255681"/>
              </p:ext>
            </p:extLst>
          </p:nvPr>
        </p:nvGraphicFramePr>
        <p:xfrm>
          <a:off x="1104900" y="5270036"/>
          <a:ext cx="6705600" cy="3688080"/>
        </p:xfrm>
        <a:graphic>
          <a:graphicData uri="http://schemas.openxmlformats.org/drawingml/2006/table">
            <a:tbl>
              <a:tblPr/>
              <a:tblGrid>
                <a:gridCol w="1372009">
                  <a:extLst>
                    <a:ext uri="{9D8B030D-6E8A-4147-A177-3AD203B41FA5}">
                      <a16:colId xmlns:a16="http://schemas.microsoft.com/office/drawing/2014/main" val="3908158071"/>
                    </a:ext>
                  </a:extLst>
                </a:gridCol>
                <a:gridCol w="1776864">
                  <a:extLst>
                    <a:ext uri="{9D8B030D-6E8A-4147-A177-3AD203B41FA5}">
                      <a16:colId xmlns:a16="http://schemas.microsoft.com/office/drawing/2014/main" val="974161744"/>
                    </a:ext>
                  </a:extLst>
                </a:gridCol>
                <a:gridCol w="1199570">
                  <a:extLst>
                    <a:ext uri="{9D8B030D-6E8A-4147-A177-3AD203B41FA5}">
                      <a16:colId xmlns:a16="http://schemas.microsoft.com/office/drawing/2014/main" val="1263572983"/>
                    </a:ext>
                  </a:extLst>
                </a:gridCol>
                <a:gridCol w="1124598">
                  <a:extLst>
                    <a:ext uri="{9D8B030D-6E8A-4147-A177-3AD203B41FA5}">
                      <a16:colId xmlns:a16="http://schemas.microsoft.com/office/drawing/2014/main" val="1435575464"/>
                    </a:ext>
                  </a:extLst>
                </a:gridCol>
                <a:gridCol w="1232559">
                  <a:extLst>
                    <a:ext uri="{9D8B030D-6E8A-4147-A177-3AD203B41FA5}">
                      <a16:colId xmlns:a16="http://schemas.microsoft.com/office/drawing/2014/main" val="3269602392"/>
                    </a:ext>
                  </a:extLst>
                </a:gridCol>
              </a:tblGrid>
              <a:tr h="0">
                <a:tc>
                  <a:txBody>
                    <a:bodyPr/>
                    <a:lstStyle/>
                    <a:p>
                      <a:r>
                        <a:rPr lang="vi-VN" sz="3200" b="1">
                          <a:solidFill>
                            <a:schemeClr val="bg1"/>
                          </a:solidFill>
                          <a:latin typeface="Calibri "/>
                        </a:rPr>
                        <a:t>Nhóm</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b="1">
                          <a:solidFill>
                            <a:schemeClr val="bg1"/>
                          </a:solidFill>
                          <a:latin typeface="Calibri "/>
                        </a:rPr>
                        <a:t>Precision</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b="1">
                          <a:solidFill>
                            <a:schemeClr val="bg1"/>
                          </a:solidFill>
                          <a:latin typeface="Calibri "/>
                        </a:rPr>
                        <a:t>Recall</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b="1">
                          <a:solidFill>
                            <a:schemeClr val="bg1"/>
                          </a:solidFill>
                          <a:latin typeface="Calibri "/>
                        </a:rPr>
                        <a:t>F1-score</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b="1">
                          <a:solidFill>
                            <a:schemeClr val="bg1"/>
                          </a:solidFill>
                          <a:latin typeface="Calibri "/>
                        </a:rPr>
                        <a:t>Số lượng </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43263294"/>
                  </a:ext>
                </a:extLst>
              </a:tr>
              <a:tr h="0">
                <a:tc>
                  <a:txBody>
                    <a:bodyPr/>
                    <a:lstStyle/>
                    <a:p>
                      <a:r>
                        <a:rPr lang="vi-VN" sz="3200" b="1">
                          <a:solidFill>
                            <a:schemeClr val="bg1"/>
                          </a:solidFill>
                          <a:latin typeface="Calibri "/>
                        </a:rPr>
                        <a:t>0 – Không rủi ro</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0.92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0.89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0.90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313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33248305"/>
                  </a:ext>
                </a:extLst>
              </a:tr>
              <a:tr h="0">
                <a:tc>
                  <a:txBody>
                    <a:bodyPr/>
                    <a:lstStyle/>
                    <a:p>
                      <a:r>
                        <a:rPr lang="vi-VN" sz="3200" b="1">
                          <a:solidFill>
                            <a:schemeClr val="bg1"/>
                          </a:solidFill>
                          <a:latin typeface="Calibri "/>
                        </a:rPr>
                        <a:t>1 – Rủi ro cao</a:t>
                      </a:r>
                      <a:endParaRPr lang="vi-VN" sz="3200">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0.33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0.41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0.37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vi-VN" sz="3200">
                          <a:solidFill>
                            <a:schemeClr val="bg1"/>
                          </a:solidFill>
                          <a:latin typeface="Calibri "/>
                        </a:rPr>
                        <a:t>41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45341230"/>
                  </a:ext>
                </a:extLst>
              </a:tr>
            </a:tbl>
          </a:graphicData>
        </a:graphic>
      </p:graphicFrame>
    </p:spTree>
    <p:extLst>
      <p:ext uri="{BB962C8B-B14F-4D97-AF65-F5344CB8AC3E}">
        <p14:creationId xmlns:p14="http://schemas.microsoft.com/office/powerpoint/2010/main" val="244810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85A4DC38-6D0F-E892-3652-1B9AF4B1E35B}"/>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1390E0DC-F486-EEE3-5A37-F8851EBA0BB1}"/>
              </a:ext>
            </a:extLst>
          </p:cNvPr>
          <p:cNvSpPr/>
          <p:nvPr/>
        </p:nvSpPr>
        <p:spPr>
          <a:xfrm>
            <a:off x="12088642" y="451672"/>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D1AE6F2E-1CA4-BB03-561B-3B7F320C793C}"/>
              </a:ext>
            </a:extLst>
          </p:cNvPr>
          <p:cNvSpPr/>
          <p:nvPr/>
        </p:nvSpPr>
        <p:spPr>
          <a:xfrm>
            <a:off x="-432037" y="8846147"/>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F740F593-47B8-6B42-C6CE-560693355A2A}"/>
              </a:ext>
            </a:extLst>
          </p:cNvPr>
          <p:cNvSpPr txBox="1"/>
          <p:nvPr/>
        </p:nvSpPr>
        <p:spPr>
          <a:xfrm>
            <a:off x="1524000" y="2019300"/>
            <a:ext cx="7620000" cy="677108"/>
          </a:xfrm>
          <a:prstGeom prst="rect">
            <a:avLst/>
          </a:prstGeom>
        </p:spPr>
        <p:txBody>
          <a:bodyPr wrap="square" lIns="0" tIns="0" rIns="0" bIns="0" rtlCol="0" anchor="t">
            <a:spAutoFit/>
          </a:bodyPr>
          <a:lstStyle/>
          <a:p>
            <a:pPr algn="just"/>
            <a:r>
              <a:rPr lang="vi-VN" sz="4400" spc="-110">
                <a:solidFill>
                  <a:schemeClr val="bg1"/>
                </a:solidFill>
                <a:latin typeface="Calibri "/>
                <a:ea typeface="Montserrat"/>
                <a:cs typeface="Montserrat"/>
                <a:sym typeface="Montserrat"/>
              </a:rPr>
              <a:t>Hạn chế Mô hình: An toàn Giả tạo</a:t>
            </a:r>
          </a:p>
        </p:txBody>
      </p:sp>
      <p:sp>
        <p:nvSpPr>
          <p:cNvPr id="12" name="TextBox 7">
            <a:extLst>
              <a:ext uri="{FF2B5EF4-FFF2-40B4-BE49-F238E27FC236}">
                <a16:creationId xmlns:a16="http://schemas.microsoft.com/office/drawing/2014/main" id="{883998B6-536C-4568-30AB-1A40D661370E}"/>
              </a:ext>
            </a:extLst>
          </p:cNvPr>
          <p:cNvSpPr txBox="1"/>
          <p:nvPr/>
        </p:nvSpPr>
        <p:spPr>
          <a:xfrm>
            <a:off x="596021" y="286185"/>
            <a:ext cx="9677400" cy="865686"/>
          </a:xfrm>
          <a:prstGeom prst="rect">
            <a:avLst/>
          </a:prstGeom>
        </p:spPr>
        <p:txBody>
          <a:bodyPr wrap="square" lIns="0" tIns="0" rIns="0" bIns="0" rtlCol="0" anchor="t">
            <a:spAutoFit/>
          </a:bodyPr>
          <a:lstStyle/>
          <a:p>
            <a:pPr>
              <a:lnSpc>
                <a:spcPts val="7120"/>
              </a:lnSpc>
            </a:pPr>
            <a:r>
              <a:rPr lang="en-US" sz="5400" b="1">
                <a:solidFill>
                  <a:srgbClr val="FFFFFF"/>
                </a:solidFill>
                <a:latin typeface="Calibri "/>
                <a:ea typeface="Barlow Bold"/>
                <a:cs typeface="Barlow Bold"/>
                <a:sym typeface="Barlow Bold"/>
              </a:rPr>
              <a:t>6. 	</a:t>
            </a:r>
            <a:r>
              <a:rPr lang="vi-VN" sz="5400">
                <a:solidFill>
                  <a:schemeClr val="bg1"/>
                </a:solidFill>
                <a:latin typeface="Calibri "/>
              </a:rPr>
              <a:t>Kết quả – Giải pháp – Tổng kết</a:t>
            </a:r>
          </a:p>
        </p:txBody>
      </p:sp>
      <p:sp>
        <p:nvSpPr>
          <p:cNvPr id="13" name="TextBox 12">
            <a:extLst>
              <a:ext uri="{FF2B5EF4-FFF2-40B4-BE49-F238E27FC236}">
                <a16:creationId xmlns:a16="http://schemas.microsoft.com/office/drawing/2014/main" id="{C87BC232-52C6-A6C7-0C18-1457535E684F}"/>
              </a:ext>
            </a:extLst>
          </p:cNvPr>
          <p:cNvSpPr txBox="1"/>
          <p:nvPr/>
        </p:nvSpPr>
        <p:spPr>
          <a:xfrm>
            <a:off x="1486989" y="3108184"/>
            <a:ext cx="14745909" cy="5016758"/>
          </a:xfrm>
          <a:prstGeom prst="rect">
            <a:avLst/>
          </a:prstGeom>
          <a:noFill/>
        </p:spPr>
        <p:txBody>
          <a:bodyPr wrap="square">
            <a:spAutoFit/>
          </a:bodyPr>
          <a:lstStyle/>
          <a:p>
            <a:pPr algn="just"/>
            <a:r>
              <a:rPr lang="vi-VN" sz="4000">
                <a:solidFill>
                  <a:schemeClr val="bg1"/>
                </a:solidFill>
                <a:latin typeface="Calibri "/>
              </a:rPr>
              <a:t>Chỉ số Báo động: Mô hình phân loại rủi ro có chỉ số Recall cho nhóm "Rủi ro cao" chỉ đạt 41%.</a:t>
            </a:r>
          </a:p>
          <a:p>
            <a:pPr algn="just"/>
            <a:r>
              <a:rPr lang="vi-VN" sz="4000">
                <a:solidFill>
                  <a:schemeClr val="bg1"/>
                </a:solidFill>
                <a:latin typeface="Calibri "/>
              </a:rPr>
              <a:t>Hậu quả : Việc này tạo ra một "lưới chắn rủi ro" bị thủng, dẫn đến nguy cơ tổn thất tài chính.</a:t>
            </a:r>
          </a:p>
          <a:p>
            <a:pPr algn="just"/>
            <a:r>
              <a:rPr lang="vi-VN" sz="4000">
                <a:solidFill>
                  <a:schemeClr val="bg1"/>
                </a:solidFill>
                <a:latin typeface="Calibri "/>
              </a:rPr>
              <a:t>Nguyên nhân</a:t>
            </a:r>
          </a:p>
          <a:p>
            <a:pPr marL="1028700" lvl="1" indent="-571500" algn="just">
              <a:buFont typeface="Arial" panose="020B0604020202020204" pitchFamily="34" charset="0"/>
              <a:buChar char="•"/>
            </a:pPr>
            <a:r>
              <a:rPr lang="vi-VN" sz="4000">
                <a:solidFill>
                  <a:schemeClr val="bg1"/>
                </a:solidFill>
                <a:latin typeface="Calibri "/>
              </a:rPr>
              <a:t>Kỹ thuật: Các thuật toán tiêu chuẩn gặp khó khăn khi tối ưu trên dữ liệu mất cân bằng nghiêm trọng</a:t>
            </a:r>
          </a:p>
          <a:p>
            <a:pPr marL="1028700" lvl="1" indent="-571500" algn="just">
              <a:buFont typeface="Arial" panose="020B0604020202020204" pitchFamily="34" charset="0"/>
              <a:buChar char="•"/>
            </a:pPr>
            <a:r>
              <a:rPr lang="vi-VN" sz="4000">
                <a:solidFill>
                  <a:schemeClr val="bg1"/>
                </a:solidFill>
                <a:latin typeface="Calibri "/>
              </a:rPr>
              <a:t>Dữ liệu: Tỉ lệ mất cân bằng dữ liệu quá lớn</a:t>
            </a:r>
          </a:p>
        </p:txBody>
      </p:sp>
    </p:spTree>
    <p:extLst>
      <p:ext uri="{BB962C8B-B14F-4D97-AF65-F5344CB8AC3E}">
        <p14:creationId xmlns:p14="http://schemas.microsoft.com/office/powerpoint/2010/main" val="186360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B2013454-F99D-A575-77AB-6950E7FA0505}"/>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E8FC5137-EFBF-E8D1-5185-64F9761BF079}"/>
              </a:ext>
            </a:extLst>
          </p:cNvPr>
          <p:cNvSpPr/>
          <p:nvPr/>
        </p:nvSpPr>
        <p:spPr>
          <a:xfrm>
            <a:off x="12088642" y="451672"/>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ED55D5FC-70D2-B9C3-23E3-7181CE869118}"/>
              </a:ext>
            </a:extLst>
          </p:cNvPr>
          <p:cNvSpPr/>
          <p:nvPr/>
        </p:nvSpPr>
        <p:spPr>
          <a:xfrm>
            <a:off x="-432037" y="8846147"/>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D625E8AB-6C60-2A97-C520-438CB7FB32F8}"/>
              </a:ext>
            </a:extLst>
          </p:cNvPr>
          <p:cNvSpPr txBox="1"/>
          <p:nvPr/>
        </p:nvSpPr>
        <p:spPr>
          <a:xfrm>
            <a:off x="1524000" y="2019300"/>
            <a:ext cx="7620000" cy="677108"/>
          </a:xfrm>
          <a:prstGeom prst="rect">
            <a:avLst/>
          </a:prstGeom>
        </p:spPr>
        <p:txBody>
          <a:bodyPr wrap="square" lIns="0" tIns="0" rIns="0" bIns="0" rtlCol="0" anchor="t">
            <a:spAutoFit/>
          </a:bodyPr>
          <a:lstStyle/>
          <a:p>
            <a:pPr algn="just"/>
            <a:r>
              <a:rPr lang="vi-VN" sz="4400" spc="-110">
                <a:solidFill>
                  <a:schemeClr val="bg1"/>
                </a:solidFill>
                <a:latin typeface="Calibri "/>
                <a:ea typeface="Montserrat"/>
                <a:cs typeface="Montserrat"/>
                <a:sym typeface="Montserrat"/>
              </a:rPr>
              <a:t>Cải tiến</a:t>
            </a:r>
          </a:p>
        </p:txBody>
      </p:sp>
      <p:sp>
        <p:nvSpPr>
          <p:cNvPr id="12" name="TextBox 7">
            <a:extLst>
              <a:ext uri="{FF2B5EF4-FFF2-40B4-BE49-F238E27FC236}">
                <a16:creationId xmlns:a16="http://schemas.microsoft.com/office/drawing/2014/main" id="{79D0A78D-70AE-79A3-C5F2-771FCFDDFB8E}"/>
              </a:ext>
            </a:extLst>
          </p:cNvPr>
          <p:cNvSpPr txBox="1"/>
          <p:nvPr/>
        </p:nvSpPr>
        <p:spPr>
          <a:xfrm>
            <a:off x="596021" y="286185"/>
            <a:ext cx="9677400" cy="865686"/>
          </a:xfrm>
          <a:prstGeom prst="rect">
            <a:avLst/>
          </a:prstGeom>
        </p:spPr>
        <p:txBody>
          <a:bodyPr wrap="square" lIns="0" tIns="0" rIns="0" bIns="0" rtlCol="0" anchor="t">
            <a:spAutoFit/>
          </a:bodyPr>
          <a:lstStyle/>
          <a:p>
            <a:pPr>
              <a:lnSpc>
                <a:spcPts val="7120"/>
              </a:lnSpc>
            </a:pPr>
            <a:r>
              <a:rPr lang="en-US" sz="5400" b="1">
                <a:solidFill>
                  <a:srgbClr val="FFFFFF"/>
                </a:solidFill>
                <a:latin typeface="Calibri "/>
                <a:ea typeface="Barlow Bold"/>
                <a:cs typeface="Barlow Bold"/>
                <a:sym typeface="Barlow Bold"/>
              </a:rPr>
              <a:t>6. 	</a:t>
            </a:r>
            <a:r>
              <a:rPr lang="vi-VN" sz="5400">
                <a:solidFill>
                  <a:schemeClr val="bg1"/>
                </a:solidFill>
                <a:latin typeface="Calibri "/>
              </a:rPr>
              <a:t>Kết quả – Giải pháp – Tổng kết</a:t>
            </a:r>
          </a:p>
        </p:txBody>
      </p:sp>
      <p:sp>
        <p:nvSpPr>
          <p:cNvPr id="13" name="TextBox 12">
            <a:extLst>
              <a:ext uri="{FF2B5EF4-FFF2-40B4-BE49-F238E27FC236}">
                <a16:creationId xmlns:a16="http://schemas.microsoft.com/office/drawing/2014/main" id="{E1966949-FD2B-89A1-E74A-FDC690250BFF}"/>
              </a:ext>
            </a:extLst>
          </p:cNvPr>
          <p:cNvSpPr txBox="1"/>
          <p:nvPr/>
        </p:nvSpPr>
        <p:spPr>
          <a:xfrm>
            <a:off x="1452034" y="3009900"/>
            <a:ext cx="14016566" cy="6247864"/>
          </a:xfrm>
          <a:prstGeom prst="rect">
            <a:avLst/>
          </a:prstGeom>
          <a:noFill/>
        </p:spPr>
        <p:txBody>
          <a:bodyPr wrap="square">
            <a:spAutoFit/>
          </a:bodyPr>
          <a:lstStyle/>
          <a:p>
            <a:pPr algn="just"/>
            <a:r>
              <a:rPr lang="vi-VN" sz="4000" b="1">
                <a:solidFill>
                  <a:schemeClr val="bg1"/>
                </a:solidFill>
                <a:latin typeface="Calibri "/>
              </a:rPr>
              <a:t>Tối ưu ngắn hạn: </a:t>
            </a:r>
            <a:r>
              <a:rPr lang="vi-VN" sz="4000">
                <a:solidFill>
                  <a:schemeClr val="bg1"/>
                </a:solidFill>
                <a:latin typeface="Calibri "/>
              </a:rPr>
              <a:t>Tăng "Độ nhạy" cho Mô hình</a:t>
            </a:r>
          </a:p>
          <a:p>
            <a:pPr algn="just"/>
            <a:r>
              <a:rPr lang="vi-VN" sz="4000">
                <a:solidFill>
                  <a:schemeClr val="bg1"/>
                </a:solidFill>
                <a:latin typeface="Calibri "/>
              </a:rPr>
              <a:t>Xác định rủi ro, chấp nhận đánh đổi bằng việc có thể từ chối nhầm một số khách hàng tốt.</a:t>
            </a:r>
          </a:p>
          <a:p>
            <a:pPr algn="just"/>
            <a:r>
              <a:rPr lang="vi-VN" sz="4000">
                <a:solidFill>
                  <a:schemeClr val="bg1"/>
                </a:solidFill>
                <a:latin typeface="Calibri "/>
              </a:rPr>
              <a:t>Nhận biết chi phí của việc bỏ sót một khách hàng xấu cao hơn nhiều lần chi phí từ chối một khách hàng tốt.</a:t>
            </a:r>
          </a:p>
          <a:p>
            <a:pPr algn="just"/>
            <a:endParaRPr lang="vi-VN" sz="4000">
              <a:solidFill>
                <a:schemeClr val="bg1"/>
              </a:solidFill>
              <a:latin typeface="Calibri "/>
            </a:endParaRPr>
          </a:p>
          <a:p>
            <a:pPr algn="just"/>
            <a:r>
              <a:rPr lang="vi-VN" sz="4000" b="1">
                <a:solidFill>
                  <a:schemeClr val="bg1"/>
                </a:solidFill>
                <a:latin typeface="Calibri "/>
              </a:rPr>
              <a:t>Giải pháp dài hạn: </a:t>
            </a:r>
            <a:r>
              <a:rPr lang="vi-VN" sz="4000">
                <a:solidFill>
                  <a:schemeClr val="bg1"/>
                </a:solidFill>
                <a:latin typeface="Calibri "/>
              </a:rPr>
              <a:t>Xây dựng Nền tảng Dữ liệu Vững chắc</a:t>
            </a:r>
          </a:p>
          <a:p>
            <a:pPr algn="just"/>
            <a:r>
              <a:rPr lang="vi-VN" sz="4000">
                <a:solidFill>
                  <a:schemeClr val="bg1"/>
                </a:solidFill>
                <a:latin typeface="Calibri "/>
              </a:rPr>
              <a:t>Tích hợp dữ liệu từ Trung tâm Thông tin Tín dụng Quốc gia (CIC)</a:t>
            </a:r>
          </a:p>
          <a:p>
            <a:pPr algn="just"/>
            <a:r>
              <a:rPr lang="vi-VN" sz="4000">
                <a:solidFill>
                  <a:schemeClr val="bg1"/>
                </a:solidFill>
                <a:latin typeface="Calibri "/>
              </a:rPr>
              <a:t>Bổ sung dữ liệu, trường dữ liệu quan trọng: lãi suất, số người phụ thuộc, tài sản đảm bảo</a:t>
            </a:r>
          </a:p>
        </p:txBody>
      </p:sp>
    </p:spTree>
    <p:extLst>
      <p:ext uri="{BB962C8B-B14F-4D97-AF65-F5344CB8AC3E}">
        <p14:creationId xmlns:p14="http://schemas.microsoft.com/office/powerpoint/2010/main" val="1490733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4" name="TextBox 4"/>
          <p:cNvSpPr txBox="1"/>
          <p:nvPr/>
        </p:nvSpPr>
        <p:spPr>
          <a:xfrm>
            <a:off x="2895600" y="3771900"/>
            <a:ext cx="12954017" cy="2039835"/>
          </a:xfrm>
          <a:prstGeom prst="rect">
            <a:avLst/>
          </a:prstGeom>
        </p:spPr>
        <p:txBody>
          <a:bodyPr lIns="0" tIns="0" rIns="0" bIns="0" rtlCol="0" anchor="t">
            <a:spAutoFit/>
          </a:bodyPr>
          <a:lstStyle/>
          <a:p>
            <a:pPr algn="ctr">
              <a:lnSpc>
                <a:spcPts val="14857"/>
              </a:lnSpc>
            </a:pPr>
            <a:r>
              <a:rPr lang="en-US" sz="16694" b="1">
                <a:solidFill>
                  <a:srgbClr val="FFFFFF"/>
                </a:solidFill>
                <a:latin typeface="+mj-lt"/>
                <a:ea typeface="Barlow Bold"/>
                <a:cs typeface="Barlow Bold"/>
                <a:sym typeface="Barlow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186EA649-C64C-992E-EC71-4999BF45938E}"/>
            </a:ext>
          </a:extLst>
        </p:cNvPr>
        <p:cNvGrpSpPr/>
        <p:nvPr/>
      </p:nvGrpSpPr>
      <p:grpSpPr>
        <a:xfrm>
          <a:off x="0" y="0"/>
          <a:ext cx="0" cy="0"/>
          <a:chOff x="0" y="0"/>
          <a:chExt cx="0" cy="0"/>
        </a:xfrm>
      </p:grpSpPr>
      <p:sp>
        <p:nvSpPr>
          <p:cNvPr id="5" name="Freeform 5">
            <a:extLst>
              <a:ext uri="{FF2B5EF4-FFF2-40B4-BE49-F238E27FC236}">
                <a16:creationId xmlns:a16="http://schemas.microsoft.com/office/drawing/2014/main" id="{66651403-994B-78CC-7DA7-8A792B8B5146}"/>
              </a:ext>
            </a:extLst>
          </p:cNvPr>
          <p:cNvSpPr/>
          <p:nvPr/>
        </p:nvSpPr>
        <p:spPr>
          <a:xfrm>
            <a:off x="0" y="9279990"/>
            <a:ext cx="5101160"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6" name="Freeform 6">
            <a:extLst>
              <a:ext uri="{FF2B5EF4-FFF2-40B4-BE49-F238E27FC236}">
                <a16:creationId xmlns:a16="http://schemas.microsoft.com/office/drawing/2014/main" id="{294B9AE7-E68B-B1E0-45DC-4AB4D727649F}"/>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3" name="TextBox 12">
            <a:extLst>
              <a:ext uri="{FF2B5EF4-FFF2-40B4-BE49-F238E27FC236}">
                <a16:creationId xmlns:a16="http://schemas.microsoft.com/office/drawing/2014/main" id="{A7A50CE9-3E7A-0051-1583-ADF13F7AF42F}"/>
              </a:ext>
            </a:extLst>
          </p:cNvPr>
          <p:cNvSpPr txBox="1"/>
          <p:nvPr/>
        </p:nvSpPr>
        <p:spPr>
          <a:xfrm>
            <a:off x="1692349" y="2105875"/>
            <a:ext cx="13183579" cy="5632311"/>
          </a:xfrm>
          <a:prstGeom prst="rect">
            <a:avLst/>
          </a:prstGeom>
          <a:noFill/>
        </p:spPr>
        <p:txBody>
          <a:bodyPr wrap="square">
            <a:spAutoFit/>
          </a:bodyPr>
          <a:lstStyle/>
          <a:p>
            <a:pPr algn="just"/>
            <a:r>
              <a:rPr lang="vi-VN" sz="4000">
                <a:solidFill>
                  <a:schemeClr val="bg1"/>
                </a:solidFill>
                <a:latin typeface="Calibri "/>
              </a:rPr>
              <a:t>Tima - công ty công nghệ tài chính (Fintech) tại Việt Nam, chuyên cung cấp nền tảng kết nối vay ngang hàng</a:t>
            </a:r>
          </a:p>
          <a:p>
            <a:pPr algn="just"/>
            <a:r>
              <a:rPr lang="vi-VN" sz="4000" b="1">
                <a:solidFill>
                  <a:schemeClr val="bg1"/>
                </a:solidFill>
                <a:latin typeface="Calibri "/>
              </a:rPr>
              <a:t>Thách thức: </a:t>
            </a:r>
            <a:r>
              <a:rPr lang="vi-VN" sz="4000">
                <a:solidFill>
                  <a:schemeClr val="bg1"/>
                </a:solidFill>
                <a:latin typeface="Calibri "/>
              </a:rPr>
              <a:t>tối ưu hóa việc sử dụng vốn và kiểm soát rủi ro tín dụng một cách hiệu quả.</a:t>
            </a:r>
          </a:p>
          <a:p>
            <a:pPr algn="just"/>
            <a:r>
              <a:rPr lang="vi-VN" sz="4000" b="1">
                <a:solidFill>
                  <a:schemeClr val="bg1"/>
                </a:solidFill>
                <a:latin typeface="Calibri "/>
              </a:rPr>
              <a:t>Pain point:</a:t>
            </a:r>
          </a:p>
          <a:p>
            <a:pPr algn="just"/>
            <a:r>
              <a:rPr lang="vi-VN" sz="4000">
                <a:solidFill>
                  <a:schemeClr val="bg1"/>
                </a:solidFill>
                <a:latin typeface="Calibri "/>
              </a:rPr>
              <a:t>Thận trọng quá mức: Bỏ lỡ cơ hội cho vay với khách hàng tốt, gây ứ đọng vốn và làm giảm lợi nhuận.</a:t>
            </a:r>
          </a:p>
          <a:p>
            <a:pPr algn="just"/>
            <a:r>
              <a:rPr lang="vi-VN" sz="4000">
                <a:solidFill>
                  <a:schemeClr val="bg1"/>
                </a:solidFill>
                <a:latin typeface="Calibri "/>
              </a:rPr>
              <a:t>Lạc quan quá mức: Giải ngân cho các khách hàng có rủi ro cao, làm tăng tỷ lệ nợ xấu và chi phí xử lý nợ.</a:t>
            </a:r>
          </a:p>
        </p:txBody>
      </p:sp>
      <p:sp>
        <p:nvSpPr>
          <p:cNvPr id="14" name="TextBox 7">
            <a:extLst>
              <a:ext uri="{FF2B5EF4-FFF2-40B4-BE49-F238E27FC236}">
                <a16:creationId xmlns:a16="http://schemas.microsoft.com/office/drawing/2014/main" id="{63159C8E-E701-26FF-66EB-F3C5A661BF2D}"/>
              </a:ext>
            </a:extLst>
          </p:cNvPr>
          <p:cNvSpPr txBox="1"/>
          <p:nvPr/>
        </p:nvSpPr>
        <p:spPr>
          <a:xfrm>
            <a:off x="1219200" y="427158"/>
            <a:ext cx="7696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1. Bối cảnh và thách thức</a:t>
            </a:r>
          </a:p>
        </p:txBody>
      </p:sp>
      <p:sp>
        <p:nvSpPr>
          <p:cNvPr id="16" name="Freeform 5">
            <a:extLst>
              <a:ext uri="{FF2B5EF4-FFF2-40B4-BE49-F238E27FC236}">
                <a16:creationId xmlns:a16="http://schemas.microsoft.com/office/drawing/2014/main" id="{7F1B9BF1-580A-705A-B25D-0E5E0E249C83}"/>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Tree>
    <p:extLst>
      <p:ext uri="{BB962C8B-B14F-4D97-AF65-F5344CB8AC3E}">
        <p14:creationId xmlns:p14="http://schemas.microsoft.com/office/powerpoint/2010/main" val="245109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0C07CCB3-2016-1B30-FB44-A3DE13E6A76C}"/>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233F5424-F21C-EA65-2931-7CE642AC4126}"/>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3" name="TextBox 12">
            <a:extLst>
              <a:ext uri="{FF2B5EF4-FFF2-40B4-BE49-F238E27FC236}">
                <a16:creationId xmlns:a16="http://schemas.microsoft.com/office/drawing/2014/main" id="{EB372FFB-3A00-6EC1-5AC6-92D7F1960EC1}"/>
              </a:ext>
            </a:extLst>
          </p:cNvPr>
          <p:cNvSpPr txBox="1"/>
          <p:nvPr/>
        </p:nvSpPr>
        <p:spPr>
          <a:xfrm>
            <a:off x="1993900" y="2840443"/>
            <a:ext cx="13280938" cy="5632311"/>
          </a:xfrm>
          <a:prstGeom prst="rect">
            <a:avLst/>
          </a:prstGeom>
          <a:noFill/>
        </p:spPr>
        <p:txBody>
          <a:bodyPr wrap="square">
            <a:spAutoFit/>
          </a:bodyPr>
          <a:lstStyle/>
          <a:p>
            <a:pPr algn="just"/>
            <a:r>
              <a:rPr lang="en-US" sz="4000" spc="-110">
                <a:solidFill>
                  <a:srgbClr val="FFFFFF"/>
                </a:solidFill>
                <a:latin typeface="Calibri "/>
                <a:ea typeface="Montserrat"/>
                <a:cs typeface="Montserrat"/>
                <a:sym typeface="Montserrat"/>
              </a:rPr>
              <a:t>Vậy, làm thế nào Tima có thể sử dụng sức mạnh của dữ liệu lịch sử để giải quyết bài toán cân bằng này? Làm sao để chúng ta biết nên giải ngân bao nhiêu cho một khách hàng và mức độ an toàn của quyết định đó là gì?</a:t>
            </a:r>
          </a:p>
          <a:p>
            <a:pPr algn="just"/>
            <a:endParaRPr lang="en-US" sz="4000" spc="-110">
              <a:solidFill>
                <a:srgbClr val="FFFFFF"/>
              </a:solidFill>
              <a:latin typeface="Calibri "/>
              <a:ea typeface="Montserrat"/>
              <a:cs typeface="Montserrat"/>
              <a:sym typeface="Montserrat"/>
            </a:endParaRPr>
          </a:p>
          <a:p>
            <a:pPr marL="571500" indent="-571500" algn="just">
              <a:buFont typeface="Arial" panose="020B0604020202020204" pitchFamily="34" charset="0"/>
              <a:buChar char="•"/>
            </a:pPr>
            <a:r>
              <a:rPr lang="en-US" sz="4000" spc="-110">
                <a:solidFill>
                  <a:srgbClr val="FFFFFF"/>
                </a:solidFill>
                <a:latin typeface="Calibri "/>
                <a:ea typeface="Montserrat"/>
                <a:cs typeface="Montserrat"/>
                <a:sym typeface="Montserrat"/>
              </a:rPr>
              <a:t>Phân tích mối quan hệ giữa các biến tài chính và hành vi vay vốn</a:t>
            </a:r>
          </a:p>
          <a:p>
            <a:pPr marL="571500" indent="-571500" algn="just">
              <a:buFont typeface="Arial" panose="020B0604020202020204" pitchFamily="34" charset="0"/>
              <a:buChar char="•"/>
            </a:pPr>
            <a:r>
              <a:rPr lang="en-US" sz="4000" spc="-110">
                <a:solidFill>
                  <a:srgbClr val="FFFFFF"/>
                </a:solidFill>
                <a:latin typeface="Calibri "/>
                <a:ea typeface="Montserrat"/>
                <a:cs typeface="Montserrat"/>
                <a:sym typeface="Montserrat"/>
              </a:rPr>
              <a:t>Dự báo số tiền giải ngân</a:t>
            </a:r>
          </a:p>
          <a:p>
            <a:pPr marL="571500" indent="-571500" algn="just">
              <a:buFont typeface="Arial" panose="020B0604020202020204" pitchFamily="34" charset="0"/>
              <a:buChar char="•"/>
            </a:pPr>
            <a:r>
              <a:rPr lang="en-US" sz="4000" spc="-110">
                <a:solidFill>
                  <a:srgbClr val="FFFFFF"/>
                </a:solidFill>
                <a:latin typeface="Calibri "/>
                <a:ea typeface="Montserrat"/>
                <a:cs typeface="Montserrat"/>
                <a:sym typeface="Montserrat"/>
              </a:rPr>
              <a:t>Đánh giá độ rủi ro tài chính của khách hàng</a:t>
            </a:r>
          </a:p>
          <a:p>
            <a:pPr marL="571500" indent="-571500" algn="just">
              <a:buFont typeface="Arial" panose="020B0604020202020204" pitchFamily="34" charset="0"/>
              <a:buChar char="•"/>
            </a:pPr>
            <a:r>
              <a:rPr lang="en-US" sz="4000" spc="-110">
                <a:solidFill>
                  <a:srgbClr val="FFFFFF"/>
                </a:solidFill>
                <a:latin typeface="Calibri "/>
                <a:ea typeface="Montserrat"/>
                <a:cs typeface="Montserrat"/>
                <a:sym typeface="Montserrat"/>
              </a:rPr>
              <a:t>Hỗ trợ ra quyết định cấp vốn</a:t>
            </a:r>
          </a:p>
        </p:txBody>
      </p:sp>
      <p:sp>
        <p:nvSpPr>
          <p:cNvPr id="14" name="TextBox 7">
            <a:extLst>
              <a:ext uri="{FF2B5EF4-FFF2-40B4-BE49-F238E27FC236}">
                <a16:creationId xmlns:a16="http://schemas.microsoft.com/office/drawing/2014/main" id="{B4CA6EE3-F289-E445-EF59-FBED30EF812C}"/>
              </a:ext>
            </a:extLst>
          </p:cNvPr>
          <p:cNvSpPr txBox="1"/>
          <p:nvPr/>
        </p:nvSpPr>
        <p:spPr>
          <a:xfrm>
            <a:off x="2057400" y="1433239"/>
            <a:ext cx="4419600" cy="831831"/>
          </a:xfrm>
          <a:prstGeom prst="rect">
            <a:avLst/>
          </a:prstGeom>
        </p:spPr>
        <p:txBody>
          <a:bodyPr wrap="square" lIns="0" tIns="0" rIns="0" bIns="0" rtlCol="0" anchor="t">
            <a:spAutoFit/>
          </a:bodyPr>
          <a:lstStyle/>
          <a:p>
            <a:pPr>
              <a:lnSpc>
                <a:spcPts val="7120"/>
              </a:lnSpc>
            </a:pPr>
            <a:r>
              <a:rPr lang="en-US" sz="4400" b="1">
                <a:solidFill>
                  <a:srgbClr val="FFFFFF"/>
                </a:solidFill>
                <a:latin typeface="Calibri "/>
                <a:ea typeface="Barlow Bold"/>
                <a:cs typeface="Barlow Bold"/>
                <a:sym typeface="Barlow Bold"/>
              </a:rPr>
              <a:t>Giới thiệu vấn đề</a:t>
            </a:r>
          </a:p>
        </p:txBody>
      </p:sp>
      <p:sp>
        <p:nvSpPr>
          <p:cNvPr id="16" name="Freeform 5">
            <a:extLst>
              <a:ext uri="{FF2B5EF4-FFF2-40B4-BE49-F238E27FC236}">
                <a16:creationId xmlns:a16="http://schemas.microsoft.com/office/drawing/2014/main" id="{EB602848-62FB-514A-D501-7FBC0D31313F}"/>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3" name="Freeform 8">
            <a:extLst>
              <a:ext uri="{FF2B5EF4-FFF2-40B4-BE49-F238E27FC236}">
                <a16:creationId xmlns:a16="http://schemas.microsoft.com/office/drawing/2014/main" id="{342C5817-484D-356B-5744-9DE35A8668DF}"/>
              </a:ext>
            </a:extLst>
          </p:cNvPr>
          <p:cNvSpPr/>
          <p:nvPr/>
        </p:nvSpPr>
        <p:spPr>
          <a:xfrm>
            <a:off x="100253" y="8489769"/>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7">
            <a:extLst>
              <a:ext uri="{FF2B5EF4-FFF2-40B4-BE49-F238E27FC236}">
                <a16:creationId xmlns:a16="http://schemas.microsoft.com/office/drawing/2014/main" id="{ACA26C60-8508-E95D-EE1B-097F0CAF2F6F}"/>
              </a:ext>
            </a:extLst>
          </p:cNvPr>
          <p:cNvSpPr txBox="1"/>
          <p:nvPr/>
        </p:nvSpPr>
        <p:spPr>
          <a:xfrm>
            <a:off x="1219200" y="427158"/>
            <a:ext cx="7696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1. Bối cảnh và thách thức</a:t>
            </a:r>
          </a:p>
        </p:txBody>
      </p:sp>
    </p:spTree>
    <p:extLst>
      <p:ext uri="{BB962C8B-B14F-4D97-AF65-F5344CB8AC3E}">
        <p14:creationId xmlns:p14="http://schemas.microsoft.com/office/powerpoint/2010/main" val="36987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D2EA0FEA-8ACC-BCD1-4A2A-BB8194152EF6}"/>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01DCAAEB-7F15-5F69-514C-9F869B26873E}"/>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3" name="TextBox 12">
            <a:extLst>
              <a:ext uri="{FF2B5EF4-FFF2-40B4-BE49-F238E27FC236}">
                <a16:creationId xmlns:a16="http://schemas.microsoft.com/office/drawing/2014/main" id="{29748453-4BC5-40FF-69C2-488039C49022}"/>
              </a:ext>
            </a:extLst>
          </p:cNvPr>
          <p:cNvSpPr txBox="1"/>
          <p:nvPr/>
        </p:nvSpPr>
        <p:spPr>
          <a:xfrm>
            <a:off x="1678203" y="3204531"/>
            <a:ext cx="9599397" cy="3785652"/>
          </a:xfrm>
          <a:prstGeom prst="rect">
            <a:avLst/>
          </a:prstGeom>
          <a:noFill/>
        </p:spPr>
        <p:txBody>
          <a:bodyPr wrap="square">
            <a:spAutoFit/>
          </a:bodyPr>
          <a:lstStyle/>
          <a:p>
            <a:pPr marL="571500" indent="-571500" algn="just">
              <a:buFont typeface="Arial" panose="020B0604020202020204" pitchFamily="34" charset="0"/>
              <a:buChar char="•"/>
            </a:pPr>
            <a:r>
              <a:rPr lang="vi-VN" sz="4000">
                <a:solidFill>
                  <a:schemeClr val="bg1"/>
                </a:solidFill>
                <a:latin typeface="Calibri "/>
              </a:rPr>
              <a:t>Data: Tima_CRM.csv (1819 dòng  x 54 cột)</a:t>
            </a:r>
          </a:p>
          <a:p>
            <a:pPr marL="571500" indent="-571500" algn="just">
              <a:buFont typeface="Arial" panose="020B0604020202020204" pitchFamily="34" charset="0"/>
              <a:buChar char="•"/>
            </a:pPr>
            <a:r>
              <a:rPr lang="vi-VN" sz="4000">
                <a:solidFill>
                  <a:schemeClr val="bg1"/>
                </a:solidFill>
                <a:latin typeface="Calibri "/>
              </a:rPr>
              <a:t>Công cụ: Python, Power BI,…</a:t>
            </a:r>
          </a:p>
          <a:p>
            <a:pPr marL="571500" indent="-571500" algn="just">
              <a:buFont typeface="Arial" panose="020B0604020202020204" pitchFamily="34" charset="0"/>
              <a:buChar char="•"/>
            </a:pPr>
            <a:r>
              <a:rPr lang="vi-VN" sz="4000">
                <a:solidFill>
                  <a:schemeClr val="bg1"/>
                </a:solidFill>
                <a:latin typeface="Calibri "/>
              </a:rPr>
              <a:t>Thực hiện tiền xử lý:</a:t>
            </a:r>
          </a:p>
          <a:p>
            <a:pPr lvl="1" algn="just"/>
            <a:r>
              <a:rPr lang="vi-VN" sz="4000">
                <a:solidFill>
                  <a:schemeClr val="bg1"/>
                </a:solidFill>
                <a:latin typeface="Calibri "/>
              </a:rPr>
              <a:t>	Làm sạch: xử lý outlier, missing value,…</a:t>
            </a:r>
          </a:p>
          <a:p>
            <a:pPr lvl="1" algn="just"/>
            <a:r>
              <a:rPr lang="vi-VN" sz="4000">
                <a:solidFill>
                  <a:schemeClr val="bg1"/>
                </a:solidFill>
                <a:latin typeface="Calibri "/>
              </a:rPr>
              <a:t>	Chuẩn hóa dữ liệu không đồng nhất</a:t>
            </a:r>
          </a:p>
          <a:p>
            <a:pPr lvl="1" algn="just"/>
            <a:r>
              <a:rPr lang="vi-VN" sz="4000">
                <a:solidFill>
                  <a:schemeClr val="bg1"/>
                </a:solidFill>
                <a:latin typeface="Calibri "/>
              </a:rPr>
              <a:t>	Tạo biến mới: Age, SalaryLevel,…</a:t>
            </a:r>
          </a:p>
        </p:txBody>
      </p:sp>
      <p:sp>
        <p:nvSpPr>
          <p:cNvPr id="14" name="TextBox 7">
            <a:extLst>
              <a:ext uri="{FF2B5EF4-FFF2-40B4-BE49-F238E27FC236}">
                <a16:creationId xmlns:a16="http://schemas.microsoft.com/office/drawing/2014/main" id="{F9E73F3C-B53A-4D98-5188-4D65F4AC664A}"/>
              </a:ext>
            </a:extLst>
          </p:cNvPr>
          <p:cNvSpPr txBox="1"/>
          <p:nvPr/>
        </p:nvSpPr>
        <p:spPr>
          <a:xfrm>
            <a:off x="1689089" y="1718488"/>
            <a:ext cx="5334000" cy="831831"/>
          </a:xfrm>
          <a:prstGeom prst="rect">
            <a:avLst/>
          </a:prstGeom>
        </p:spPr>
        <p:txBody>
          <a:bodyPr wrap="square" lIns="0" tIns="0" rIns="0" bIns="0" rtlCol="0" anchor="t">
            <a:spAutoFit/>
          </a:bodyPr>
          <a:lstStyle/>
          <a:p>
            <a:pPr algn="l">
              <a:lnSpc>
                <a:spcPts val="7120"/>
              </a:lnSpc>
            </a:pPr>
            <a:r>
              <a:rPr lang="en-US" sz="4400" b="1">
                <a:solidFill>
                  <a:srgbClr val="FFFFFF"/>
                </a:solidFill>
                <a:latin typeface="Calibri "/>
                <a:ea typeface="Barlow Bold"/>
                <a:cs typeface="Barlow Bold"/>
                <a:sym typeface="Barlow Bold"/>
              </a:rPr>
              <a:t>Thực hiện tiền xử lý</a:t>
            </a:r>
          </a:p>
        </p:txBody>
      </p:sp>
      <p:sp>
        <p:nvSpPr>
          <p:cNvPr id="16" name="Freeform 5">
            <a:extLst>
              <a:ext uri="{FF2B5EF4-FFF2-40B4-BE49-F238E27FC236}">
                <a16:creationId xmlns:a16="http://schemas.microsoft.com/office/drawing/2014/main" id="{4DF321EE-B25D-EBE3-DF45-7C28B19F214D}"/>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3FC2BE47-1BEE-5386-7C6A-AAB44E1FF838}"/>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2. Dữ liệu và tiền xử lý</a:t>
            </a:r>
          </a:p>
        </p:txBody>
      </p:sp>
      <p:sp>
        <p:nvSpPr>
          <p:cNvPr id="3" name="Freeform 8">
            <a:extLst>
              <a:ext uri="{FF2B5EF4-FFF2-40B4-BE49-F238E27FC236}">
                <a16:creationId xmlns:a16="http://schemas.microsoft.com/office/drawing/2014/main" id="{4CB201AB-2889-9F6C-E4F6-484DF51F8F51}"/>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13776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A4E69FF0-9158-A8AC-6862-EEA82C069241}"/>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7B19328A-C526-4076-D7D1-5099C8DA6101}"/>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3" name="TextBox 12">
            <a:extLst>
              <a:ext uri="{FF2B5EF4-FFF2-40B4-BE49-F238E27FC236}">
                <a16:creationId xmlns:a16="http://schemas.microsoft.com/office/drawing/2014/main" id="{8F776A4A-21C2-0874-4EDC-1029F89FCF79}"/>
              </a:ext>
            </a:extLst>
          </p:cNvPr>
          <p:cNvSpPr txBox="1"/>
          <p:nvPr/>
        </p:nvSpPr>
        <p:spPr>
          <a:xfrm>
            <a:off x="2057400" y="1790700"/>
            <a:ext cx="9982200" cy="707886"/>
          </a:xfrm>
          <a:prstGeom prst="rect">
            <a:avLst/>
          </a:prstGeom>
          <a:noFill/>
        </p:spPr>
        <p:txBody>
          <a:bodyPr wrap="square">
            <a:spAutoFit/>
          </a:bodyPr>
          <a:lstStyle/>
          <a:p>
            <a:r>
              <a:rPr lang="vi-VN" sz="4000">
                <a:solidFill>
                  <a:schemeClr val="bg1"/>
                </a:solidFill>
                <a:latin typeface="Calibri "/>
              </a:rPr>
              <a:t>Phân tích về </a:t>
            </a:r>
            <a:r>
              <a:rPr lang="vi-VN" sz="4000" b="1">
                <a:solidFill>
                  <a:schemeClr val="bg1"/>
                </a:solidFill>
                <a:latin typeface="Calibri "/>
              </a:rPr>
              <a:t>Khách hàng</a:t>
            </a:r>
          </a:p>
        </p:txBody>
      </p:sp>
      <p:sp>
        <p:nvSpPr>
          <p:cNvPr id="16" name="Freeform 5">
            <a:extLst>
              <a:ext uri="{FF2B5EF4-FFF2-40B4-BE49-F238E27FC236}">
                <a16:creationId xmlns:a16="http://schemas.microsoft.com/office/drawing/2014/main" id="{E017423A-10CB-9DCA-DF5A-7E1EAFE5F8A4}"/>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A155D29C-4661-EB35-66E5-9436665E814D}"/>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3. 	Phân tích mô tả</a:t>
            </a:r>
          </a:p>
        </p:txBody>
      </p:sp>
      <p:pic>
        <p:nvPicPr>
          <p:cNvPr id="4" name="Picture 3">
            <a:extLst>
              <a:ext uri="{FF2B5EF4-FFF2-40B4-BE49-F238E27FC236}">
                <a16:creationId xmlns:a16="http://schemas.microsoft.com/office/drawing/2014/main" id="{218EC85E-C73B-9013-65EA-838B507DF60F}"/>
              </a:ext>
            </a:extLst>
          </p:cNvPr>
          <p:cNvPicPr>
            <a:picLocks noChangeAspect="1"/>
          </p:cNvPicPr>
          <p:nvPr/>
        </p:nvPicPr>
        <p:blipFill>
          <a:blip r:embed="rId2"/>
          <a:stretch>
            <a:fillRect/>
          </a:stretch>
        </p:blipFill>
        <p:spPr>
          <a:xfrm>
            <a:off x="11201400" y="3238500"/>
            <a:ext cx="6467965" cy="4191019"/>
          </a:xfrm>
          <a:prstGeom prst="rect">
            <a:avLst/>
          </a:prstGeom>
        </p:spPr>
      </p:pic>
      <p:sp>
        <p:nvSpPr>
          <p:cNvPr id="7" name="TextBox 6">
            <a:extLst>
              <a:ext uri="{FF2B5EF4-FFF2-40B4-BE49-F238E27FC236}">
                <a16:creationId xmlns:a16="http://schemas.microsoft.com/office/drawing/2014/main" id="{3F6E42A8-C8DC-34E6-E60E-50DFC7BB8044}"/>
              </a:ext>
            </a:extLst>
          </p:cNvPr>
          <p:cNvSpPr txBox="1"/>
          <p:nvPr/>
        </p:nvSpPr>
        <p:spPr>
          <a:xfrm>
            <a:off x="914400" y="2770463"/>
            <a:ext cx="9982200" cy="5016758"/>
          </a:xfrm>
          <a:prstGeom prst="rect">
            <a:avLst/>
          </a:prstGeom>
          <a:noFill/>
        </p:spPr>
        <p:txBody>
          <a:bodyPr wrap="square">
            <a:spAutoFit/>
          </a:bodyPr>
          <a:lstStyle/>
          <a:p>
            <a:pPr algn="just"/>
            <a:r>
              <a:rPr lang="vi-VN" sz="4000" b="1">
                <a:solidFill>
                  <a:schemeClr val="bg1"/>
                </a:solidFill>
                <a:latin typeface="Calibri "/>
              </a:rPr>
              <a:t>Độ tuổi:</a:t>
            </a:r>
          </a:p>
          <a:p>
            <a:pPr algn="just"/>
            <a:r>
              <a:rPr lang="vi-VN" sz="4000">
                <a:solidFill>
                  <a:schemeClr val="bg1"/>
                </a:solidFill>
                <a:latin typeface="Calibri "/>
              </a:rPr>
              <a:t>	Khách hàng chủ yếu tập trung từ 25 đến 45 tuổi: Cao nhất rơi vào khoảng tuổi 30–35, với hơn 150 khách hàng. </a:t>
            </a:r>
          </a:p>
          <a:p>
            <a:pPr algn="just"/>
            <a:r>
              <a:rPr lang="vi-VN" sz="4000" b="1">
                <a:solidFill>
                  <a:schemeClr val="bg1"/>
                </a:solidFill>
                <a:latin typeface="Calibri "/>
              </a:rPr>
              <a:t>Nguyên nhân:</a:t>
            </a:r>
          </a:p>
          <a:p>
            <a:pPr marL="571500" indent="-571500" algn="just">
              <a:buFont typeface="Arial" panose="020B0604020202020204" pitchFamily="34" charset="0"/>
              <a:buChar char="•"/>
            </a:pPr>
            <a:r>
              <a:rPr lang="vi-VN" sz="4000">
                <a:solidFill>
                  <a:schemeClr val="bg1"/>
                </a:solidFill>
                <a:latin typeface="Calibri "/>
              </a:rPr>
              <a:t>Nhóm tuổi này thường đã đi làm ổn định</a:t>
            </a:r>
          </a:p>
          <a:p>
            <a:pPr marL="571500" indent="-571500" algn="just">
              <a:buFont typeface="Arial" panose="020B0604020202020204" pitchFamily="34" charset="0"/>
              <a:buChar char="•"/>
            </a:pPr>
            <a:r>
              <a:rPr lang="vi-VN" sz="4000">
                <a:solidFill>
                  <a:schemeClr val="bg1"/>
                </a:solidFill>
                <a:latin typeface="Calibri "/>
              </a:rPr>
              <a:t>Có nhu cầu lập gia đình, vay tiêu dùng, mua nhà, đầu tư,…</a:t>
            </a:r>
          </a:p>
        </p:txBody>
      </p:sp>
      <p:sp>
        <p:nvSpPr>
          <p:cNvPr id="8" name="Freeform 8">
            <a:extLst>
              <a:ext uri="{FF2B5EF4-FFF2-40B4-BE49-F238E27FC236}">
                <a16:creationId xmlns:a16="http://schemas.microsoft.com/office/drawing/2014/main" id="{8C2315A4-8BF9-B81F-F15B-AB5A8D7FCC2F}"/>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166401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4A572989-51DC-9C88-0BFB-8F220478F73E}"/>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F3D87ED1-1A81-E659-97D7-3CC9E9B037E7}"/>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242EBE0D-49BC-06EA-C936-D10E1858CEA1}"/>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3" name="TextBox 12">
            <a:extLst>
              <a:ext uri="{FF2B5EF4-FFF2-40B4-BE49-F238E27FC236}">
                <a16:creationId xmlns:a16="http://schemas.microsoft.com/office/drawing/2014/main" id="{C4A2C56A-34B6-E19A-1F4D-4A4996CDC831}"/>
              </a:ext>
            </a:extLst>
          </p:cNvPr>
          <p:cNvSpPr txBox="1"/>
          <p:nvPr/>
        </p:nvSpPr>
        <p:spPr>
          <a:xfrm>
            <a:off x="1905000" y="1385129"/>
            <a:ext cx="9982200" cy="707886"/>
          </a:xfrm>
          <a:prstGeom prst="rect">
            <a:avLst/>
          </a:prstGeom>
          <a:noFill/>
        </p:spPr>
        <p:txBody>
          <a:bodyPr wrap="square">
            <a:spAutoFit/>
          </a:bodyPr>
          <a:lstStyle/>
          <a:p>
            <a:r>
              <a:rPr lang="vi-VN" sz="4000">
                <a:solidFill>
                  <a:schemeClr val="bg1"/>
                </a:solidFill>
                <a:latin typeface="Calibri "/>
              </a:rPr>
              <a:t>Phân tích về </a:t>
            </a:r>
            <a:r>
              <a:rPr lang="vi-VN" sz="4000" b="1">
                <a:solidFill>
                  <a:schemeClr val="bg1"/>
                </a:solidFill>
                <a:latin typeface="Calibri "/>
              </a:rPr>
              <a:t>Dòng tiền</a:t>
            </a:r>
          </a:p>
        </p:txBody>
      </p:sp>
      <p:sp>
        <p:nvSpPr>
          <p:cNvPr id="16" name="Freeform 5">
            <a:extLst>
              <a:ext uri="{FF2B5EF4-FFF2-40B4-BE49-F238E27FC236}">
                <a16:creationId xmlns:a16="http://schemas.microsoft.com/office/drawing/2014/main" id="{29836389-72DA-6E05-A53F-751F3A972D96}"/>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FA473433-EE4B-C6C4-F9B8-06E5A8D115C8}"/>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3. 	Phân tích mô tả</a:t>
            </a:r>
          </a:p>
        </p:txBody>
      </p:sp>
      <p:sp>
        <p:nvSpPr>
          <p:cNvPr id="7" name="TextBox 6">
            <a:extLst>
              <a:ext uri="{FF2B5EF4-FFF2-40B4-BE49-F238E27FC236}">
                <a16:creationId xmlns:a16="http://schemas.microsoft.com/office/drawing/2014/main" id="{721D08AE-4641-9506-CCE1-5E3F9F39C62A}"/>
              </a:ext>
            </a:extLst>
          </p:cNvPr>
          <p:cNvSpPr txBox="1"/>
          <p:nvPr/>
        </p:nvSpPr>
        <p:spPr>
          <a:xfrm>
            <a:off x="914400" y="2770463"/>
            <a:ext cx="9296400" cy="5016758"/>
          </a:xfrm>
          <a:prstGeom prst="rect">
            <a:avLst/>
          </a:prstGeom>
          <a:noFill/>
        </p:spPr>
        <p:txBody>
          <a:bodyPr wrap="square">
            <a:spAutoFit/>
          </a:bodyPr>
          <a:lstStyle/>
          <a:p>
            <a:pPr algn="just"/>
            <a:r>
              <a:rPr lang="vi-VN" sz="4000">
                <a:solidFill>
                  <a:schemeClr val="bg1"/>
                </a:solidFill>
                <a:latin typeface="Calibri "/>
              </a:rPr>
              <a:t>Tổng số tiền DK vay ban đầu: 24.76 tỷ</a:t>
            </a:r>
          </a:p>
          <a:p>
            <a:pPr algn="just"/>
            <a:r>
              <a:rPr lang="vi-VN" sz="4000">
                <a:solidFill>
                  <a:schemeClr val="bg1"/>
                </a:solidFill>
                <a:latin typeface="Calibri "/>
              </a:rPr>
              <a:t>Tổng tiền giải ngân: 22.57 tỷ</a:t>
            </a:r>
          </a:p>
          <a:p>
            <a:pPr algn="just"/>
            <a:r>
              <a:rPr lang="vi-VN" sz="4000">
                <a:solidFill>
                  <a:schemeClr val="bg1"/>
                </a:solidFill>
                <a:latin typeface="Calibri "/>
              </a:rPr>
              <a:t>Tổng số tiền còn lại: 9.43 tỷ</a:t>
            </a:r>
          </a:p>
          <a:p>
            <a:pPr algn="just"/>
            <a:endParaRPr lang="vi-VN" sz="4000" b="1">
              <a:solidFill>
                <a:schemeClr val="bg1"/>
              </a:solidFill>
              <a:latin typeface="Calibri "/>
            </a:endParaRPr>
          </a:p>
          <a:p>
            <a:pPr algn="just"/>
            <a:r>
              <a:rPr lang="vi-VN" sz="4000" b="1">
                <a:solidFill>
                  <a:schemeClr val="bg1"/>
                </a:solidFill>
                <a:latin typeface="Calibri "/>
              </a:rPr>
              <a:t>Phân tích: </a:t>
            </a:r>
            <a:r>
              <a:rPr lang="vi-VN" sz="4000">
                <a:solidFill>
                  <a:schemeClr val="bg1"/>
                </a:solidFill>
                <a:latin typeface="Calibri "/>
              </a:rPr>
              <a:t>Dù đã giải ngân gần hết số tiền đăng ký vay, nhưng vẫn còn 38.1% chưa được khách hàng trả lại, cho thấy tỷ lệ dư nợ tương đối cao.</a:t>
            </a:r>
          </a:p>
        </p:txBody>
      </p:sp>
      <p:pic>
        <p:nvPicPr>
          <p:cNvPr id="5" name="Picture 4">
            <a:extLst>
              <a:ext uri="{FF2B5EF4-FFF2-40B4-BE49-F238E27FC236}">
                <a16:creationId xmlns:a16="http://schemas.microsoft.com/office/drawing/2014/main" id="{9B834D88-E58B-D615-49F6-F222766B0CB7}"/>
              </a:ext>
            </a:extLst>
          </p:cNvPr>
          <p:cNvPicPr>
            <a:picLocks noChangeAspect="1"/>
          </p:cNvPicPr>
          <p:nvPr/>
        </p:nvPicPr>
        <p:blipFill>
          <a:blip r:embed="rId4"/>
          <a:stretch>
            <a:fillRect/>
          </a:stretch>
        </p:blipFill>
        <p:spPr>
          <a:xfrm>
            <a:off x="10303516" y="3086100"/>
            <a:ext cx="6977367" cy="3832208"/>
          </a:xfrm>
          <a:prstGeom prst="rect">
            <a:avLst/>
          </a:prstGeom>
        </p:spPr>
      </p:pic>
    </p:spTree>
    <p:extLst>
      <p:ext uri="{BB962C8B-B14F-4D97-AF65-F5344CB8AC3E}">
        <p14:creationId xmlns:p14="http://schemas.microsoft.com/office/powerpoint/2010/main" val="191285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D0BB39D7-7390-AFD8-D692-237A1EEB7FC0}"/>
            </a:ext>
          </a:extLst>
        </p:cNvPr>
        <p:cNvGrpSpPr/>
        <p:nvPr/>
      </p:nvGrpSpPr>
      <p:grpSpPr>
        <a:xfrm>
          <a:off x="0" y="0"/>
          <a:ext cx="0" cy="0"/>
          <a:chOff x="0" y="0"/>
          <a:chExt cx="0" cy="0"/>
        </a:xfrm>
      </p:grpSpPr>
      <p:sp>
        <p:nvSpPr>
          <p:cNvPr id="3" name="Freeform 8">
            <a:extLst>
              <a:ext uri="{FF2B5EF4-FFF2-40B4-BE49-F238E27FC236}">
                <a16:creationId xmlns:a16="http://schemas.microsoft.com/office/drawing/2014/main" id="{DBB81463-C6F6-128E-7090-D5681333D7F9}"/>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D75D7A3D-CB20-0C64-DA4E-54E29A611B7A}"/>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3" name="TextBox 12">
            <a:extLst>
              <a:ext uri="{FF2B5EF4-FFF2-40B4-BE49-F238E27FC236}">
                <a16:creationId xmlns:a16="http://schemas.microsoft.com/office/drawing/2014/main" id="{079AB40C-4EA8-E84D-D0F2-E8DD7391AA2C}"/>
              </a:ext>
            </a:extLst>
          </p:cNvPr>
          <p:cNvSpPr txBox="1"/>
          <p:nvPr/>
        </p:nvSpPr>
        <p:spPr>
          <a:xfrm>
            <a:off x="1905000" y="1385129"/>
            <a:ext cx="9982200" cy="707886"/>
          </a:xfrm>
          <a:prstGeom prst="rect">
            <a:avLst/>
          </a:prstGeom>
          <a:noFill/>
        </p:spPr>
        <p:txBody>
          <a:bodyPr wrap="square">
            <a:spAutoFit/>
          </a:bodyPr>
          <a:lstStyle/>
          <a:p>
            <a:r>
              <a:rPr lang="vi-VN" sz="4000">
                <a:solidFill>
                  <a:schemeClr val="bg1"/>
                </a:solidFill>
                <a:latin typeface="Calibri "/>
              </a:rPr>
              <a:t>Phân tích về </a:t>
            </a:r>
            <a:r>
              <a:rPr lang="vi-VN" sz="4000" b="1">
                <a:solidFill>
                  <a:schemeClr val="bg1"/>
                </a:solidFill>
                <a:latin typeface="Calibri "/>
              </a:rPr>
              <a:t>Tỉ lệ nợ xấu và trễ hạn</a:t>
            </a:r>
            <a:endParaRPr lang="vi-VN" sz="4000">
              <a:solidFill>
                <a:schemeClr val="bg1"/>
              </a:solidFill>
              <a:latin typeface="Calibri "/>
            </a:endParaRPr>
          </a:p>
        </p:txBody>
      </p:sp>
      <p:sp>
        <p:nvSpPr>
          <p:cNvPr id="16" name="Freeform 5">
            <a:extLst>
              <a:ext uri="{FF2B5EF4-FFF2-40B4-BE49-F238E27FC236}">
                <a16:creationId xmlns:a16="http://schemas.microsoft.com/office/drawing/2014/main" id="{710400AA-4B22-5169-717E-21C87B44DC3D}"/>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DD5844CF-05CC-8658-B075-61E165FEAAE7}"/>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3. 	Phân tích mô tả</a:t>
            </a:r>
          </a:p>
        </p:txBody>
      </p:sp>
      <p:pic>
        <p:nvPicPr>
          <p:cNvPr id="9" name="Picture 8">
            <a:extLst>
              <a:ext uri="{FF2B5EF4-FFF2-40B4-BE49-F238E27FC236}">
                <a16:creationId xmlns:a16="http://schemas.microsoft.com/office/drawing/2014/main" id="{8CEA30EA-77F2-4680-1143-93144D82C234}"/>
              </a:ext>
            </a:extLst>
          </p:cNvPr>
          <p:cNvPicPr>
            <a:picLocks noChangeAspect="1"/>
          </p:cNvPicPr>
          <p:nvPr/>
        </p:nvPicPr>
        <p:blipFill>
          <a:blip r:embed="rId4"/>
          <a:stretch>
            <a:fillRect/>
          </a:stretch>
        </p:blipFill>
        <p:spPr>
          <a:xfrm>
            <a:off x="10668000" y="2705100"/>
            <a:ext cx="7129579" cy="4534229"/>
          </a:xfrm>
          <a:prstGeom prst="rect">
            <a:avLst/>
          </a:prstGeom>
        </p:spPr>
      </p:pic>
      <p:graphicFrame>
        <p:nvGraphicFramePr>
          <p:cNvPr id="11" name="Table 10">
            <a:extLst>
              <a:ext uri="{FF2B5EF4-FFF2-40B4-BE49-F238E27FC236}">
                <a16:creationId xmlns:a16="http://schemas.microsoft.com/office/drawing/2014/main" id="{4631160F-99CA-85F6-F124-BDBB189F1688}"/>
              </a:ext>
            </a:extLst>
          </p:cNvPr>
          <p:cNvGraphicFramePr>
            <a:graphicFrameLocks noGrp="1"/>
          </p:cNvGraphicFramePr>
          <p:nvPr>
            <p:extLst>
              <p:ext uri="{D42A27DB-BD31-4B8C-83A1-F6EECF244321}">
                <p14:modId xmlns:p14="http://schemas.microsoft.com/office/powerpoint/2010/main" val="1754176169"/>
              </p:ext>
            </p:extLst>
          </p:nvPr>
        </p:nvGraphicFramePr>
        <p:xfrm>
          <a:off x="914400" y="2692400"/>
          <a:ext cx="9372600" cy="5151120"/>
        </p:xfrm>
        <a:graphic>
          <a:graphicData uri="http://schemas.openxmlformats.org/drawingml/2006/table">
            <a:tbl>
              <a:tblPr/>
              <a:tblGrid>
                <a:gridCol w="1281723">
                  <a:extLst>
                    <a:ext uri="{9D8B030D-6E8A-4147-A177-3AD203B41FA5}">
                      <a16:colId xmlns:a16="http://schemas.microsoft.com/office/drawing/2014/main" val="1557180173"/>
                    </a:ext>
                  </a:extLst>
                </a:gridCol>
                <a:gridCol w="1232877">
                  <a:extLst>
                    <a:ext uri="{9D8B030D-6E8A-4147-A177-3AD203B41FA5}">
                      <a16:colId xmlns:a16="http://schemas.microsoft.com/office/drawing/2014/main" val="425931411"/>
                    </a:ext>
                  </a:extLst>
                </a:gridCol>
                <a:gridCol w="1295400">
                  <a:extLst>
                    <a:ext uri="{9D8B030D-6E8A-4147-A177-3AD203B41FA5}">
                      <a16:colId xmlns:a16="http://schemas.microsoft.com/office/drawing/2014/main" val="818113174"/>
                    </a:ext>
                  </a:extLst>
                </a:gridCol>
                <a:gridCol w="5562600">
                  <a:extLst>
                    <a:ext uri="{9D8B030D-6E8A-4147-A177-3AD203B41FA5}">
                      <a16:colId xmlns:a16="http://schemas.microsoft.com/office/drawing/2014/main" val="1961874591"/>
                    </a:ext>
                  </a:extLst>
                </a:gridCol>
              </a:tblGrid>
              <a:tr h="140583">
                <a:tc>
                  <a:txBody>
                    <a:bodyPr/>
                    <a:lstStyle/>
                    <a:p>
                      <a:pPr algn="ctr"/>
                      <a:r>
                        <a:rPr lang="vi-VN" sz="3200">
                          <a:ln>
                            <a:solidFill>
                              <a:schemeClr val="bg1"/>
                            </a:solidFill>
                          </a:ln>
                          <a:solidFill>
                            <a:schemeClr val="bg1"/>
                          </a:solidFill>
                          <a:latin typeface="Calibri "/>
                        </a:rPr>
                        <a:t>Nhóm tuổi</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a:ln>
                            <a:solidFill>
                              <a:schemeClr val="bg1"/>
                            </a:solidFill>
                          </a:ln>
                          <a:solidFill>
                            <a:schemeClr val="bg1"/>
                          </a:solidFill>
                          <a:latin typeface="Calibri "/>
                        </a:rPr>
                        <a:t>Nợ xấu</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a:ln>
                            <a:solidFill>
                              <a:schemeClr val="bg1"/>
                            </a:solidFill>
                          </a:ln>
                          <a:solidFill>
                            <a:schemeClr val="bg1"/>
                          </a:solidFill>
                          <a:latin typeface="Calibri "/>
                        </a:rPr>
                        <a:t>Trễ hạn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a:ln>
                            <a:solidFill>
                              <a:schemeClr val="bg1"/>
                            </a:solidFill>
                          </a:ln>
                          <a:solidFill>
                            <a:schemeClr val="bg1"/>
                          </a:solidFill>
                          <a:latin typeface="Calibri "/>
                        </a:rPr>
                        <a:t>Nhận xét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74788528"/>
                  </a:ext>
                </a:extLst>
              </a:tr>
              <a:tr h="0">
                <a:tc>
                  <a:txBody>
                    <a:bodyPr/>
                    <a:lstStyle/>
                    <a:p>
                      <a:pPr algn="ctr"/>
                      <a:r>
                        <a:rPr lang="vi-VN" sz="3200">
                          <a:ln>
                            <a:solidFill>
                              <a:schemeClr val="bg1"/>
                            </a:solidFill>
                          </a:ln>
                          <a:solidFill>
                            <a:schemeClr val="bg1"/>
                          </a:solidFill>
                          <a:latin typeface="Calibri "/>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b="1">
                          <a:ln>
                            <a:solidFill>
                              <a:schemeClr val="bg1"/>
                            </a:solidFill>
                          </a:ln>
                          <a:solidFill>
                            <a:schemeClr val="bg1"/>
                          </a:solidFill>
                          <a:latin typeface="Calibri "/>
                        </a:rPr>
                        <a:t>Cao nhất</a:t>
                      </a:r>
                      <a:endParaRPr lang="vi-VN" sz="3200">
                        <a:ln>
                          <a:solidFill>
                            <a:schemeClr val="bg1"/>
                          </a:solidFill>
                        </a:ln>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a:ln>
                            <a:solidFill>
                              <a:schemeClr val="bg1"/>
                            </a:solidFill>
                          </a:ln>
                          <a:solidFill>
                            <a:schemeClr val="bg1"/>
                          </a:solidFill>
                          <a:latin typeface="Calibri "/>
                        </a:rPr>
                        <a:t>Thấp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just"/>
                      <a:r>
                        <a:rPr lang="vi-VN" sz="3200">
                          <a:ln>
                            <a:solidFill>
                              <a:schemeClr val="bg1"/>
                            </a:solidFill>
                          </a:ln>
                          <a:solidFill>
                            <a:schemeClr val="bg1"/>
                          </a:solidFill>
                          <a:latin typeface="Calibri "/>
                        </a:rPr>
                        <a:t>Có thể do thu nhập giảm sau tuổi lao động, hoặc khó khăn tài chính dẫn đến mất khả năng trả nợ.</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76980323"/>
                  </a:ext>
                </a:extLst>
              </a:tr>
              <a:tr h="0">
                <a:tc>
                  <a:txBody>
                    <a:bodyPr/>
                    <a:lstStyle/>
                    <a:p>
                      <a:pPr algn="ctr"/>
                      <a:r>
                        <a:rPr lang="vi-VN" sz="3200">
                          <a:ln>
                            <a:solidFill>
                              <a:schemeClr val="bg1"/>
                            </a:solidFill>
                          </a:ln>
                          <a:solidFill>
                            <a:schemeClr val="bg1"/>
                          </a:solidFill>
                          <a:latin typeface="Calibri "/>
                        </a:rPr>
                        <a:t>40–49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a:ln>
                            <a:solidFill>
                              <a:schemeClr val="bg1"/>
                            </a:solidFill>
                          </a:ln>
                          <a:solidFill>
                            <a:schemeClr val="bg1"/>
                          </a:solidFill>
                          <a:latin typeface="Calibri "/>
                        </a:rPr>
                        <a:t>Trung bình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vi-VN" sz="3200" b="1">
                          <a:ln>
                            <a:solidFill>
                              <a:schemeClr val="bg1"/>
                            </a:solidFill>
                          </a:ln>
                          <a:solidFill>
                            <a:schemeClr val="bg1"/>
                          </a:solidFill>
                          <a:latin typeface="Calibri "/>
                        </a:rPr>
                        <a:t>Cao nhất</a:t>
                      </a:r>
                      <a:endParaRPr lang="vi-VN" sz="3200">
                        <a:ln>
                          <a:solidFill>
                            <a:schemeClr val="bg1"/>
                          </a:solidFill>
                        </a:ln>
                        <a:solidFill>
                          <a:schemeClr val="bg1"/>
                        </a:solidFill>
                        <a:latin typeface="Calibri "/>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just"/>
                      <a:r>
                        <a:rPr lang="vi-VN" sz="3200">
                          <a:ln>
                            <a:solidFill>
                              <a:schemeClr val="bg1"/>
                            </a:solidFill>
                          </a:ln>
                          <a:solidFill>
                            <a:schemeClr val="bg1"/>
                          </a:solidFill>
                          <a:latin typeface="Calibri "/>
                        </a:rPr>
                        <a:t>Nhóm tuổi còn đang chi tiêu nhiều (gia đình, con cái học hành), có thể vẫn trả được nhưng hay trễ.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69919507"/>
                  </a:ext>
                </a:extLst>
              </a:tr>
            </a:tbl>
          </a:graphicData>
        </a:graphic>
      </p:graphicFrame>
    </p:spTree>
    <p:extLst>
      <p:ext uri="{BB962C8B-B14F-4D97-AF65-F5344CB8AC3E}">
        <p14:creationId xmlns:p14="http://schemas.microsoft.com/office/powerpoint/2010/main" val="2699480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1442"/>
        </a:solidFill>
        <a:effectLst/>
      </p:bgPr>
    </p:bg>
    <p:spTree>
      <p:nvGrpSpPr>
        <p:cNvPr id="1" name="">
          <a:extLst>
            <a:ext uri="{FF2B5EF4-FFF2-40B4-BE49-F238E27FC236}">
              <a16:creationId xmlns:a16="http://schemas.microsoft.com/office/drawing/2014/main" id="{BBCACD94-C595-F219-8865-DBB4D2A339F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CB633A0-FB3E-1BFD-B45A-C4D6063EE33D}"/>
              </a:ext>
            </a:extLst>
          </p:cNvPr>
          <p:cNvPicPr>
            <a:picLocks noChangeAspect="1"/>
          </p:cNvPicPr>
          <p:nvPr/>
        </p:nvPicPr>
        <p:blipFill>
          <a:blip r:embed="rId2"/>
          <a:stretch>
            <a:fillRect/>
          </a:stretch>
        </p:blipFill>
        <p:spPr>
          <a:xfrm>
            <a:off x="2613701" y="1485389"/>
            <a:ext cx="13060598" cy="7391634"/>
          </a:xfrm>
          <a:prstGeom prst="rect">
            <a:avLst/>
          </a:prstGeom>
        </p:spPr>
      </p:pic>
      <p:sp>
        <p:nvSpPr>
          <p:cNvPr id="3" name="Freeform 8">
            <a:extLst>
              <a:ext uri="{FF2B5EF4-FFF2-40B4-BE49-F238E27FC236}">
                <a16:creationId xmlns:a16="http://schemas.microsoft.com/office/drawing/2014/main" id="{9A196626-AD01-9FFF-BA08-0A31F34354D0}"/>
              </a:ext>
            </a:extLst>
          </p:cNvPr>
          <p:cNvSpPr/>
          <p:nvPr/>
        </p:nvSpPr>
        <p:spPr>
          <a:xfrm>
            <a:off x="125051" y="8901871"/>
            <a:ext cx="6722778" cy="1210100"/>
          </a:xfrm>
          <a:custGeom>
            <a:avLst/>
            <a:gdLst/>
            <a:ahLst/>
            <a:cxnLst/>
            <a:rect l="l" t="t" r="r" b="b"/>
            <a:pathLst>
              <a:path w="6722778" h="1210100">
                <a:moveTo>
                  <a:pt x="0" y="0"/>
                </a:moveTo>
                <a:lnTo>
                  <a:pt x="6722778" y="0"/>
                </a:lnTo>
                <a:lnTo>
                  <a:pt x="6722778" y="1210100"/>
                </a:lnTo>
                <a:lnTo>
                  <a:pt x="0" y="12101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a:extLst>
              <a:ext uri="{FF2B5EF4-FFF2-40B4-BE49-F238E27FC236}">
                <a16:creationId xmlns:a16="http://schemas.microsoft.com/office/drawing/2014/main" id="{98B3471C-3856-485A-325D-C2CA55CFC3A7}"/>
              </a:ext>
            </a:extLst>
          </p:cNvPr>
          <p:cNvSpPr/>
          <p:nvPr/>
        </p:nvSpPr>
        <p:spPr>
          <a:xfrm>
            <a:off x="13792200" y="427158"/>
            <a:ext cx="4495800" cy="180823"/>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16" name="Freeform 5">
            <a:extLst>
              <a:ext uri="{FF2B5EF4-FFF2-40B4-BE49-F238E27FC236}">
                <a16:creationId xmlns:a16="http://schemas.microsoft.com/office/drawing/2014/main" id="{6D27FCD5-C91C-6CBC-5B92-A5DAD7A186E2}"/>
              </a:ext>
            </a:extLst>
          </p:cNvPr>
          <p:cNvSpPr/>
          <p:nvPr/>
        </p:nvSpPr>
        <p:spPr>
          <a:xfrm>
            <a:off x="14875929" y="741198"/>
            <a:ext cx="3412071" cy="553870"/>
          </a:xfrm>
          <a:custGeom>
            <a:avLst/>
            <a:gdLst/>
            <a:ahLst/>
            <a:cxnLst/>
            <a:rect l="l" t="t" r="r" b="b"/>
            <a:pathLst>
              <a:path w="6722778" h="1210100">
                <a:moveTo>
                  <a:pt x="0" y="0"/>
                </a:moveTo>
                <a:lnTo>
                  <a:pt x="6722778" y="0"/>
                </a:lnTo>
                <a:lnTo>
                  <a:pt x="6722778" y="1210100"/>
                </a:lnTo>
                <a:lnTo>
                  <a:pt x="0" y="1210100"/>
                </a:lnTo>
                <a:lnTo>
                  <a:pt x="0" y="0"/>
                </a:lnTo>
                <a:close/>
              </a:path>
            </a:pathLst>
          </a:custGeom>
          <a:solidFill>
            <a:srgbClr val="E75A0A"/>
          </a:solidFill>
        </p:spPr>
      </p:sp>
      <p:sp>
        <p:nvSpPr>
          <p:cNvPr id="2" name="TextBox 7">
            <a:extLst>
              <a:ext uri="{FF2B5EF4-FFF2-40B4-BE49-F238E27FC236}">
                <a16:creationId xmlns:a16="http://schemas.microsoft.com/office/drawing/2014/main" id="{CA7E946D-6CB5-A55A-D585-A45825AD388F}"/>
              </a:ext>
            </a:extLst>
          </p:cNvPr>
          <p:cNvSpPr txBox="1"/>
          <p:nvPr/>
        </p:nvSpPr>
        <p:spPr>
          <a:xfrm>
            <a:off x="1219200" y="427158"/>
            <a:ext cx="8458200" cy="865686"/>
          </a:xfrm>
          <a:prstGeom prst="rect">
            <a:avLst/>
          </a:prstGeom>
        </p:spPr>
        <p:txBody>
          <a:bodyPr wrap="square" lIns="0" tIns="0" rIns="0" bIns="0" rtlCol="0" anchor="t">
            <a:spAutoFit/>
          </a:bodyPr>
          <a:lstStyle/>
          <a:p>
            <a:pPr algn="l">
              <a:lnSpc>
                <a:spcPts val="7120"/>
              </a:lnSpc>
            </a:pPr>
            <a:r>
              <a:rPr lang="en-US" sz="5400" b="1">
                <a:solidFill>
                  <a:srgbClr val="FFFFFF"/>
                </a:solidFill>
                <a:latin typeface="Calibri "/>
                <a:ea typeface="Barlow Bold"/>
                <a:cs typeface="Barlow Bold"/>
                <a:sym typeface="Barlow Bold"/>
              </a:rPr>
              <a:t>4. 	Phân tích chẩn đoán</a:t>
            </a:r>
          </a:p>
        </p:txBody>
      </p:sp>
    </p:spTree>
    <p:extLst>
      <p:ext uri="{BB962C8B-B14F-4D97-AF65-F5344CB8AC3E}">
        <p14:creationId xmlns:p14="http://schemas.microsoft.com/office/powerpoint/2010/main" val="3131927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2757</TotalTime>
  <Words>1742</Words>
  <Application>Microsoft Office PowerPoint</Application>
  <PresentationFormat>Custom</PresentationFormat>
  <Paragraphs>185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 </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Modern Business Data Analysis Presentation</dc:title>
  <dc:creator>NGUYEN THI LIEN</dc:creator>
  <cp:lastModifiedBy>Lien Nguyen</cp:lastModifiedBy>
  <cp:revision>38</cp:revision>
  <dcterms:created xsi:type="dcterms:W3CDTF">2006-08-16T00:00:00Z</dcterms:created>
  <dcterms:modified xsi:type="dcterms:W3CDTF">2025-08-11T14:43:38Z</dcterms:modified>
  <dc:identifier>DAGvRQM55CY</dc:identifier>
</cp:coreProperties>
</file>