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XWNQhH0GfSghKno8Sv2Pzxtw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8831216cc_1_133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268" name="Google Shape;268;g2a8831216cc_1_133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8831216cc_1_153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278" name="Google Shape;278;g2a8831216cc_1_153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8831216cc_1_163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288" name="Google Shape;288;g2a8831216cc_1_163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8831216cc_1_173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298" name="Google Shape;298;g2a8831216cc_1_173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8831216cc_1_183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309" name="Google Shape;309;g2a8831216cc_1_183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8831216cc_1_194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319" name="Google Shape;319;g2a8831216cc_1_194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8831216cc_1_207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330" name="Google Shape;330;g2a8831216cc_1_207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8831216cc_1_219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341" name="Google Shape;341;g2a8831216cc_1_219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844f8ab7f_0_0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g2a844f8ab7f_0_0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8831216cc_1_271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360" name="Google Shape;360;g2a8831216cc_1_271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8831216cc_1_239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g2a8831216cc_1_239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8831216cc_1_248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g2a8831216cc_1_248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8831216cc_1_263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2a8831216cc_1_263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844f8ab7f_0_487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g2a844f8ab7f_0_487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96343602_1_7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166" name="Google Shape;166;g2a796343602_1_7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8831216cc_1_2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174" name="Google Shape;174;g2a8831216cc_1_2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831216cc_1_105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186" name="Google Shape;186;g2a8831216cc_1_105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8831216cc_1_52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204" name="Google Shape;204;g2a8831216cc_1_52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8831216cc_1_76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228" name="Google Shape;228;g2a8831216cc_1_76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b4fa2e98_0_7:notes"/>
          <p:cNvSpPr txBox="1"/>
          <p:nvPr>
            <p:ph idx="1" type="body"/>
          </p:nvPr>
        </p:nvSpPr>
        <p:spPr>
          <a:xfrm>
            <a:off x="685790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2E65"/>
                </a:solidFill>
                <a:latin typeface="Calibri"/>
                <a:ea typeface="Calibri"/>
                <a:cs typeface="Calibri"/>
                <a:sym typeface="Calibri"/>
              </a:rPr>
              <a:t>Count transactions for each customer</a:t>
            </a:r>
            <a:endParaRPr/>
          </a:p>
        </p:txBody>
      </p:sp>
      <p:sp>
        <p:nvSpPr>
          <p:cNvPr id="253" name="Google Shape;253;g2a7b4fa2e98_0_7:notes"/>
          <p:cNvSpPr/>
          <p:nvPr>
            <p:ph idx="2" type="sldImg"/>
          </p:nvPr>
        </p:nvSpPr>
        <p:spPr>
          <a:xfrm>
            <a:off x="1143210" y="685793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titleredfull">
  <p:cSld name="UAntwerpen_titleredfull">
    <p:bg>
      <p:bgPr>
        <a:solidFill>
          <a:schemeClr val="accent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467916" y="2053217"/>
            <a:ext cx="8208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b="1" i="0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67916" y="3353990"/>
            <a:ext cx="82083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2294" y="1130179"/>
            <a:ext cx="2059411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imageandtext">
  <p:cSld name="UAntwerpen_imageand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type="title"/>
          </p:nvPr>
        </p:nvSpPr>
        <p:spPr>
          <a:xfrm>
            <a:off x="4923235" y="465535"/>
            <a:ext cx="3753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2"/>
          <p:cNvSpPr/>
          <p:nvPr>
            <p:ph idx="2" type="pic"/>
          </p:nvPr>
        </p:nvSpPr>
        <p:spPr>
          <a:xfrm>
            <a:off x="467917" y="465535"/>
            <a:ext cx="3859200" cy="42123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923235" y="1703785"/>
            <a:ext cx="3753000" cy="29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b="0"/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smallimageandtext">
  <p:cSld name="UAntwerpen_smallimageand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40869" y="465535"/>
            <a:ext cx="55353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40869" y="1789611"/>
            <a:ext cx="55353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467916" y="465535"/>
            <a:ext cx="2503800" cy="421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wideimageandtext">
  <p:cSld name="UAntwerpen_wideimageand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67915" y="2986042"/>
            <a:ext cx="8200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7916" y="3643028"/>
            <a:ext cx="82008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467916" y="465535"/>
            <a:ext cx="8200800" cy="23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3images">
  <p:cSld name="UAntwerpen_3image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285308" y="2660731"/>
            <a:ext cx="2592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096073" y="2660731"/>
            <a:ext cx="2592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474543" y="2660731"/>
            <a:ext cx="2592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4" type="pic"/>
          </p:nvPr>
        </p:nvSpPr>
        <p:spPr>
          <a:xfrm>
            <a:off x="474542" y="482449"/>
            <a:ext cx="2592000" cy="18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0" name="Google Shape;70;p15"/>
          <p:cNvSpPr/>
          <p:nvPr>
            <p:ph idx="5" type="pic"/>
          </p:nvPr>
        </p:nvSpPr>
        <p:spPr>
          <a:xfrm>
            <a:off x="3285307" y="482449"/>
            <a:ext cx="2592000" cy="18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1" name="Google Shape;71;p15"/>
          <p:cNvSpPr/>
          <p:nvPr>
            <p:ph idx="6" type="pic"/>
          </p:nvPr>
        </p:nvSpPr>
        <p:spPr>
          <a:xfrm>
            <a:off x="6096073" y="482449"/>
            <a:ext cx="2592000" cy="18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" name="Google Shape;72;p15"/>
          <p:cNvSpPr txBox="1"/>
          <p:nvPr>
            <p:ph idx="7" type="body"/>
          </p:nvPr>
        </p:nvSpPr>
        <p:spPr>
          <a:xfrm>
            <a:off x="474542" y="3136346"/>
            <a:ext cx="25920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8" type="body"/>
          </p:nvPr>
        </p:nvSpPr>
        <p:spPr>
          <a:xfrm>
            <a:off x="3285307" y="3136346"/>
            <a:ext cx="25920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9" type="body"/>
          </p:nvPr>
        </p:nvSpPr>
        <p:spPr>
          <a:xfrm>
            <a:off x="6096073" y="3136346"/>
            <a:ext cx="25920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3icons">
  <p:cSld name="UAntwerpen_3ico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1135649" y="1033754"/>
            <a:ext cx="1255500" cy="12543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78" name="Google Shape;78;p16"/>
          <p:cNvSpPr/>
          <p:nvPr>
            <p:ph idx="3" type="pic"/>
          </p:nvPr>
        </p:nvSpPr>
        <p:spPr>
          <a:xfrm>
            <a:off x="3945041" y="1033754"/>
            <a:ext cx="1255500" cy="12543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79" name="Google Shape;79;p16"/>
          <p:cNvSpPr/>
          <p:nvPr>
            <p:ph idx="4" type="pic"/>
          </p:nvPr>
        </p:nvSpPr>
        <p:spPr>
          <a:xfrm>
            <a:off x="6754432" y="1033754"/>
            <a:ext cx="1255500" cy="12543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3108" y="2778205"/>
            <a:ext cx="2578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5" type="body"/>
          </p:nvPr>
        </p:nvSpPr>
        <p:spPr>
          <a:xfrm>
            <a:off x="6102282" y="2778205"/>
            <a:ext cx="2578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6" type="body"/>
          </p:nvPr>
        </p:nvSpPr>
        <p:spPr>
          <a:xfrm>
            <a:off x="3287695" y="2778205"/>
            <a:ext cx="2578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7" type="body"/>
          </p:nvPr>
        </p:nvSpPr>
        <p:spPr>
          <a:xfrm>
            <a:off x="473108" y="3186029"/>
            <a:ext cx="2578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8" type="body"/>
          </p:nvPr>
        </p:nvSpPr>
        <p:spPr>
          <a:xfrm>
            <a:off x="3287695" y="3186029"/>
            <a:ext cx="2578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9" type="body"/>
          </p:nvPr>
        </p:nvSpPr>
        <p:spPr>
          <a:xfrm>
            <a:off x="6102282" y="3186029"/>
            <a:ext cx="2578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3columns">
  <p:cSld name="UAntwerpen_3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73108" y="1183844"/>
            <a:ext cx="2578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6102282" y="1183844"/>
            <a:ext cx="2578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3" type="body"/>
          </p:nvPr>
        </p:nvSpPr>
        <p:spPr>
          <a:xfrm>
            <a:off x="3287695" y="1183844"/>
            <a:ext cx="2578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4" type="body"/>
          </p:nvPr>
        </p:nvSpPr>
        <p:spPr>
          <a:xfrm>
            <a:off x="473108" y="1591667"/>
            <a:ext cx="25785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5" type="body"/>
          </p:nvPr>
        </p:nvSpPr>
        <p:spPr>
          <a:xfrm>
            <a:off x="3287695" y="1591667"/>
            <a:ext cx="25785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6" type="body"/>
          </p:nvPr>
        </p:nvSpPr>
        <p:spPr>
          <a:xfrm>
            <a:off x="6102282" y="1591667"/>
            <a:ext cx="25785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67915" y="4655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2columns">
  <p:cSld name="UAntwerpen_2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3107" y="1183844"/>
            <a:ext cx="3980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690043" y="1183844"/>
            <a:ext cx="3980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body"/>
          </p:nvPr>
        </p:nvSpPr>
        <p:spPr>
          <a:xfrm>
            <a:off x="473107" y="1591667"/>
            <a:ext cx="39807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4" type="body"/>
          </p:nvPr>
        </p:nvSpPr>
        <p:spPr>
          <a:xfrm>
            <a:off x="4690043" y="1591667"/>
            <a:ext cx="39807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467915" y="4655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chartandtext">
  <p:cSld name="UAntwerpen_chartand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7915" y="4655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/>
          <p:nvPr>
            <p:ph idx="2" type="chart"/>
          </p:nvPr>
        </p:nvSpPr>
        <p:spPr>
          <a:xfrm>
            <a:off x="467917" y="2070497"/>
            <a:ext cx="82083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7916" y="1268016"/>
            <a:ext cx="8202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6icons">
  <p:cSld name="UAntwerpen_6ic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/>
          <p:nvPr>
            <p:ph idx="2" type="pic"/>
          </p:nvPr>
        </p:nvSpPr>
        <p:spPr>
          <a:xfrm>
            <a:off x="472998" y="1041821"/>
            <a:ext cx="350400" cy="3501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10" name="Google Shape;110;p20"/>
          <p:cNvSpPr/>
          <p:nvPr>
            <p:ph idx="3" type="pic"/>
          </p:nvPr>
        </p:nvSpPr>
        <p:spPr>
          <a:xfrm>
            <a:off x="3307666" y="1041821"/>
            <a:ext cx="350400" cy="3501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11" name="Google Shape;111;p20"/>
          <p:cNvSpPr/>
          <p:nvPr>
            <p:ph idx="4" type="pic"/>
          </p:nvPr>
        </p:nvSpPr>
        <p:spPr>
          <a:xfrm>
            <a:off x="6105998" y="1041821"/>
            <a:ext cx="350400" cy="3501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793939" y="1058543"/>
            <a:ext cx="180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5" type="body"/>
          </p:nvPr>
        </p:nvSpPr>
        <p:spPr>
          <a:xfrm>
            <a:off x="6602016" y="1058543"/>
            <a:ext cx="180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6" type="body"/>
          </p:nvPr>
        </p:nvSpPr>
        <p:spPr>
          <a:xfrm>
            <a:off x="995156" y="1058543"/>
            <a:ext cx="180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0"/>
          <p:cNvSpPr/>
          <p:nvPr>
            <p:ph idx="7" type="pic"/>
          </p:nvPr>
        </p:nvSpPr>
        <p:spPr>
          <a:xfrm>
            <a:off x="472998" y="2881377"/>
            <a:ext cx="350400" cy="3501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16" name="Google Shape;116;p20"/>
          <p:cNvSpPr/>
          <p:nvPr>
            <p:ph idx="8" type="pic"/>
          </p:nvPr>
        </p:nvSpPr>
        <p:spPr>
          <a:xfrm>
            <a:off x="3307666" y="2881377"/>
            <a:ext cx="350400" cy="3501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17" name="Google Shape;117;p20"/>
          <p:cNvSpPr/>
          <p:nvPr>
            <p:ph idx="9" type="pic"/>
          </p:nvPr>
        </p:nvSpPr>
        <p:spPr>
          <a:xfrm>
            <a:off x="6105998" y="2881377"/>
            <a:ext cx="350400" cy="350100"/>
          </a:xfrm>
          <a:prstGeom prst="roundRect">
            <a:avLst>
              <a:gd fmla="val 7157" name="adj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18" name="Google Shape;118;p20"/>
          <p:cNvSpPr txBox="1"/>
          <p:nvPr>
            <p:ph idx="13" type="body"/>
          </p:nvPr>
        </p:nvSpPr>
        <p:spPr>
          <a:xfrm>
            <a:off x="3793939" y="2898100"/>
            <a:ext cx="180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4" type="body"/>
          </p:nvPr>
        </p:nvSpPr>
        <p:spPr>
          <a:xfrm>
            <a:off x="6602016" y="2898100"/>
            <a:ext cx="180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5" type="body"/>
          </p:nvPr>
        </p:nvSpPr>
        <p:spPr>
          <a:xfrm>
            <a:off x="995156" y="2898100"/>
            <a:ext cx="180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i="0" sz="1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6" type="body"/>
          </p:nvPr>
        </p:nvSpPr>
        <p:spPr>
          <a:xfrm>
            <a:off x="1004450" y="1599935"/>
            <a:ext cx="1803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7" type="body"/>
          </p:nvPr>
        </p:nvSpPr>
        <p:spPr>
          <a:xfrm>
            <a:off x="1004450" y="3439816"/>
            <a:ext cx="1803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8" type="body"/>
          </p:nvPr>
        </p:nvSpPr>
        <p:spPr>
          <a:xfrm>
            <a:off x="3803233" y="1599935"/>
            <a:ext cx="1803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9" type="body"/>
          </p:nvPr>
        </p:nvSpPr>
        <p:spPr>
          <a:xfrm>
            <a:off x="6602016" y="1599935"/>
            <a:ext cx="1803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0" type="body"/>
          </p:nvPr>
        </p:nvSpPr>
        <p:spPr>
          <a:xfrm>
            <a:off x="3803233" y="3439816"/>
            <a:ext cx="1803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21" type="body"/>
          </p:nvPr>
        </p:nvSpPr>
        <p:spPr>
          <a:xfrm>
            <a:off x="6602016" y="3439816"/>
            <a:ext cx="1803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▪"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279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▪"/>
              <a:defRPr b="0" sz="1100"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•"/>
              <a:defRPr sz="900"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-object">
  <p:cSld name="UAntwerpen-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67915" y="4655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/>
          <p:nvPr>
            <p:ph idx="2" type="chart"/>
          </p:nvPr>
        </p:nvSpPr>
        <p:spPr>
          <a:xfrm>
            <a:off x="467917" y="1183844"/>
            <a:ext cx="8208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titlered">
  <p:cSld name="UAntwerpen_titlere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/>
          <p:nvPr/>
        </p:nvSpPr>
        <p:spPr>
          <a:xfrm>
            <a:off x="467916" y="470608"/>
            <a:ext cx="8215913" cy="4213767"/>
          </a:xfrm>
          <a:custGeom>
            <a:rect b="b" l="l" r="r" t="t"/>
            <a:pathLst>
              <a:path extrusionOk="0" h="5618356" w="10954551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2;p25"/>
          <p:cNvSpPr txBox="1"/>
          <p:nvPr>
            <p:ph type="title"/>
          </p:nvPr>
        </p:nvSpPr>
        <p:spPr>
          <a:xfrm>
            <a:off x="460840" y="1739159"/>
            <a:ext cx="8223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b="1" i="0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460840" y="3053953"/>
            <a:ext cx="82230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800" y="4849771"/>
            <a:ext cx="650382" cy="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empty" showMasterSp="0">
  <p:cSld name="UAntwerpen_empt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titlered">
  <p:cSld name="UAntwerpen_titlered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467916" y="470608"/>
            <a:ext cx="8215913" cy="4213767"/>
          </a:xfrm>
          <a:custGeom>
            <a:rect b="b" l="l" r="r" t="t"/>
            <a:pathLst>
              <a:path extrusionOk="0" h="5618356" w="10954551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460840" y="1739159"/>
            <a:ext cx="8223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b="1" i="0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0840" y="3053953"/>
            <a:ext cx="82230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800" y="4849771"/>
            <a:ext cx="650382" cy="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1imagewithU">
  <p:cSld name="UAntwerpen_1imagewithU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>
            <p:ph idx="2" type="pic"/>
          </p:nvPr>
        </p:nvSpPr>
        <p:spPr>
          <a:xfrm>
            <a:off x="467916" y="470608"/>
            <a:ext cx="8208300" cy="42075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1image">
  <p:cSld name="UAntwerpen_1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>
            <p:ph idx="2" type="pic"/>
          </p:nvPr>
        </p:nvSpPr>
        <p:spPr>
          <a:xfrm>
            <a:off x="467916" y="470608"/>
            <a:ext cx="8208300" cy="42075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pic>
        <p:nvPicPr>
          <p:cNvPr id="19" name="Google Shape;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800" y="4849771"/>
            <a:ext cx="650382" cy="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1imagequote">
  <p:cSld name="UAntwerpen_1image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5854889" y="2710343"/>
            <a:ext cx="2821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3" type="body"/>
          </p:nvPr>
        </p:nvSpPr>
        <p:spPr>
          <a:xfrm>
            <a:off x="5854304" y="1125278"/>
            <a:ext cx="28218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1imagequoteandlogo">
  <p:cSld name="UAntwerpen_1imagequoteandlog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>
            <p:ph idx="2" type="pic"/>
          </p:nvPr>
        </p:nvSpPr>
        <p:spPr>
          <a:xfrm>
            <a:off x="467916" y="470608"/>
            <a:ext cx="8208300" cy="42075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5854889" y="2710343"/>
            <a:ext cx="256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3" type="body"/>
          </p:nvPr>
        </p:nvSpPr>
        <p:spPr>
          <a:xfrm>
            <a:off x="5854304" y="1125278"/>
            <a:ext cx="25623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8" name="Google Shape;2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800" y="4849771"/>
            <a:ext cx="650382" cy="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onlytext">
  <p:cSld name="UAntwerpen_only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467915" y="4655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467916" y="1137285"/>
            <a:ext cx="8208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onlytext">
  <p:cSld name="UAntwerpen_only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67915" y="4655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67916" y="1137285"/>
            <a:ext cx="8208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Antwerpen_imagequote">
  <p:cSld name="UAntwerpen_image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814888" y="2843213"/>
            <a:ext cx="3510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0" sz="1800"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814888" y="1163241"/>
            <a:ext cx="38613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Calibri"/>
              <a:buNone/>
              <a:defRPr b="1" i="0" sz="3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467917" y="465535"/>
            <a:ext cx="3859200" cy="42123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46" name="Google Shape;46;p11"/>
          <p:cNvSpPr txBox="1"/>
          <p:nvPr/>
        </p:nvSpPr>
        <p:spPr>
          <a:xfrm>
            <a:off x="5818909" y="14547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14888" y="465535"/>
            <a:ext cx="3429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3">
          <p15:clr>
            <a:srgbClr val="F26B43"/>
          </p15:clr>
        </p15:guide>
        <p15:guide id="2" pos="295">
          <p15:clr>
            <a:srgbClr val="F26B43"/>
          </p15:clr>
        </p15:guide>
        <p15:guide id="3" pos="5465">
          <p15:clr>
            <a:srgbClr val="F26B43"/>
          </p15:clr>
        </p15:guide>
        <p15:guide id="4" orient="horz" pos="294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67915" y="4655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9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67915" y="1137285"/>
            <a:ext cx="8208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9800" y="4849771"/>
            <a:ext cx="650382" cy="170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95">
          <p15:clr>
            <a:srgbClr val="F26B43"/>
          </p15:clr>
        </p15:guide>
        <p15:guide id="2" pos="5465">
          <p15:clr>
            <a:srgbClr val="F26B43"/>
          </p15:clr>
        </p15:guide>
        <p15:guide id="3" orient="horz" pos="293">
          <p15:clr>
            <a:srgbClr val="F26B43"/>
          </p15:clr>
        </p15:guide>
        <p15:guide id="4" orient="horz" pos="29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467916" y="2053217"/>
            <a:ext cx="8208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467916" y="3353990"/>
            <a:ext cx="82083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Pablo de Vicente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8831216cc_1_13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g2a8831216cc_1_133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a8831216cc_1_133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g2a8831216cc_1_133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a8831216cc_1_133"/>
          <p:cNvSpPr txBox="1"/>
          <p:nvPr/>
        </p:nvSpPr>
        <p:spPr>
          <a:xfrm>
            <a:off x="308675" y="1434150"/>
            <a:ext cx="6041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 of clothes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Normalized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Grouped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Autumn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Fabric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5" name="Google Shape;275;g2a8831216cc_1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101" y="1941525"/>
            <a:ext cx="3699900" cy="24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8831216cc_1_15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g2a8831216cc_1_153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a8831216cc_1_153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g2a8831216cc_1_153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a8831216cc_1_153"/>
          <p:cNvSpPr txBox="1"/>
          <p:nvPr/>
        </p:nvSpPr>
        <p:spPr>
          <a:xfrm>
            <a:off x="308675" y="1434150"/>
            <a:ext cx="6041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of clothes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Normalized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Grouped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Autumn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Fabric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5" name="Google Shape;285;g2a8831216cc_1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537" y="1973525"/>
            <a:ext cx="3555687" cy="2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8831216cc_1_16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g2a8831216cc_1_163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a8831216cc_1_163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g2a8831216cc_1_163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a8831216cc_1_163"/>
          <p:cNvSpPr txBox="1"/>
          <p:nvPr/>
        </p:nvSpPr>
        <p:spPr>
          <a:xfrm>
            <a:off x="308675" y="1434150"/>
            <a:ext cx="6041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of clothes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Normalized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Grouped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Autumn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Fabric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5" name="Google Shape;295;g2a8831216cc_1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180" y="1666375"/>
            <a:ext cx="5376675" cy="30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2a8831216cc_1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75" y="2961700"/>
            <a:ext cx="33147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a8831216cc_1_17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g2a8831216cc_1_173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a8831216cc_1_173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g2a8831216cc_1_173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2a8831216cc_1_173"/>
          <p:cNvSpPr txBox="1"/>
          <p:nvPr/>
        </p:nvSpPr>
        <p:spPr>
          <a:xfrm>
            <a:off x="308675" y="1434150"/>
            <a:ext cx="6041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of clothes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Normalized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E6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600">
              <a:solidFill>
                <a:srgbClr val="002E6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Grouped colors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Autumn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Fabric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6" name="Google Shape;306;g2a8831216cc_1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850" y="1434156"/>
            <a:ext cx="5145682" cy="32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8831216cc_1_18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g2a8831216cc_1_183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a8831216cc_1_183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g2a8831216cc_1_183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a8831216cc_1_183"/>
          <p:cNvSpPr txBox="1"/>
          <p:nvPr/>
        </p:nvSpPr>
        <p:spPr>
          <a:xfrm>
            <a:off x="308675" y="1434150"/>
            <a:ext cx="6041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of clothes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Normalized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E6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600">
              <a:solidFill>
                <a:srgbClr val="002E6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Grouped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Autumn colors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Fabric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6" name="Google Shape;316;g2a8831216cc_1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325" y="2033988"/>
            <a:ext cx="3345375" cy="19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8831216cc_1_194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g2a8831216cc_1_194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a8831216cc_1_194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g2a8831216cc_1_194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a8831216cc_1_194"/>
          <p:cNvSpPr txBox="1"/>
          <p:nvPr/>
        </p:nvSpPr>
        <p:spPr>
          <a:xfrm>
            <a:off x="308675" y="1434150"/>
            <a:ext cx="6041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of clothes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Normalized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E6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600">
              <a:solidFill>
                <a:srgbClr val="002E6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Grouped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Autumn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Fabric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6" name="Google Shape;326;g2a8831216cc_1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300" y="3205449"/>
            <a:ext cx="6024467" cy="18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a8831216cc_1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303" y="1312199"/>
            <a:ext cx="6004097" cy="18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8831216cc_1_207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g2a8831216cc_1_207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a8831216cc_1_207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g2a8831216cc_1_207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a8831216cc_1_207"/>
          <p:cNvSpPr txBox="1"/>
          <p:nvPr/>
        </p:nvSpPr>
        <p:spPr>
          <a:xfrm>
            <a:off x="308675" y="1434150"/>
            <a:ext cx="6041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of clothes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Normalized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E6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600">
              <a:solidFill>
                <a:srgbClr val="002E6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Grouped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Autumn colors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Fabric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7" name="Google Shape;337;g2a8831216cc_1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75" y="1500300"/>
            <a:ext cx="4062850" cy="30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a8831216cc_1_207"/>
          <p:cNvSpPr txBox="1"/>
          <p:nvPr/>
        </p:nvSpPr>
        <p:spPr>
          <a:xfrm>
            <a:off x="274050" y="4450325"/>
            <a:ext cx="8595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*I made up the values. Multiplied originals by a constant C = 1000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8831216cc_1_219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g2a8831216cc_1_219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a8831216cc_1_219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 - 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g2a8831216cc_1_219"/>
          <p:cNvSpPr txBox="1"/>
          <p:nvPr/>
        </p:nvSpPr>
        <p:spPr>
          <a:xfrm>
            <a:off x="529150" y="1781525"/>
            <a:ext cx="66321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Hates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babies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Understandable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Likes Linen &amp; Polyester &amp; Jeans: Maybe likes recommending pants?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7" name="Google Shape;347;g2a8831216cc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350" y="1547813"/>
            <a:ext cx="2811300" cy="18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a8831216cc_1_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925" y="2571750"/>
            <a:ext cx="46863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844f8ab7f_0_0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g2a844f8ab7f_0_0"/>
          <p:cNvSpPr/>
          <p:nvPr/>
        </p:nvSpPr>
        <p:spPr>
          <a:xfrm rot="-10799518">
            <a:off x="18846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a844f8ab7f_0_0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KUNN - Where things start to fall apart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g2a844f8ab7f_0_0"/>
          <p:cNvSpPr txBox="1"/>
          <p:nvPr/>
        </p:nvSpPr>
        <p:spPr>
          <a:xfrm>
            <a:off x="261350" y="1514425"/>
            <a:ext cx="83289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KUNN : Hybrid similarity algorithms use a combination of user and item similarities to generate recommendations.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7" name="Google Shape;357;g2a844f8ab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605" y="1844296"/>
            <a:ext cx="2646920" cy="24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8831216cc_1_271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g2a8831216cc_1_271"/>
          <p:cNvSpPr/>
          <p:nvPr/>
        </p:nvSpPr>
        <p:spPr>
          <a:xfrm rot="-10799518">
            <a:off x="18846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a8831216cc_1_271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5" name="Google Shape;365;g2a8831216cc_1_271"/>
          <p:cNvCxnSpPr/>
          <p:nvPr/>
        </p:nvCxnSpPr>
        <p:spPr>
          <a:xfrm>
            <a:off x="910200" y="3011375"/>
            <a:ext cx="7323600" cy="6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2a8831216cc_1_271"/>
          <p:cNvCxnSpPr/>
          <p:nvPr/>
        </p:nvCxnSpPr>
        <p:spPr>
          <a:xfrm>
            <a:off x="77778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g2a8831216cc_1_271"/>
          <p:cNvCxnSpPr/>
          <p:nvPr/>
        </p:nvCxnSpPr>
        <p:spPr>
          <a:xfrm>
            <a:off x="63926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g2a8831216cc_1_271"/>
          <p:cNvCxnSpPr/>
          <p:nvPr/>
        </p:nvCxnSpPr>
        <p:spPr>
          <a:xfrm>
            <a:off x="13710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g2a8831216cc_1_271"/>
          <p:cNvSpPr txBox="1"/>
          <p:nvPr/>
        </p:nvSpPr>
        <p:spPr>
          <a:xfrm>
            <a:off x="6576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20 - 09 - 2018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2a8831216cc_1_271"/>
          <p:cNvSpPr txBox="1"/>
          <p:nvPr/>
        </p:nvSpPr>
        <p:spPr>
          <a:xfrm>
            <a:off x="70644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2a8831216cc_1_271"/>
          <p:cNvSpPr txBox="1"/>
          <p:nvPr/>
        </p:nvSpPr>
        <p:spPr>
          <a:xfrm>
            <a:off x="58316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g2a8831216cc_1_271"/>
          <p:cNvCxnSpPr/>
          <p:nvPr/>
        </p:nvCxnSpPr>
        <p:spPr>
          <a:xfrm>
            <a:off x="45459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g2a8831216cc_1_271"/>
          <p:cNvSpPr txBox="1"/>
          <p:nvPr>
            <p:ph idx="12" type="sldNum"/>
          </p:nvPr>
        </p:nvSpPr>
        <p:spPr>
          <a:xfrm>
            <a:off x="7094945" y="454143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*not remotely to scale</a:t>
            </a:r>
            <a:endParaRPr/>
          </a:p>
        </p:txBody>
      </p:sp>
      <p:sp>
        <p:nvSpPr>
          <p:cNvPr id="374" name="Google Shape;374;g2a8831216cc_1_271"/>
          <p:cNvSpPr txBox="1"/>
          <p:nvPr>
            <p:ph idx="12" type="sldNum"/>
          </p:nvPr>
        </p:nvSpPr>
        <p:spPr>
          <a:xfrm>
            <a:off x="8051596" y="2854525"/>
            <a:ext cx="2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75" name="Google Shape;375;g2a8831216cc_1_271"/>
          <p:cNvSpPr txBox="1"/>
          <p:nvPr/>
        </p:nvSpPr>
        <p:spPr>
          <a:xfrm>
            <a:off x="38325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7 - 07 - 2020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a8831216cc_1_271"/>
          <p:cNvSpPr/>
          <p:nvPr/>
        </p:nvSpPr>
        <p:spPr>
          <a:xfrm rot="4330">
            <a:off x="4426877" y="2871574"/>
            <a:ext cx="238200" cy="28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g2a8831216cc_1_271"/>
          <p:cNvCxnSpPr/>
          <p:nvPr/>
        </p:nvCxnSpPr>
        <p:spPr>
          <a:xfrm>
            <a:off x="48507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g2a8831216cc_1_271"/>
          <p:cNvCxnSpPr/>
          <p:nvPr/>
        </p:nvCxnSpPr>
        <p:spPr>
          <a:xfrm>
            <a:off x="51555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g2a8831216cc_1_271"/>
          <p:cNvCxnSpPr/>
          <p:nvPr/>
        </p:nvCxnSpPr>
        <p:spPr>
          <a:xfrm>
            <a:off x="54603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g2a8831216cc_1_271"/>
          <p:cNvCxnSpPr/>
          <p:nvPr/>
        </p:nvCxnSpPr>
        <p:spPr>
          <a:xfrm>
            <a:off x="57651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g2a8831216cc_1_271"/>
          <p:cNvCxnSpPr/>
          <p:nvPr/>
        </p:nvCxnSpPr>
        <p:spPr>
          <a:xfrm>
            <a:off x="60699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g2a8831216cc_1_271"/>
          <p:cNvSpPr/>
          <p:nvPr/>
        </p:nvSpPr>
        <p:spPr>
          <a:xfrm rot="4330">
            <a:off x="4731677" y="2871574"/>
            <a:ext cx="238200" cy="28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2a8831216cc_1_271"/>
          <p:cNvSpPr/>
          <p:nvPr/>
        </p:nvSpPr>
        <p:spPr>
          <a:xfrm rot="4330">
            <a:off x="5036477" y="2871574"/>
            <a:ext cx="238200" cy="28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2a8831216cc_1_271"/>
          <p:cNvSpPr/>
          <p:nvPr/>
        </p:nvSpPr>
        <p:spPr>
          <a:xfrm rot="4330">
            <a:off x="5341277" y="2871574"/>
            <a:ext cx="238200" cy="28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a8831216cc_1_271"/>
          <p:cNvSpPr/>
          <p:nvPr/>
        </p:nvSpPr>
        <p:spPr>
          <a:xfrm rot="4330">
            <a:off x="5646077" y="2871574"/>
            <a:ext cx="238200" cy="28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2a8831216cc_1_271"/>
          <p:cNvSpPr txBox="1"/>
          <p:nvPr/>
        </p:nvSpPr>
        <p:spPr>
          <a:xfrm>
            <a:off x="4251988" y="2389350"/>
            <a:ext cx="87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+1 week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g2a8831216cc_1_271"/>
          <p:cNvSpPr/>
          <p:nvPr/>
        </p:nvSpPr>
        <p:spPr>
          <a:xfrm>
            <a:off x="4554413" y="2663238"/>
            <a:ext cx="267525" cy="178450"/>
          </a:xfrm>
          <a:custGeom>
            <a:rect b="b" l="l" r="r" t="t"/>
            <a:pathLst>
              <a:path extrusionOk="0" h="7138" w="10701">
                <a:moveTo>
                  <a:pt x="0" y="5877"/>
                </a:moveTo>
                <a:cubicBezTo>
                  <a:pt x="761" y="3595"/>
                  <a:pt x="1902" y="-224"/>
                  <a:pt x="4289" y="74"/>
                </a:cubicBezTo>
                <a:cubicBezTo>
                  <a:pt x="6299" y="325"/>
                  <a:pt x="8033" y="2249"/>
                  <a:pt x="8831" y="4111"/>
                </a:cubicBezTo>
                <a:cubicBezTo>
                  <a:pt x="9275" y="5148"/>
                  <a:pt x="11473" y="7138"/>
                  <a:pt x="10345" y="7138"/>
                </a:cubicBezTo>
                <a:cubicBezTo>
                  <a:pt x="8913" y="7138"/>
                  <a:pt x="8581" y="2844"/>
                  <a:pt x="7569" y="3858"/>
                </a:cubicBezTo>
                <a:cubicBezTo>
                  <a:pt x="7201" y="4226"/>
                  <a:pt x="7617" y="4389"/>
                  <a:pt x="7822" y="4868"/>
                </a:cubicBezTo>
                <a:cubicBezTo>
                  <a:pt x="8197" y="5742"/>
                  <a:pt x="8917" y="7117"/>
                  <a:pt x="9840" y="6886"/>
                </a:cubicBezTo>
                <a:cubicBezTo>
                  <a:pt x="11008" y="6593"/>
                  <a:pt x="10217" y="4496"/>
                  <a:pt x="10597" y="33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Google Shape;388;g2a8831216cc_1_271"/>
          <p:cNvSpPr txBox="1"/>
          <p:nvPr/>
        </p:nvSpPr>
        <p:spPr>
          <a:xfrm>
            <a:off x="6235400" y="2526850"/>
            <a:ext cx="359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a8831216cc_1_271"/>
          <p:cNvSpPr txBox="1"/>
          <p:nvPr/>
        </p:nvSpPr>
        <p:spPr>
          <a:xfrm>
            <a:off x="687925" y="1710975"/>
            <a:ext cx="815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computer requirements where too much i tried to reduce the data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g2a8831216cc_1_271"/>
          <p:cNvSpPr txBox="1"/>
          <p:nvPr/>
        </p:nvSpPr>
        <p:spPr>
          <a:xfrm>
            <a:off x="657675" y="4109850"/>
            <a:ext cx="7685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eventually managed to run the model, but the results were not consistent or repeatable.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"/>
          <p:cNvSpPr/>
          <p:nvPr/>
        </p:nvSpPr>
        <p:spPr>
          <a:xfrm rot="-10799518">
            <a:off x="18857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Research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61350" y="1514425"/>
            <a:ext cx="848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recommendations do we get from different training algorithms?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720475" y="3431675"/>
            <a:ext cx="1489200" cy="50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RECPACK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8831216cc_1_239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g2a8831216cc_1_239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a8831216cc_1_239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POPULARITY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g2a8831216cc_1_239"/>
          <p:cNvSpPr txBox="1"/>
          <p:nvPr/>
        </p:nvSpPr>
        <p:spPr>
          <a:xfrm>
            <a:off x="261350" y="1514425"/>
            <a:ext cx="832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Intended to serve as a baseline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: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105.542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CUSTOMERS :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45.000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RECOMMENDED ARTICLES :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2a8831216cc_1_239"/>
          <p:cNvSpPr/>
          <p:nvPr/>
        </p:nvSpPr>
        <p:spPr>
          <a:xfrm>
            <a:off x="4287400" y="2571750"/>
            <a:ext cx="322800" cy="216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8831216cc_1_248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g2a8831216cc_1_248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a8831216cc_1_248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POPULARITY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g2a8831216cc_1_248"/>
          <p:cNvSpPr txBox="1"/>
          <p:nvPr/>
        </p:nvSpPr>
        <p:spPr>
          <a:xfrm>
            <a:off x="261350" y="1514425"/>
            <a:ext cx="832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Intended to serve as a baseline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: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105.542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CUSTOMERS :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45.000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RECOMMENDED ARTICLES :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8831216cc_1_263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g2a8831216cc_1_263"/>
          <p:cNvSpPr/>
          <p:nvPr/>
        </p:nvSpPr>
        <p:spPr>
          <a:xfrm rot="-10799518">
            <a:off x="18841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a8831216cc_1_263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g2a8831216cc_1_263"/>
          <p:cNvSpPr txBox="1"/>
          <p:nvPr/>
        </p:nvSpPr>
        <p:spPr>
          <a:xfrm>
            <a:off x="261350" y="1514425"/>
            <a:ext cx="8328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Research plan: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ITEMKNN - Worked best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Popularity - Too popular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KUNN - Not enough computing power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Personal notes: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Its harder than expected to find relations in data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Recpack was nice to work with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 least i learned to work with seaborn and matplotlib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6" name="Google Shape;416;g2a8831216cc_1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775" y="1514425"/>
            <a:ext cx="3916550" cy="23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844f8ab7f_0_487"/>
          <p:cNvSpPr txBox="1"/>
          <p:nvPr>
            <p:ph type="title"/>
          </p:nvPr>
        </p:nvSpPr>
        <p:spPr>
          <a:xfrm>
            <a:off x="467916" y="2053217"/>
            <a:ext cx="8208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4"/>
          <p:cNvSpPr/>
          <p:nvPr/>
        </p:nvSpPr>
        <p:spPr>
          <a:xfrm rot="-10799518">
            <a:off x="18857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Research 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261350" y="1514425"/>
            <a:ext cx="8480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algorithms to use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Popularity</a:t>
            </a:r>
            <a:endParaRPr sz="1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Char char="○"/>
            </a:pPr>
            <a:r>
              <a:rPr lang="en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ItemKNN</a:t>
            </a:r>
            <a:endParaRPr sz="1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Char char="○"/>
            </a:pPr>
            <a:r>
              <a:rPr lang="en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KUNN</a:t>
            </a:r>
            <a:endParaRPr sz="1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set of metrics in recommended articles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We’ll look into this in a minute</a:t>
            </a:r>
            <a:endParaRPr sz="1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results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You are going to get tired of graphs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96343602_1_7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g2a796343602_1_7"/>
          <p:cNvSpPr/>
          <p:nvPr/>
        </p:nvSpPr>
        <p:spPr>
          <a:xfrm rot="-10799518">
            <a:off x="188520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a796343602_1_7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Characteristics</a:t>
            </a:r>
            <a:r>
              <a:rPr lang="en">
                <a:solidFill>
                  <a:schemeClr val="lt1"/>
                </a:solidFill>
              </a:rPr>
              <a:t> observed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g2a796343602_1_7"/>
          <p:cNvSpPr txBox="1"/>
          <p:nvPr/>
        </p:nvSpPr>
        <p:spPr>
          <a:xfrm>
            <a:off x="356225" y="1475100"/>
            <a:ext cx="6225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 of clothes ( Men / Women / Sports …)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of clothes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of items recommended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Fabrics used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Frequency of recommended items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ourier New"/>
              <a:buChar char="○"/>
            </a:pPr>
            <a:r>
              <a:rPr lang="en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Important for Popularity algorithm</a:t>
            </a:r>
            <a:endParaRPr sz="1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8831216cc_1_2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g2a8831216cc_1_2"/>
          <p:cNvSpPr/>
          <p:nvPr/>
        </p:nvSpPr>
        <p:spPr>
          <a:xfrm rot="-10799518">
            <a:off x="18846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a8831216cc_1_2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9" name="Google Shape;179;g2a8831216cc_1_2"/>
          <p:cNvCxnSpPr/>
          <p:nvPr/>
        </p:nvCxnSpPr>
        <p:spPr>
          <a:xfrm>
            <a:off x="910200" y="3011375"/>
            <a:ext cx="7323600" cy="6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g2a8831216cc_1_2"/>
          <p:cNvCxnSpPr/>
          <p:nvPr/>
        </p:nvCxnSpPr>
        <p:spPr>
          <a:xfrm>
            <a:off x="77778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g2a8831216cc_1_2"/>
          <p:cNvCxnSpPr/>
          <p:nvPr/>
        </p:nvCxnSpPr>
        <p:spPr>
          <a:xfrm>
            <a:off x="13710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g2a8831216cc_1_2"/>
          <p:cNvSpPr txBox="1"/>
          <p:nvPr/>
        </p:nvSpPr>
        <p:spPr>
          <a:xfrm>
            <a:off x="6576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20 - 09 - 2018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a8831216cc_1_2"/>
          <p:cNvSpPr txBox="1"/>
          <p:nvPr/>
        </p:nvSpPr>
        <p:spPr>
          <a:xfrm>
            <a:off x="70644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8831216cc_1_105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g2a8831216cc_1_105"/>
          <p:cNvSpPr/>
          <p:nvPr/>
        </p:nvSpPr>
        <p:spPr>
          <a:xfrm rot="-10799518">
            <a:off x="18846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a8831216cc_1_105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1" name="Google Shape;191;g2a8831216cc_1_105"/>
          <p:cNvCxnSpPr/>
          <p:nvPr/>
        </p:nvCxnSpPr>
        <p:spPr>
          <a:xfrm>
            <a:off x="910200" y="3011375"/>
            <a:ext cx="7323600" cy="6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2a8831216cc_1_105"/>
          <p:cNvCxnSpPr/>
          <p:nvPr/>
        </p:nvCxnSpPr>
        <p:spPr>
          <a:xfrm>
            <a:off x="77778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g2a8831216cc_1_105"/>
          <p:cNvCxnSpPr/>
          <p:nvPr/>
        </p:nvCxnSpPr>
        <p:spPr>
          <a:xfrm>
            <a:off x="63926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g2a8831216cc_1_105"/>
          <p:cNvCxnSpPr/>
          <p:nvPr/>
        </p:nvCxnSpPr>
        <p:spPr>
          <a:xfrm>
            <a:off x="13710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g2a8831216cc_1_105"/>
          <p:cNvSpPr txBox="1"/>
          <p:nvPr/>
        </p:nvSpPr>
        <p:spPr>
          <a:xfrm>
            <a:off x="6576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20 - 09 - 2018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a8831216cc_1_105"/>
          <p:cNvSpPr txBox="1"/>
          <p:nvPr/>
        </p:nvSpPr>
        <p:spPr>
          <a:xfrm>
            <a:off x="70644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a8831216cc_1_105"/>
          <p:cNvSpPr txBox="1"/>
          <p:nvPr/>
        </p:nvSpPr>
        <p:spPr>
          <a:xfrm>
            <a:off x="58316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g2a8831216cc_1_105"/>
          <p:cNvCxnSpPr/>
          <p:nvPr/>
        </p:nvCxnSpPr>
        <p:spPr>
          <a:xfrm>
            <a:off x="45459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g2a8831216cc_1_105"/>
          <p:cNvSpPr txBox="1"/>
          <p:nvPr>
            <p:ph idx="12" type="sldNum"/>
          </p:nvPr>
        </p:nvSpPr>
        <p:spPr>
          <a:xfrm>
            <a:off x="7094945" y="454143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*not remotely to scale</a:t>
            </a:r>
            <a:endParaRPr/>
          </a:p>
        </p:txBody>
      </p:sp>
      <p:sp>
        <p:nvSpPr>
          <p:cNvPr id="200" name="Google Shape;200;g2a8831216cc_1_105"/>
          <p:cNvSpPr txBox="1"/>
          <p:nvPr>
            <p:ph idx="12" type="sldNum"/>
          </p:nvPr>
        </p:nvSpPr>
        <p:spPr>
          <a:xfrm>
            <a:off x="8051596" y="2854525"/>
            <a:ext cx="2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01" name="Google Shape;201;g2a8831216cc_1_105"/>
          <p:cNvSpPr txBox="1"/>
          <p:nvPr/>
        </p:nvSpPr>
        <p:spPr>
          <a:xfrm>
            <a:off x="38325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7 - 07 - 2020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8831216cc_1_52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g2a8831216cc_1_52"/>
          <p:cNvSpPr/>
          <p:nvPr/>
        </p:nvSpPr>
        <p:spPr>
          <a:xfrm rot="-10799518">
            <a:off x="18846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a8831216cc_1_52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9" name="Google Shape;209;g2a8831216cc_1_52"/>
          <p:cNvCxnSpPr/>
          <p:nvPr/>
        </p:nvCxnSpPr>
        <p:spPr>
          <a:xfrm>
            <a:off x="910200" y="3011375"/>
            <a:ext cx="7323600" cy="6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g2a8831216cc_1_52"/>
          <p:cNvCxnSpPr/>
          <p:nvPr/>
        </p:nvCxnSpPr>
        <p:spPr>
          <a:xfrm>
            <a:off x="77778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g2a8831216cc_1_52"/>
          <p:cNvCxnSpPr/>
          <p:nvPr/>
        </p:nvCxnSpPr>
        <p:spPr>
          <a:xfrm>
            <a:off x="63926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g2a8831216cc_1_52"/>
          <p:cNvCxnSpPr/>
          <p:nvPr/>
        </p:nvCxnSpPr>
        <p:spPr>
          <a:xfrm>
            <a:off x="13710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g2a8831216cc_1_52"/>
          <p:cNvSpPr txBox="1"/>
          <p:nvPr/>
        </p:nvSpPr>
        <p:spPr>
          <a:xfrm>
            <a:off x="6576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20 - 09 - 2018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a8831216cc_1_52"/>
          <p:cNvSpPr txBox="1"/>
          <p:nvPr/>
        </p:nvSpPr>
        <p:spPr>
          <a:xfrm>
            <a:off x="70644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a8831216cc_1_52"/>
          <p:cNvSpPr txBox="1"/>
          <p:nvPr/>
        </p:nvSpPr>
        <p:spPr>
          <a:xfrm>
            <a:off x="58316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g2a8831216cc_1_52"/>
          <p:cNvCxnSpPr/>
          <p:nvPr/>
        </p:nvCxnSpPr>
        <p:spPr>
          <a:xfrm>
            <a:off x="45459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g2a8831216cc_1_52"/>
          <p:cNvSpPr txBox="1"/>
          <p:nvPr>
            <p:ph idx="12" type="sldNum"/>
          </p:nvPr>
        </p:nvSpPr>
        <p:spPr>
          <a:xfrm>
            <a:off x="7094945" y="454143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*not remotely to scale</a:t>
            </a:r>
            <a:endParaRPr/>
          </a:p>
        </p:txBody>
      </p:sp>
      <p:sp>
        <p:nvSpPr>
          <p:cNvPr id="218" name="Google Shape;218;g2a8831216cc_1_52"/>
          <p:cNvSpPr txBox="1"/>
          <p:nvPr>
            <p:ph idx="12" type="sldNum"/>
          </p:nvPr>
        </p:nvSpPr>
        <p:spPr>
          <a:xfrm>
            <a:off x="8051596" y="2854525"/>
            <a:ext cx="2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9" name="Google Shape;219;g2a8831216cc_1_52"/>
          <p:cNvSpPr txBox="1"/>
          <p:nvPr/>
        </p:nvSpPr>
        <p:spPr>
          <a:xfrm>
            <a:off x="38325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7 - 07 - 2020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a8831216cc_1_52"/>
          <p:cNvSpPr txBox="1"/>
          <p:nvPr/>
        </p:nvSpPr>
        <p:spPr>
          <a:xfrm>
            <a:off x="6235400" y="2526850"/>
            <a:ext cx="359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g2a8831216cc_1_52"/>
          <p:cNvGrpSpPr/>
          <p:nvPr/>
        </p:nvGrpSpPr>
        <p:grpSpPr>
          <a:xfrm>
            <a:off x="4646625" y="2655375"/>
            <a:ext cx="1623725" cy="216050"/>
            <a:chOff x="3386025" y="2081100"/>
            <a:chExt cx="1623725" cy="216050"/>
          </a:xfrm>
        </p:grpSpPr>
        <p:cxnSp>
          <p:nvCxnSpPr>
            <p:cNvPr id="222" name="Google Shape;222;g2a8831216cc_1_52"/>
            <p:cNvCxnSpPr/>
            <p:nvPr/>
          </p:nvCxnSpPr>
          <p:spPr>
            <a:xfrm rot="10800000">
              <a:off x="3386025" y="2296550"/>
              <a:ext cx="1544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g2a8831216cc_1_52"/>
            <p:cNvSpPr txBox="1"/>
            <p:nvPr/>
          </p:nvSpPr>
          <p:spPr>
            <a:xfrm>
              <a:off x="3548450" y="2081100"/>
              <a:ext cx="14613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DELTA_IN = 10 WEEKS</a:t>
              </a:r>
              <a:endParaRPr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24" name="Google Shape;224;g2a8831216cc_1_52"/>
          <p:cNvSpPr txBox="1"/>
          <p:nvPr/>
        </p:nvSpPr>
        <p:spPr>
          <a:xfrm>
            <a:off x="6444575" y="3075638"/>
            <a:ext cx="1461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DELTA_OUT = 1 WEEK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5" name="Google Shape;225;g2a8831216cc_1_52"/>
          <p:cNvCxnSpPr/>
          <p:nvPr/>
        </p:nvCxnSpPr>
        <p:spPr>
          <a:xfrm>
            <a:off x="6444575" y="3295250"/>
            <a:ext cx="1316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8831216cc_1_76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g2a8831216cc_1_76"/>
          <p:cNvSpPr/>
          <p:nvPr/>
        </p:nvSpPr>
        <p:spPr>
          <a:xfrm rot="-10799518">
            <a:off x="18846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a8831216cc_1_76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3" name="Google Shape;233;g2a8831216cc_1_76"/>
          <p:cNvCxnSpPr/>
          <p:nvPr/>
        </p:nvCxnSpPr>
        <p:spPr>
          <a:xfrm>
            <a:off x="910200" y="3011375"/>
            <a:ext cx="7323600" cy="6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2a8831216cc_1_76"/>
          <p:cNvCxnSpPr/>
          <p:nvPr/>
        </p:nvCxnSpPr>
        <p:spPr>
          <a:xfrm>
            <a:off x="77778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g2a8831216cc_1_76"/>
          <p:cNvCxnSpPr/>
          <p:nvPr/>
        </p:nvCxnSpPr>
        <p:spPr>
          <a:xfrm>
            <a:off x="6392675" y="287097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g2a8831216cc_1_76"/>
          <p:cNvCxnSpPr/>
          <p:nvPr/>
        </p:nvCxnSpPr>
        <p:spPr>
          <a:xfrm>
            <a:off x="13710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g2a8831216cc_1_76"/>
          <p:cNvSpPr txBox="1"/>
          <p:nvPr/>
        </p:nvSpPr>
        <p:spPr>
          <a:xfrm>
            <a:off x="6576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20 - 09 - 2018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a8831216cc_1_76"/>
          <p:cNvSpPr txBox="1"/>
          <p:nvPr/>
        </p:nvSpPr>
        <p:spPr>
          <a:xfrm>
            <a:off x="7064475" y="252685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a8831216cc_1_76"/>
          <p:cNvSpPr txBox="1"/>
          <p:nvPr/>
        </p:nvSpPr>
        <p:spPr>
          <a:xfrm>
            <a:off x="58316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15 - 09 - 2020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g2a8831216cc_1_76"/>
          <p:cNvCxnSpPr/>
          <p:nvPr/>
        </p:nvCxnSpPr>
        <p:spPr>
          <a:xfrm>
            <a:off x="4545975" y="2871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g2a8831216cc_1_76"/>
          <p:cNvSpPr txBox="1"/>
          <p:nvPr>
            <p:ph idx="12" type="sldNum"/>
          </p:nvPr>
        </p:nvSpPr>
        <p:spPr>
          <a:xfrm>
            <a:off x="7094945" y="454143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*not remotely to scale</a:t>
            </a:r>
            <a:endParaRPr/>
          </a:p>
        </p:txBody>
      </p:sp>
      <p:sp>
        <p:nvSpPr>
          <p:cNvPr id="242" name="Google Shape;242;g2a8831216cc_1_76"/>
          <p:cNvSpPr txBox="1"/>
          <p:nvPr>
            <p:ph idx="12" type="sldNum"/>
          </p:nvPr>
        </p:nvSpPr>
        <p:spPr>
          <a:xfrm>
            <a:off x="8051596" y="2854525"/>
            <a:ext cx="2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43" name="Google Shape;243;g2a8831216cc_1_76"/>
          <p:cNvSpPr txBox="1"/>
          <p:nvPr/>
        </p:nvSpPr>
        <p:spPr>
          <a:xfrm>
            <a:off x="3832575" y="3291300"/>
            <a:ext cx="1426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7 - 07 - 2020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a8831216cc_1_76"/>
          <p:cNvSpPr txBox="1"/>
          <p:nvPr/>
        </p:nvSpPr>
        <p:spPr>
          <a:xfrm>
            <a:off x="6235400" y="2526850"/>
            <a:ext cx="359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g2a8831216cc_1_76"/>
          <p:cNvGrpSpPr/>
          <p:nvPr/>
        </p:nvGrpSpPr>
        <p:grpSpPr>
          <a:xfrm>
            <a:off x="4646625" y="2655375"/>
            <a:ext cx="1623725" cy="216050"/>
            <a:chOff x="3386025" y="2081100"/>
            <a:chExt cx="1623725" cy="216050"/>
          </a:xfrm>
        </p:grpSpPr>
        <p:cxnSp>
          <p:nvCxnSpPr>
            <p:cNvPr id="246" name="Google Shape;246;g2a8831216cc_1_76"/>
            <p:cNvCxnSpPr/>
            <p:nvPr/>
          </p:nvCxnSpPr>
          <p:spPr>
            <a:xfrm rot="10800000">
              <a:off x="3386025" y="2296550"/>
              <a:ext cx="1544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7" name="Google Shape;247;g2a8831216cc_1_76"/>
            <p:cNvSpPr txBox="1"/>
            <p:nvPr/>
          </p:nvSpPr>
          <p:spPr>
            <a:xfrm>
              <a:off x="3548450" y="2081100"/>
              <a:ext cx="14613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DELTA_IN = 10 WEEKS</a:t>
              </a:r>
              <a:endParaRPr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48" name="Google Shape;248;g2a8831216cc_1_76"/>
          <p:cNvSpPr txBox="1"/>
          <p:nvPr/>
        </p:nvSpPr>
        <p:spPr>
          <a:xfrm>
            <a:off x="6444575" y="3075638"/>
            <a:ext cx="1461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DELTA_OUT = 1 WEEK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9" name="Google Shape;249;g2a8831216cc_1_76"/>
          <p:cNvCxnSpPr/>
          <p:nvPr/>
        </p:nvCxnSpPr>
        <p:spPr>
          <a:xfrm>
            <a:off x="6444575" y="3295250"/>
            <a:ext cx="1316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g2a8831216cc_1_76"/>
          <p:cNvSpPr txBox="1"/>
          <p:nvPr/>
        </p:nvSpPr>
        <p:spPr>
          <a:xfrm>
            <a:off x="1371075" y="3942475"/>
            <a:ext cx="4131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est = </a:t>
            </a:r>
            <a:r>
              <a:rPr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 - delta_in </a:t>
            </a:r>
            <a:endParaRPr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alidation = </a:t>
            </a:r>
            <a:r>
              <a:rPr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 + delta_out </a:t>
            </a:r>
            <a:endParaRPr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7b4fa2e98_0_7"/>
          <p:cNvSpPr txBox="1"/>
          <p:nvPr>
            <p:ph idx="12" type="sldNum"/>
          </p:nvPr>
        </p:nvSpPr>
        <p:spPr>
          <a:xfrm>
            <a:off x="6692620" y="4754380"/>
            <a:ext cx="19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g2a7b4fa2e98_0_7"/>
          <p:cNvSpPr/>
          <p:nvPr/>
        </p:nvSpPr>
        <p:spPr>
          <a:xfrm rot="-10799518">
            <a:off x="188465" y="485675"/>
            <a:ext cx="8553000" cy="788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a7b4fa2e98_0_7"/>
          <p:cNvSpPr txBox="1"/>
          <p:nvPr>
            <p:ph type="title"/>
          </p:nvPr>
        </p:nvSpPr>
        <p:spPr>
          <a:xfrm>
            <a:off x="467840" y="583035"/>
            <a:ext cx="820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ITEMKNN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g2a7b4fa2e98_0_7"/>
          <p:cNvSpPr txBox="1"/>
          <p:nvPr/>
        </p:nvSpPr>
        <p:spPr>
          <a:xfrm>
            <a:off x="4656675" y="583025"/>
            <a:ext cx="4709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'K': [100, 200, 500]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'similarity': ['cosine', 'conditional_probability']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a7b4fa2e98_0_7"/>
          <p:cNvSpPr txBox="1"/>
          <p:nvPr/>
        </p:nvSpPr>
        <p:spPr>
          <a:xfrm>
            <a:off x="308675" y="1434150"/>
            <a:ext cx="60414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: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105.542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CUSTOMERS :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45.000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RECOMMENDED ARTICLES :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11.256 (~10%)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g2a7b4fa2e98_0_7"/>
          <p:cNvSpPr/>
          <p:nvPr/>
        </p:nvSpPr>
        <p:spPr>
          <a:xfrm>
            <a:off x="7959600" y="1890375"/>
            <a:ext cx="309000" cy="302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a7b4fa2e98_0_7"/>
          <p:cNvSpPr/>
          <p:nvPr/>
        </p:nvSpPr>
        <p:spPr>
          <a:xfrm>
            <a:off x="7262925" y="1639975"/>
            <a:ext cx="157200" cy="99300"/>
          </a:xfrm>
          <a:prstGeom prst="triangle">
            <a:avLst>
              <a:gd fmla="val 51323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2a7b4fa2e9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463" y="2571750"/>
            <a:ext cx="3851084" cy="24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a7b4fa2e98_0_7"/>
          <p:cNvSpPr/>
          <p:nvPr/>
        </p:nvSpPr>
        <p:spPr>
          <a:xfrm>
            <a:off x="7605825" y="2193075"/>
            <a:ext cx="157200" cy="99300"/>
          </a:xfrm>
          <a:prstGeom prst="triangle">
            <a:avLst>
              <a:gd fmla="val 51323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a7b4fa2e98_0_7"/>
          <p:cNvSpPr/>
          <p:nvPr/>
        </p:nvSpPr>
        <p:spPr>
          <a:xfrm>
            <a:off x="7926925" y="1401063"/>
            <a:ext cx="157200" cy="99300"/>
          </a:xfrm>
          <a:prstGeom prst="triangle">
            <a:avLst>
              <a:gd fmla="val 51323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a7b4fa2e98_0_7"/>
          <p:cNvSpPr/>
          <p:nvPr/>
        </p:nvSpPr>
        <p:spPr>
          <a:xfrm>
            <a:off x="8584325" y="1739275"/>
            <a:ext cx="157200" cy="99300"/>
          </a:xfrm>
          <a:prstGeom prst="triangle">
            <a:avLst>
              <a:gd fmla="val 51323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Antwerpen-content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Antwerpen_titleslides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