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7" r:id="rId2"/>
    <p:sldId id="258" r:id="rId3"/>
    <p:sldId id="273" r:id="rId4"/>
    <p:sldId id="277" r:id="rId5"/>
    <p:sldId id="275" r:id="rId6"/>
    <p:sldId id="276" r:id="rId7"/>
    <p:sldId id="278" r:id="rId8"/>
    <p:sldId id="261" r:id="rId9"/>
    <p:sldId id="262" r:id="rId10"/>
    <p:sldId id="263" r:id="rId11"/>
    <p:sldId id="264" r:id="rId12"/>
    <p:sldId id="265" r:id="rId13"/>
    <p:sldId id="266" r:id="rId14"/>
    <p:sldId id="270" r:id="rId15"/>
    <p:sldId id="272" r:id="rId16"/>
  </p:sldIdLst>
  <p:sldSz cx="12192000" cy="6858000"/>
  <p:notesSz cx="6797675" cy="987425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4BE8EF-EE71-4AB5-B357-D0E88CAC869B}" v="41" dt="2024-11-24T10:19:14.1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3" autoAdjust="0"/>
    <p:restoredTop sz="72748" autoAdjust="0"/>
  </p:normalViewPr>
  <p:slideViewPr>
    <p:cSldViewPr snapToGrid="0">
      <p:cViewPr varScale="1">
        <p:scale>
          <a:sx n="88" d="100"/>
          <a:sy n="88" d="100"/>
        </p:scale>
        <p:origin x="16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bin Bouwmeester" userId="1dbfebabfc25a55a" providerId="LiveId" clId="{5852F325-2311-43D8-90C6-AEEAC74E8364}"/>
    <pc:docChg chg="addSld delSld modSld">
      <pc:chgData name="Robbin Bouwmeester" userId="1dbfebabfc25a55a" providerId="LiveId" clId="{5852F325-2311-43D8-90C6-AEEAC74E8364}" dt="2024-11-24T10:41:27.507" v="111" actId="1076"/>
      <pc:docMkLst>
        <pc:docMk/>
      </pc:docMkLst>
      <pc:sldChg chg="del">
        <pc:chgData name="Robbin Bouwmeester" userId="1dbfebabfc25a55a" providerId="LiveId" clId="{5852F325-2311-43D8-90C6-AEEAC74E8364}" dt="2024-11-24T10:36:13.516" v="54" actId="47"/>
        <pc:sldMkLst>
          <pc:docMk/>
          <pc:sldMk cId="3376430550" sldId="260"/>
        </pc:sldMkLst>
      </pc:sldChg>
      <pc:sldChg chg="del">
        <pc:chgData name="Robbin Bouwmeester" userId="1dbfebabfc25a55a" providerId="LiveId" clId="{5852F325-2311-43D8-90C6-AEEAC74E8364}" dt="2024-11-24T10:22:31.863" v="0" actId="47"/>
        <pc:sldMkLst>
          <pc:docMk/>
          <pc:sldMk cId="419804066" sldId="267"/>
        </pc:sldMkLst>
      </pc:sldChg>
      <pc:sldChg chg="del">
        <pc:chgData name="Robbin Bouwmeester" userId="1dbfebabfc25a55a" providerId="LiveId" clId="{5852F325-2311-43D8-90C6-AEEAC74E8364}" dt="2024-11-24T10:22:31.863" v="0" actId="47"/>
        <pc:sldMkLst>
          <pc:docMk/>
          <pc:sldMk cId="1745475178" sldId="268"/>
        </pc:sldMkLst>
      </pc:sldChg>
      <pc:sldChg chg="del">
        <pc:chgData name="Robbin Bouwmeester" userId="1dbfebabfc25a55a" providerId="LiveId" clId="{5852F325-2311-43D8-90C6-AEEAC74E8364}" dt="2024-11-24T10:22:31.863" v="0" actId="47"/>
        <pc:sldMkLst>
          <pc:docMk/>
          <pc:sldMk cId="1820715527" sldId="269"/>
        </pc:sldMkLst>
      </pc:sldChg>
      <pc:sldChg chg="del">
        <pc:chgData name="Robbin Bouwmeester" userId="1dbfebabfc25a55a" providerId="LiveId" clId="{5852F325-2311-43D8-90C6-AEEAC74E8364}" dt="2024-11-24T10:22:31.863" v="0" actId="47"/>
        <pc:sldMkLst>
          <pc:docMk/>
          <pc:sldMk cId="3516859904" sldId="271"/>
        </pc:sldMkLst>
      </pc:sldChg>
      <pc:sldChg chg="addSp modSp mod">
        <pc:chgData name="Robbin Bouwmeester" userId="1dbfebabfc25a55a" providerId="LiveId" clId="{5852F325-2311-43D8-90C6-AEEAC74E8364}" dt="2024-11-24T10:26:03.346" v="2" actId="1076"/>
        <pc:sldMkLst>
          <pc:docMk/>
          <pc:sldMk cId="1548010638" sldId="272"/>
        </pc:sldMkLst>
        <pc:spChg chg="add mod">
          <ac:chgData name="Robbin Bouwmeester" userId="1dbfebabfc25a55a" providerId="LiveId" clId="{5852F325-2311-43D8-90C6-AEEAC74E8364}" dt="2024-11-24T10:26:03.346" v="2" actId="1076"/>
          <ac:spMkLst>
            <pc:docMk/>
            <pc:sldMk cId="1548010638" sldId="272"/>
            <ac:spMk id="5" creationId="{E82FD8A4-8563-78B7-3318-05DC4D6C319C}"/>
          </ac:spMkLst>
        </pc:spChg>
      </pc:sldChg>
      <pc:sldChg chg="modSp add mod">
        <pc:chgData name="Robbin Bouwmeester" userId="1dbfebabfc25a55a" providerId="LiveId" clId="{5852F325-2311-43D8-90C6-AEEAC74E8364}" dt="2024-11-24T10:41:27.507" v="111" actId="1076"/>
        <pc:sldMkLst>
          <pc:docMk/>
          <pc:sldMk cId="4034051223" sldId="278"/>
        </pc:sldMkLst>
        <pc:spChg chg="mod">
          <ac:chgData name="Robbin Bouwmeester" userId="1dbfebabfc25a55a" providerId="LiveId" clId="{5852F325-2311-43D8-90C6-AEEAC74E8364}" dt="2024-11-24T10:41:27.507" v="111" actId="1076"/>
          <ac:spMkLst>
            <pc:docMk/>
            <pc:sldMk cId="4034051223" sldId="278"/>
            <ac:spMk id="4" creationId="{74850351-B665-1124-9850-14192565053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0CED3-9D38-496E-A0C9-F8629E5A2A41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B183A-D8FB-4852-87C6-ADEF4AD7B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772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6A7747-0984-4E12-9222-F6AC1BF9321E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51983"/>
            <a:ext cx="5438140" cy="388798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6C4827-840E-4EC5-B0B2-4EAAD0272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76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C4827-840E-4EC5-B0B2-4EAAD02724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504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C4827-840E-4EC5-B0B2-4EAAD02724F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785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C7C1C5-818D-FD3F-61D5-CB65735B77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35F7DE-3360-EE62-7B94-1305EC070E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7CDB314-1269-A147-CF93-E301DAE807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91F4A5-375B-DCDA-1C26-9D0BE3B72E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C4827-840E-4EC5-B0B2-4EAAD02724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06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C4827-840E-4EC5-B0B2-4EAAD02724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532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C4827-840E-4EC5-B0B2-4EAAD02724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139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C4827-840E-4EC5-B0B2-4EAAD02724F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017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C4827-840E-4EC5-B0B2-4EAAD02724F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99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C4827-840E-4EC5-B0B2-4EAAD02724F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42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C4827-840E-4EC5-B0B2-4EAAD02724F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911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C4827-840E-4EC5-B0B2-4EAAD02724F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36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1531-9024-480F-9D7B-19915C1DCDF5}" type="datetimeFigureOut">
              <a:rPr lang="en-GB" smtClean="0"/>
              <a:t>24/11/2024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E3D5F-41D3-471E-8E90-CFF2704ECC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6333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1531-9024-480F-9D7B-19915C1DCDF5}" type="datetimeFigureOut">
              <a:rPr lang="en-GB" smtClean="0"/>
              <a:t>24/11/2024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E3D5F-41D3-471E-8E90-CFF2704ECC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9006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1531-9024-480F-9D7B-19915C1DCDF5}" type="datetimeFigureOut">
              <a:rPr lang="en-GB" smtClean="0"/>
              <a:t>24/11/2024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E3D5F-41D3-471E-8E90-CFF2704ECC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687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1531-9024-480F-9D7B-19915C1DCDF5}" type="datetimeFigureOut">
              <a:rPr lang="en-GB" smtClean="0"/>
              <a:t>24/11/2024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E3D5F-41D3-471E-8E90-CFF2704ECC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138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1531-9024-480F-9D7B-19915C1DCDF5}" type="datetimeFigureOut">
              <a:rPr lang="en-GB" smtClean="0"/>
              <a:t>24/11/2024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E3D5F-41D3-471E-8E90-CFF2704ECC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0282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1531-9024-480F-9D7B-19915C1DCDF5}" type="datetimeFigureOut">
              <a:rPr lang="en-GB" smtClean="0"/>
              <a:t>24/11/2024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E3D5F-41D3-471E-8E90-CFF2704ECC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320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1531-9024-480F-9D7B-19915C1DCDF5}" type="datetimeFigureOut">
              <a:rPr lang="en-GB" smtClean="0"/>
              <a:t>24/11/2024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E3D5F-41D3-471E-8E90-CFF2704ECC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662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1531-9024-480F-9D7B-19915C1DCDF5}" type="datetimeFigureOut">
              <a:rPr lang="en-GB" smtClean="0"/>
              <a:t>24/11/2024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E3D5F-41D3-471E-8E90-CFF2704ECC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361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1531-9024-480F-9D7B-19915C1DCDF5}" type="datetimeFigureOut">
              <a:rPr lang="en-GB" smtClean="0"/>
              <a:t>24/11/2024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E3D5F-41D3-471E-8E90-CFF2704ECC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868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1531-9024-480F-9D7B-19915C1DCDF5}" type="datetimeFigureOut">
              <a:rPr lang="en-GB" smtClean="0"/>
              <a:t>24/11/2024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E3D5F-41D3-471E-8E90-CFF2704ECC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264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1531-9024-480F-9D7B-19915C1DCDF5}" type="datetimeFigureOut">
              <a:rPr lang="en-GB" smtClean="0"/>
              <a:t>24/11/2024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E3D5F-41D3-471E-8E90-CFF2704ECC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436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A1531-9024-480F-9D7B-19915C1DCDF5}" type="datetimeFigureOut">
              <a:rPr lang="en-GB" smtClean="0"/>
              <a:t>24/11/2024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E3D5F-41D3-471E-8E90-CFF2704ECC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08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arogozhnikov.github.io/2016/06/24/gradient_boosting_explained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E2CB1A6-46E1-FE3F-5EB3-4EDF592FBD9E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decision tree models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66F50F7-913E-E67D-09BF-3713A97EE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051" y="2156055"/>
            <a:ext cx="5894342" cy="4172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ntropy: How Decision Trees Make Decisions | by Sam T | Towards Data Science">
            <a:extLst>
              <a:ext uri="{FF2B5EF4-FFF2-40B4-BE49-F238E27FC236}">
                <a16:creationId xmlns:a16="http://schemas.microsoft.com/office/drawing/2014/main" id="{A72BE986-0CB7-19BC-8F2C-A96A4AC02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350" y="1084235"/>
            <a:ext cx="5108363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D51A179-2E1F-A646-2D29-E4A17F721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1200" y="1178688"/>
            <a:ext cx="3724275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Entropy: How Decision Trees Make Decisions | by Sam T | Towards Data Science">
            <a:extLst>
              <a:ext uri="{FF2B5EF4-FFF2-40B4-BE49-F238E27FC236}">
                <a16:creationId xmlns:a16="http://schemas.microsoft.com/office/drawing/2014/main" id="{C1545E87-DE42-8760-8B88-D6A16C5599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01" t="12746" r="38682" b="83617"/>
          <a:stretch/>
        </p:blipFill>
        <p:spPr bwMode="auto">
          <a:xfrm>
            <a:off x="9159172" y="5919125"/>
            <a:ext cx="19499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1848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72211" y="1599995"/>
            <a:ext cx="913055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>
                <a:latin typeface="Calibri" panose="020F0502020204030204" pitchFamily="34" charset="0"/>
              </a:rPr>
              <a:t>Simulate the notion of different train set samples: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>
              <a:latin typeface="Calibri" panose="020F0502020204030204" pitchFamily="34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</a:rPr>
              <a:t>sample data points from train set to create new train set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</a:rPr>
              <a:t>fit low bias high variance model on new train set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</a:rPr>
              <a:t>repeat steps (1) and (2) </a:t>
            </a:r>
            <a:r>
              <a:rPr lang="en-US" sz="2000" i="1" dirty="0">
                <a:latin typeface="Calibri" panose="020F0502020204030204" pitchFamily="34" charset="0"/>
              </a:rPr>
              <a:t>T</a:t>
            </a:r>
            <a:r>
              <a:rPr lang="en-US" sz="2000" dirty="0">
                <a:latin typeface="Calibri" panose="020F0502020204030204" pitchFamily="34" charset="0"/>
              </a:rPr>
              <a:t> times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</a:rPr>
              <a:t>average the predictions of the </a:t>
            </a:r>
            <a:r>
              <a:rPr lang="en-US" sz="2000" i="1" dirty="0">
                <a:latin typeface="Calibri" panose="020F0502020204030204" pitchFamily="34" charset="0"/>
              </a:rPr>
              <a:t>T</a:t>
            </a:r>
            <a:r>
              <a:rPr lang="en-US" sz="2000" dirty="0">
                <a:latin typeface="Calibri" panose="020F0502020204030204" pitchFamily="34" charset="0"/>
              </a:rPr>
              <a:t> models  </a:t>
            </a:r>
          </a:p>
          <a:p>
            <a:endParaRPr lang="nl-BE" sz="2000" dirty="0">
              <a:latin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49A3C4-5E88-4059-831F-EFBC517E5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5906" y="3957123"/>
            <a:ext cx="3123164" cy="10989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01EFCC3-E053-4D11-0B65-292DD2846A6C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bagging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997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CCBBB6A-936C-4DBC-9897-6E7F636B914D}"/>
              </a:ext>
            </a:extLst>
          </p:cNvPr>
          <p:cNvSpPr txBox="1"/>
          <p:nvPr/>
        </p:nvSpPr>
        <p:spPr>
          <a:xfrm>
            <a:off x="1489841" y="1529255"/>
            <a:ext cx="899422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/>
              <a:t>Train set contains </a:t>
            </a:r>
            <a:r>
              <a:rPr lang="en-GB" i="1" dirty="0"/>
              <a:t>n</a:t>
            </a:r>
            <a:r>
              <a:rPr lang="en-GB" dirty="0"/>
              <a:t> data points with </a:t>
            </a:r>
            <a:r>
              <a:rPr lang="en-GB" i="1" dirty="0"/>
              <a:t>m</a:t>
            </a:r>
            <a:r>
              <a:rPr lang="en-GB" dirty="0"/>
              <a:t> features.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/>
              <a:t>Construct  </a:t>
            </a:r>
            <a:r>
              <a:rPr lang="en-GB" i="1" dirty="0"/>
              <a:t>T</a:t>
            </a:r>
            <a:r>
              <a:rPr lang="en-GB" dirty="0"/>
              <a:t> low bias high variance decision trees by following these steps: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/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Sample </a:t>
            </a:r>
            <a:r>
              <a:rPr lang="en-GB" b="1" i="1" dirty="0"/>
              <a:t>n</a:t>
            </a:r>
            <a:r>
              <a:rPr lang="en-GB" dirty="0"/>
              <a:t> data points at random </a:t>
            </a:r>
            <a:r>
              <a:rPr lang="en-GB" b="1" dirty="0"/>
              <a:t>with replacement </a:t>
            </a:r>
            <a:r>
              <a:rPr lang="en-GB" dirty="0"/>
              <a:t>from the train set. </a:t>
            </a:r>
          </a:p>
          <a:p>
            <a:pPr marL="800100" lvl="1" indent="-342900">
              <a:buFont typeface="+mj-lt"/>
              <a:buAutoNum type="arabicPeriod"/>
            </a:pPr>
            <a:endParaRPr lang="en-GB" dirty="0"/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At each node,  select </a:t>
            </a:r>
            <a:r>
              <a:rPr lang="en-GB" i="1" dirty="0"/>
              <a:t>h </a:t>
            </a:r>
            <a:r>
              <a:rPr lang="en-GB" dirty="0"/>
              <a:t>from </a:t>
            </a:r>
            <a:r>
              <a:rPr lang="en-GB" i="1" dirty="0"/>
              <a:t>m</a:t>
            </a:r>
            <a:r>
              <a:rPr lang="en-GB" dirty="0"/>
              <a:t>  features at random where </a:t>
            </a:r>
            <a:r>
              <a:rPr lang="en-GB" i="1" dirty="0"/>
              <a:t>(h&lt;&lt;m</a:t>
            </a:r>
            <a:r>
              <a:rPr lang="en-GB" dirty="0"/>
              <a:t>) and compute the best split using only these </a:t>
            </a:r>
            <a:r>
              <a:rPr lang="en-GB" i="1" dirty="0"/>
              <a:t>h</a:t>
            </a:r>
            <a:r>
              <a:rPr lang="en-GB" dirty="0"/>
              <a:t> features.</a:t>
            </a:r>
          </a:p>
          <a:p>
            <a:pPr marL="800100" lvl="1" indent="-342900">
              <a:buFont typeface="+mj-lt"/>
              <a:buAutoNum type="arabicPeriod"/>
            </a:pPr>
            <a:endParaRPr lang="en-GB" dirty="0"/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Each tree is grown to the largest extent possible. Or at least to a high-level complexity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/>
              <a:t>Step 3 ensures that the bagged models are low bias by learning deep complex decision trees.</a:t>
            </a:r>
            <a:endParaRPr lang="nl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D126C6-BF52-3888-05E1-434D84BD3C9A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bagging: Random Forest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335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8DD253-EE09-4318-B362-F8DD895BE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94" y="1294814"/>
            <a:ext cx="12027811" cy="44625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D5F254-81F9-CD11-65A8-2A12C0406247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bagging: Random Forest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057897-8C02-4BBA-0F63-80499DF85091}"/>
              </a:ext>
            </a:extLst>
          </p:cNvPr>
          <p:cNvSpPr/>
          <p:nvPr/>
        </p:nvSpPr>
        <p:spPr>
          <a:xfrm>
            <a:off x="82094" y="3180080"/>
            <a:ext cx="477520" cy="4978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X2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C32A8A-89DD-861D-C233-5DDE05210810}"/>
              </a:ext>
            </a:extLst>
          </p:cNvPr>
          <p:cNvSpPr/>
          <p:nvPr/>
        </p:nvSpPr>
        <p:spPr>
          <a:xfrm>
            <a:off x="3181350" y="3310890"/>
            <a:ext cx="156210" cy="179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4FF766-6A5B-D430-E292-D68265078505}"/>
              </a:ext>
            </a:extLst>
          </p:cNvPr>
          <p:cNvSpPr/>
          <p:nvPr/>
        </p:nvSpPr>
        <p:spPr>
          <a:xfrm>
            <a:off x="6115051" y="3310890"/>
            <a:ext cx="156210" cy="179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22FD70-9EF8-83D6-D886-62C3534728DA}"/>
              </a:ext>
            </a:extLst>
          </p:cNvPr>
          <p:cNvSpPr/>
          <p:nvPr/>
        </p:nvSpPr>
        <p:spPr>
          <a:xfrm>
            <a:off x="9029702" y="3310890"/>
            <a:ext cx="156210" cy="179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49390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FD623F-C869-4B9E-84FA-5E7E9FE8A003}"/>
              </a:ext>
            </a:extLst>
          </p:cNvPr>
          <p:cNvSpPr txBox="1"/>
          <p:nvPr/>
        </p:nvSpPr>
        <p:spPr>
          <a:xfrm>
            <a:off x="1300655" y="1513490"/>
            <a:ext cx="951449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reduce the bias of a high bias low variance model</a:t>
            </a:r>
          </a:p>
          <a:p>
            <a:endParaRPr lang="en-GB" sz="2000" dirty="0"/>
          </a:p>
          <a:p>
            <a:r>
              <a:rPr lang="en-GB" sz="2000" dirty="0"/>
              <a:t>turning an ensemble of weak learners into a strong learner</a:t>
            </a:r>
          </a:p>
          <a:p>
            <a:endParaRPr lang="en-GB" sz="2000" dirty="0"/>
          </a:p>
          <a:p>
            <a:r>
              <a:rPr lang="en-GB" sz="2000" dirty="0"/>
              <a:t>the meta-model is additive, i.e. </a:t>
            </a:r>
            <a:r>
              <a:rPr lang="en-GB" sz="2000" dirty="0" err="1"/>
              <a:t>Adaboost</a:t>
            </a:r>
            <a:r>
              <a:rPr lang="en-GB" sz="2000" dirty="0"/>
              <a:t>:</a:t>
            </a:r>
            <a:endParaRPr lang="nl-BE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6D0E84-8F1D-491C-9DBC-9965F177F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3614" y="3337413"/>
            <a:ext cx="2821276" cy="11808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EE2CA07-2C35-F83A-E2DD-2AD4C7A96593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boosting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994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F71C8B-C4A7-46E6-AE2B-10A2ED804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765" y="3470432"/>
            <a:ext cx="5509737" cy="15317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C46FF8-6123-4AB9-A32F-D6937C2B06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5404" y="3373459"/>
            <a:ext cx="2499577" cy="9906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FF09F3-D5B7-46C3-8529-7B0C220681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8296" y="4364145"/>
            <a:ext cx="3749365" cy="7011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5E4845-4F5A-43E2-8080-797E76DF88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5252" y="1448616"/>
            <a:ext cx="2621507" cy="13717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B19C350-F358-21B9-E1FA-A4ABA8DA6F2B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boosting: Gradient boosting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462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537A307-D2C5-4D01-BF60-85871652E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76" y="1441161"/>
            <a:ext cx="11717248" cy="38385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B87DC9D-53B6-0167-04FA-661E59C2D835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boosting: Gradient boosting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2FD8A4-8563-78B7-3318-05DC4D6C319C}"/>
              </a:ext>
            </a:extLst>
          </p:cNvPr>
          <p:cNvSpPr txBox="1"/>
          <p:nvPr/>
        </p:nvSpPr>
        <p:spPr>
          <a:xfrm>
            <a:off x="653143" y="588315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dirty="0">
                <a:hlinkClick r:id="rId4"/>
              </a:rPr>
              <a:t>Gradient Boosting explained [demonstration]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548010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460" y="1942782"/>
            <a:ext cx="5509727" cy="22526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39427" y="1524098"/>
            <a:ext cx="532386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</a:rPr>
              <a:t>advantages:</a:t>
            </a:r>
          </a:p>
          <a:p>
            <a:endParaRPr lang="en-US" sz="2000" dirty="0">
              <a:latin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</a:rPr>
              <a:t>ease of interpretation</a:t>
            </a:r>
          </a:p>
          <a:p>
            <a:r>
              <a:rPr lang="en-US" sz="2000" dirty="0">
                <a:latin typeface="Calibri" panose="020F0502020204030204" pitchFamily="34" charset="0"/>
              </a:rPr>
              <a:t>handles continuous and discrete features</a:t>
            </a:r>
          </a:p>
          <a:p>
            <a:r>
              <a:rPr lang="en-US" sz="2000" dirty="0">
                <a:latin typeface="Calibri" panose="020F0502020204030204" pitchFamily="34" charset="0"/>
              </a:rPr>
              <a:t>invariant to monotone transformation of features</a:t>
            </a:r>
          </a:p>
          <a:p>
            <a:r>
              <a:rPr lang="en-US" sz="2000" dirty="0">
                <a:latin typeface="Calibri" panose="020F0502020204030204" pitchFamily="34" charset="0"/>
              </a:rPr>
              <a:t>variable selection automated</a:t>
            </a:r>
          </a:p>
          <a:p>
            <a:r>
              <a:rPr lang="nl-BE" sz="2000" b="1" dirty="0">
                <a:latin typeface="Calibri" panose="020F0502020204030204" pitchFamily="34" charset="0"/>
              </a:rPr>
              <a:t>low bias </a:t>
            </a:r>
            <a:r>
              <a:rPr lang="nl-BE" sz="2000" dirty="0">
                <a:latin typeface="Calibri" panose="020F0502020204030204" pitchFamily="34" charset="0"/>
              </a:rPr>
              <a:t>(deep trees)</a:t>
            </a:r>
            <a:endParaRPr lang="en-US" sz="2000" dirty="0">
              <a:latin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</a:rPr>
              <a:t>disadvantages:</a:t>
            </a:r>
          </a:p>
          <a:p>
            <a:endParaRPr lang="en-US" sz="2000" dirty="0">
              <a:latin typeface="Calibri" panose="020F0502020204030204" pitchFamily="34" charset="0"/>
            </a:endParaRPr>
          </a:p>
          <a:p>
            <a:r>
              <a:rPr lang="en-US" sz="2000" b="1" dirty="0">
                <a:latin typeface="Calibri" panose="020F0502020204030204" pitchFamily="34" charset="0"/>
              </a:rPr>
              <a:t>high variance</a:t>
            </a:r>
          </a:p>
          <a:p>
            <a:r>
              <a:rPr lang="en-US" sz="2000" dirty="0" err="1">
                <a:latin typeface="Calibri" panose="020F0502020204030204" pitchFamily="34" charset="0"/>
              </a:rPr>
              <a:t>overfitting</a:t>
            </a:r>
            <a:endParaRPr lang="en-US" sz="2000" dirty="0">
              <a:latin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BF3B4-3D25-A8D2-9AFA-2BAA3D38C33F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decision tree models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282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CBF3B4-3D25-A8D2-9AFA-2BAA3D38C33F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model selection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BF3EEDA8-5557-622F-CC77-B509FCFB54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408" y="1000539"/>
            <a:ext cx="6864474" cy="516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676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8757" y="1435219"/>
            <a:ext cx="4266521" cy="40436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69F2B5-76E4-E544-9063-3A41B6136987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regularized linear regression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6927CD-4603-4AEA-6417-655A51BEB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220501"/>
            <a:ext cx="6864350" cy="441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636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CBF3B4-3D25-A8D2-9AFA-2BAA3D38C33F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5</a:t>
            </a:r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-fold cross-validation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5C45B61-9BFC-2413-6085-8E13F87624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065" y="922952"/>
            <a:ext cx="7633396" cy="528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81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F9A269-5081-527F-ECB3-A9F0CDF7EE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AFD78D-D39C-76AC-2A82-A046D751AC06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Tuning regularization</a:t>
            </a:r>
          </a:p>
        </p:txBody>
      </p:sp>
      <p:pic>
        <p:nvPicPr>
          <p:cNvPr id="3074" name="Picture 2" descr="Cross-validation-assessing network's generalization ability. | Download  Scientific Diagram">
            <a:extLst>
              <a:ext uri="{FF2B5EF4-FFF2-40B4-BE49-F238E27FC236}">
                <a16:creationId xmlns:a16="http://schemas.microsoft.com/office/drawing/2014/main" id="{7325D19C-404C-8C6A-0962-E35CE9BBB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1295400"/>
            <a:ext cx="809625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68C9273-778F-A4A4-1318-ABF7351E06DE}"/>
              </a:ext>
            </a:extLst>
          </p:cNvPr>
          <p:cNvSpPr/>
          <p:nvPr/>
        </p:nvSpPr>
        <p:spPr>
          <a:xfrm>
            <a:off x="8727440" y="5232400"/>
            <a:ext cx="1005840" cy="4978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CDA352-6DCB-1F03-6503-272470545AAD}"/>
              </a:ext>
            </a:extLst>
          </p:cNvPr>
          <p:cNvSpPr/>
          <p:nvPr/>
        </p:nvSpPr>
        <p:spPr>
          <a:xfrm>
            <a:off x="5801360" y="5161280"/>
            <a:ext cx="1564640" cy="5689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5B1BBB-9408-E253-FC75-B2B49BC1CE86}"/>
              </a:ext>
            </a:extLst>
          </p:cNvPr>
          <p:cNvSpPr txBox="1"/>
          <p:nvPr/>
        </p:nvSpPr>
        <p:spPr>
          <a:xfrm>
            <a:off x="4216400" y="5240496"/>
            <a:ext cx="3444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Maximum depth</a:t>
            </a:r>
            <a:endParaRPr lang="en-NL" sz="2400" dirty="0"/>
          </a:p>
        </p:txBody>
      </p:sp>
    </p:spTree>
    <p:extLst>
      <p:ext uri="{BB962C8B-B14F-4D97-AF65-F5344CB8AC3E}">
        <p14:creationId xmlns:p14="http://schemas.microsoft.com/office/powerpoint/2010/main" val="559918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0915E7-BA7A-1F8F-AA1A-1CC4891BE3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60FD75AE-5908-D4DC-FB8B-4244FD5D4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137" y="653024"/>
            <a:ext cx="7382800" cy="562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850351-B665-1124-9850-141925650539}"/>
              </a:ext>
            </a:extLst>
          </p:cNvPr>
          <p:cNvSpPr txBox="1"/>
          <p:nvPr/>
        </p:nvSpPr>
        <p:spPr>
          <a:xfrm>
            <a:off x="757451" y="1745682"/>
            <a:ext cx="2875629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>
                <a:latin typeface="Calibri" panose="020F0502020204030204" pitchFamily="34" charset="0"/>
              </a:rPr>
              <a:t>Error due to bias</a:t>
            </a:r>
          </a:p>
          <a:p>
            <a:r>
              <a:rPr lang="nl-BE" sz="2400" dirty="0">
                <a:latin typeface="Calibri" panose="020F0502020204030204" pitchFamily="34" charset="0"/>
              </a:rPr>
              <a:t>(systematic errors,</a:t>
            </a:r>
          </a:p>
          <a:p>
            <a:r>
              <a:rPr lang="nl-BE" sz="2400" dirty="0">
                <a:latin typeface="Calibri" panose="020F0502020204030204" pitchFamily="34" charset="0"/>
              </a:rPr>
              <a:t>oversimplification)</a:t>
            </a:r>
          </a:p>
          <a:p>
            <a:endParaRPr lang="nl-BE" sz="2400" dirty="0">
              <a:latin typeface="Calibri" panose="020F0502020204030204" pitchFamily="34" charset="0"/>
            </a:endParaRPr>
          </a:p>
          <a:p>
            <a:r>
              <a:rPr lang="nl-BE" sz="2400" dirty="0">
                <a:latin typeface="Calibri" panose="020F0502020204030204" pitchFamily="34" charset="0"/>
              </a:rPr>
              <a:t>Error due to variance</a:t>
            </a:r>
          </a:p>
          <a:p>
            <a:r>
              <a:rPr lang="nl-BE" sz="2400" dirty="0">
                <a:latin typeface="Calibri" panose="020F0502020204030204" pitchFamily="34" charset="0"/>
              </a:rPr>
              <a:t>(sensitivity due to flexibility,</a:t>
            </a:r>
          </a:p>
          <a:p>
            <a:r>
              <a:rPr lang="nl-BE" sz="2400" dirty="0">
                <a:latin typeface="Calibri" panose="020F0502020204030204" pitchFamily="34" charset="0"/>
              </a:rPr>
              <a:t>overcomplification)</a:t>
            </a:r>
          </a:p>
          <a:p>
            <a:endParaRPr lang="nl-BE" sz="2400" dirty="0">
              <a:latin typeface="Calibri" panose="020F0502020204030204" pitchFamily="34" charset="0"/>
            </a:endParaRPr>
          </a:p>
          <a:p>
            <a:r>
              <a:rPr lang="nl-BE" sz="2400" dirty="0">
                <a:latin typeface="Calibri" panose="020F0502020204030204" pitchFamily="34" charset="0"/>
              </a:rPr>
              <a:t>Irreducible error </a:t>
            </a:r>
            <a:endParaRPr lang="en-US" sz="2400" dirty="0">
              <a:latin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DBF4D3-3E4E-965E-1E3A-DA46F42CD933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bias &lt;&gt; variance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051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B256A8B-B416-4CA9-8771-48392FEF3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837" y="1642214"/>
            <a:ext cx="6635437" cy="41673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A987E28-1D05-52C4-D0F5-0A1B810B0689}"/>
              </a:ext>
            </a:extLst>
          </p:cNvPr>
          <p:cNvSpPr txBox="1"/>
          <p:nvPr/>
        </p:nvSpPr>
        <p:spPr>
          <a:xfrm>
            <a:off x="729720" y="2485910"/>
            <a:ext cx="4055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>
                <a:latin typeface="Calibri" panose="020F0502020204030204" pitchFamily="34" charset="0"/>
              </a:rPr>
              <a:t>Error due to bias</a:t>
            </a:r>
          </a:p>
          <a:p>
            <a:endParaRPr lang="nl-BE" sz="2400" dirty="0">
              <a:latin typeface="Calibri" panose="020F0502020204030204" pitchFamily="34" charset="0"/>
            </a:endParaRPr>
          </a:p>
          <a:p>
            <a:r>
              <a:rPr lang="nl-BE" sz="2400" dirty="0">
                <a:latin typeface="Calibri" panose="020F0502020204030204" pitchFamily="34" charset="0"/>
              </a:rPr>
              <a:t>Error due to variance</a:t>
            </a:r>
          </a:p>
          <a:p>
            <a:endParaRPr lang="nl-BE" sz="2400" dirty="0">
              <a:latin typeface="Calibri" panose="020F0502020204030204" pitchFamily="34" charset="0"/>
            </a:endParaRPr>
          </a:p>
          <a:p>
            <a:r>
              <a:rPr lang="nl-BE" sz="2400" dirty="0">
                <a:latin typeface="Calibri" panose="020F0502020204030204" pitchFamily="34" charset="0"/>
              </a:rPr>
              <a:t>Irreducible error </a:t>
            </a:r>
            <a:endParaRPr lang="en-US" sz="2400" dirty="0">
              <a:latin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F47A19-F1CE-AE6F-E5F3-864B4EB25650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bias &lt;&gt; variance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046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Related image">
            <a:extLst>
              <a:ext uri="{FF2B5EF4-FFF2-40B4-BE49-F238E27FC236}">
                <a16:creationId xmlns:a16="http://schemas.microsoft.com/office/drawing/2014/main" id="{05CE624E-428B-4EEF-B623-B7958FFB9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219" y="1133853"/>
            <a:ext cx="6892593" cy="5251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46CC7FD9-370E-4A18-99A5-08AD5B7FFA93}"/>
              </a:ext>
            </a:extLst>
          </p:cNvPr>
          <p:cNvSpPr/>
          <p:nvPr/>
        </p:nvSpPr>
        <p:spPr>
          <a:xfrm rot="16200000">
            <a:off x="4074546" y="3808214"/>
            <a:ext cx="1679029" cy="400337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04A7BC4-D9C3-4283-AEF0-AC8E83FF44A2}"/>
              </a:ext>
            </a:extLst>
          </p:cNvPr>
          <p:cNvSpPr/>
          <p:nvPr/>
        </p:nvSpPr>
        <p:spPr>
          <a:xfrm rot="10800000">
            <a:off x="5535484" y="2707256"/>
            <a:ext cx="1679029" cy="400337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5EAFEC-505F-40C0-AE44-A1698E0909D4}"/>
              </a:ext>
            </a:extLst>
          </p:cNvPr>
          <p:cNvSpPr txBox="1"/>
          <p:nvPr/>
        </p:nvSpPr>
        <p:spPr>
          <a:xfrm>
            <a:off x="4390697" y="3759444"/>
            <a:ext cx="1797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/>
              <a:t>bagging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D9E6B6-2390-4BE6-AF89-C4B9B110FCAF}"/>
              </a:ext>
            </a:extLst>
          </p:cNvPr>
          <p:cNvSpPr txBox="1"/>
          <p:nvPr/>
        </p:nvSpPr>
        <p:spPr>
          <a:xfrm>
            <a:off x="5741277" y="2645928"/>
            <a:ext cx="1797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/>
              <a:t>boosting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F1FDA0-20F2-FF74-FD4B-21B1B82F32A5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bagging &lt;&gt; boosting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656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3770</TotalTime>
  <Words>304</Words>
  <Application>Microsoft Office PowerPoint</Application>
  <PresentationFormat>Widescreen</PresentationFormat>
  <Paragraphs>78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Robbin Bouwmeester</cp:lastModifiedBy>
  <cp:revision>38</cp:revision>
  <cp:lastPrinted>2017-05-05T08:02:00Z</cp:lastPrinted>
  <dcterms:created xsi:type="dcterms:W3CDTF">2015-04-25T14:44:52Z</dcterms:created>
  <dcterms:modified xsi:type="dcterms:W3CDTF">2024-11-24T10:41:27Z</dcterms:modified>
</cp:coreProperties>
</file>