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51" r:id="rId2"/>
    <p:sldId id="437" r:id="rId3"/>
    <p:sldId id="433" r:id="rId4"/>
    <p:sldId id="282" r:id="rId5"/>
    <p:sldId id="290" r:id="rId6"/>
    <p:sldId id="435" r:id="rId7"/>
    <p:sldId id="436" r:id="rId8"/>
    <p:sldId id="296" r:id="rId9"/>
    <p:sldId id="297" r:id="rId10"/>
    <p:sldId id="298" r:id="rId11"/>
    <p:sldId id="286" r:id="rId12"/>
    <p:sldId id="287" r:id="rId13"/>
    <p:sldId id="288" r:id="rId14"/>
    <p:sldId id="289" r:id="rId15"/>
    <p:sldId id="434" r:id="rId16"/>
    <p:sldId id="292" r:id="rId17"/>
    <p:sldId id="293" r:id="rId18"/>
    <p:sldId id="294" r:id="rId19"/>
    <p:sldId id="295" r:id="rId20"/>
  </p:sldIdLst>
  <p:sldSz cx="12192000" cy="6858000"/>
  <p:notesSz cx="7104063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85736" autoAdjust="0"/>
  </p:normalViewPr>
  <p:slideViewPr>
    <p:cSldViewPr snapToGrid="0">
      <p:cViewPr varScale="1">
        <p:scale>
          <a:sx n="104" d="100"/>
          <a:sy n="104" d="100"/>
        </p:scale>
        <p:origin x="9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bin Bouwmeester" userId="1dbfebabfc25a55a" providerId="LiveId" clId="{A5DC345F-3064-4989-B648-56B2D12E7B49}"/>
    <pc:docChg chg="delSld">
      <pc:chgData name="Robbin Bouwmeester" userId="1dbfebabfc25a55a" providerId="LiveId" clId="{A5DC345F-3064-4989-B648-56B2D12E7B49}" dt="2024-11-10T13:15:29.650" v="0" actId="47"/>
      <pc:docMkLst>
        <pc:docMk/>
      </pc:docMkLst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74340526" sldId="281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632805825" sldId="440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195702650" sldId="447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053101335" sldId="452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939319216" sldId="453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4183746292" sldId="454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833582382" sldId="457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477318414" sldId="459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315024415" sldId="460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150743731" sldId="462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213762107" sldId="463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056889917" sldId="464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086833839" sldId="465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536119452" sldId="466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132844171" sldId="467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431904667" sldId="468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470625030" sldId="469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780464342" sldId="470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496928034" sldId="471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275942955" sldId="472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382301626" sldId="473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371410698" sldId="475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1434177531" sldId="476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2251590212" sldId="478"/>
        </pc:sldMkLst>
      </pc:sldChg>
      <pc:sldChg chg="del">
        <pc:chgData name="Robbin Bouwmeester" userId="1dbfebabfc25a55a" providerId="LiveId" clId="{A5DC345F-3064-4989-B648-56B2D12E7B49}" dt="2024-11-10T13:15:29.650" v="0" actId="47"/>
        <pc:sldMkLst>
          <pc:docMk/>
          <pc:sldMk cId="3282302298" sldId="4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r">
              <a:defRPr sz="1200"/>
            </a:lvl1pPr>
          </a:lstStyle>
          <a:p>
            <a:fld id="{855A244C-9F30-4C83-A8DE-CCD8ECA97FB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r">
              <a:defRPr sz="1200"/>
            </a:lvl1pPr>
          </a:lstStyle>
          <a:p>
            <a:fld id="{A548FC6E-990A-4504-A305-C473D62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4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r">
              <a:defRPr sz="1200"/>
            </a:lvl1pPr>
          </a:lstStyle>
          <a:p>
            <a:fld id="{60BDB998-4A18-4804-8747-3DD07DA81E2F}" type="datetimeFigureOut">
              <a:rPr lang="nl-NL" smtClean="0"/>
              <a:t>10-11-2024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7938"/>
            <a:ext cx="6145213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88" tIns="47544" rIns="95088" bIns="4754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5088" tIns="47544" rIns="95088" bIns="475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r">
              <a:defRPr sz="1200"/>
            </a:lvl1pPr>
          </a:lstStyle>
          <a:p>
            <a:fld id="{04016DE9-CA4A-4D53-B0D8-48C51F8247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594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18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3659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5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99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984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10-11-2024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8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10-11-2024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40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10-11-2024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97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10-11-2024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98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10-11-2024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25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10-11-2024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774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10-11-2024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3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10-11-2024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6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10-11-2024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3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10-11-2024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19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10-11-2024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9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25B71-03B9-4F2E-8002-FAA5F7C59FD1}" type="datetimeFigureOut">
              <a:rPr lang="nl-NL" smtClean="0"/>
              <a:t>10-11-2024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11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428057-70B0-6B1E-C4DC-36165D580C82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Why follow this course?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EF347-FC85-2B2F-9F1E-82B2071FC194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C645B-28EB-BD3E-0963-DD963632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478846-33A6-DDE6-EBD4-FC27BB99B62B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Fig. 1">
            <a:extLst>
              <a:ext uri="{FF2B5EF4-FFF2-40B4-BE49-F238E27FC236}">
                <a16:creationId xmlns:a16="http://schemas.microsoft.com/office/drawing/2014/main" id="{3B775A18-D872-C5DD-70C1-C673088C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75" y="919178"/>
            <a:ext cx="8920323" cy="50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30FE56-47F5-3925-4EB1-B2686C82EDA5}"/>
              </a:ext>
            </a:extLst>
          </p:cNvPr>
          <p:cNvSpPr txBox="1"/>
          <p:nvPr/>
        </p:nvSpPr>
        <p:spPr>
          <a:xfrm>
            <a:off x="849929" y="6285160"/>
            <a:ext cx="11277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Meskó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B.,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Görög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M. A short guide for medical professionals in the era of artificial intelligence.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npj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Digit. Med. 3, 126 (2020) </a:t>
            </a:r>
            <a:endParaRPr lang="LID4096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3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70828" y="3080702"/>
            <a:ext cx="1933575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27" y="5697855"/>
            <a:ext cx="195262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29" y="1292225"/>
            <a:ext cx="4838700" cy="447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78828" y="2287042"/>
            <a:ext cx="4569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model that classifies all images as malignant: TPR=1 and FPR=1</a:t>
            </a:r>
          </a:p>
          <a:p>
            <a:endParaRPr lang="nl-NL" dirty="0">
              <a:latin typeface="Calibri" panose="020F0502020204030204" pitchFamily="34" charset="0"/>
            </a:endParaRPr>
          </a:p>
          <a:p>
            <a:r>
              <a:rPr lang="en-US" dirty="0"/>
              <a:t>model that classifies all images a benign: TPR=0 and FPR=0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vary threshold </a:t>
            </a:r>
            <a:r>
              <a:rPr lang="en-US" i="1" dirty="0">
                <a:latin typeface="Calibri" panose="020F0502020204030204" pitchFamily="34" charset="0"/>
              </a:rPr>
              <a:t>t</a:t>
            </a:r>
          </a:p>
          <a:p>
            <a:endParaRPr lang="en-US" i="1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Area Under the Curve (AUC)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641" y="5765900"/>
            <a:ext cx="962032" cy="5476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76E75F-AF29-073B-57B2-4426C34E9D0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prediction errors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33BEA-11F8-9C9B-168C-5A5485237CDC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B2C554-D5FE-28E6-08F9-CCEBDDBBC1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23D3A0-A59C-CF0F-A42A-88401F7579AE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29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25360" y="2662962"/>
            <a:ext cx="3002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add another feature?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b="1" dirty="0">
                <a:latin typeface="Calibri" panose="020F0502020204030204" pitchFamily="34" charset="0"/>
              </a:rPr>
              <a:t>feature vector </a:t>
            </a:r>
            <a:r>
              <a:rPr lang="en-GB" dirty="0">
                <a:latin typeface="Calibri" panose="020F0502020204030204" pitchFamily="34" charset="0"/>
              </a:rPr>
              <a:t>X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Euclidean vector space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7EBCC-D062-FA6F-364B-75D6FF8833A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multi-dimensional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00B585F-835A-2720-3103-322BC704D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24" y="1493091"/>
            <a:ext cx="4224536" cy="40599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69DF58-09DF-7FC7-0D37-CE54F7BCA177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4649D-4A4E-E403-CB5F-300083E73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F89D73-70BC-A816-D9A2-08F7BCF6C5B0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1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5360" y="2662962"/>
            <a:ext cx="300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feature vector X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Euclidean vector space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866C1-B4BE-9DCA-23C7-D8D953CC484D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multi-dimensional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3A1169F-31B2-B9F9-C9D5-C384EE920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56" y="1053167"/>
            <a:ext cx="6708928" cy="51487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96CAF7-3615-7EC3-C7F6-883FDE3FA9C9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509D8-971C-C5F5-3395-A7E787AC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20C6C6-465B-7FEB-76A9-FFDE582F6B9F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7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6320" y="1660286"/>
            <a:ext cx="4358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linear decision boundary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blue region malignant, red region benign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yet more features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can’t look at the decision boundary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more complex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D7C5A-B538-2A25-495B-191E27987C29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multi-dimensional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C89CC8B-606C-7377-975C-118155EA6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50" y="800998"/>
            <a:ext cx="6712086" cy="5391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B63C87-D1F5-3140-30BD-1E78FFCBA61F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FF8E8-B32B-A87B-5FC9-7D8CCA8FB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73F13-9E98-7543-2907-CA1DB952F53E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79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95844" y="2427366"/>
            <a:ext cx="4358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unseen external images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generalization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 err="1">
                <a:latin typeface="Calibri" panose="020F0502020204030204" pitchFamily="34" charset="0"/>
              </a:rPr>
              <a:t>overfitting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921E4-D351-233A-AF5D-51138D016B92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model complexity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F8B74B7-26E3-9CFA-124F-A6FABCC9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47" y="863050"/>
            <a:ext cx="6796154" cy="54588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EFBD7-FFAD-6173-324B-FA4A18256143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33C17-9C8F-0E30-C024-CA698282B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763802-0021-082B-DFE7-88BCC2CD4CB3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95844" y="2427366"/>
            <a:ext cx="435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C3499-E7EB-C5C0-0A03-025B01476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2" y="1469919"/>
            <a:ext cx="11754484" cy="3918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61E874-14CF-C170-43B2-1EC41881757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scikit-learn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80149-D02C-412E-325B-4294F1A957DE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D45F3-91FA-5833-795E-64AC41E67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54FAE-50AB-F13B-329E-AB1F2E444087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2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760" y="1736486"/>
            <a:ext cx="5521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make all features same scale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nl-NL" dirty="0"/>
              <a:t>Eccentricity [0,100], Solidity [-5,7]</a:t>
            </a:r>
          </a:p>
          <a:p>
            <a:endParaRPr lang="nl-NL" dirty="0">
              <a:latin typeface="Calibri" panose="020F0502020204030204" pitchFamily="34" charset="0"/>
            </a:endParaRPr>
          </a:p>
          <a:p>
            <a:r>
              <a:rPr lang="en-US" dirty="0"/>
              <a:t>weights all features equally in their representation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nl-NL" b="1" dirty="0">
                <a:latin typeface="Calibri" panose="020F0502020204030204" pitchFamily="34" charset="0"/>
              </a:rPr>
              <a:t>standardization</a:t>
            </a:r>
          </a:p>
          <a:p>
            <a:endParaRPr lang="nl-NL" dirty="0">
              <a:latin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</a:endParaRPr>
          </a:p>
          <a:p>
            <a:r>
              <a:rPr lang="nl-NL" b="1" dirty="0"/>
              <a:t>min-max scaling</a:t>
            </a:r>
            <a:r>
              <a:rPr lang="nl-NL" dirty="0"/>
              <a:t>: </a:t>
            </a:r>
            <a:r>
              <a:rPr lang="en-US" dirty="0"/>
              <a:t>scale the features to a fixed range</a:t>
            </a:r>
            <a:r>
              <a:rPr lang="nl-NL" dirty="0"/>
              <a:t> </a:t>
            </a:r>
            <a:endParaRPr lang="nl-NL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92" y="3928745"/>
            <a:ext cx="94297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760" y="4053205"/>
            <a:ext cx="9144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552" y="2222817"/>
            <a:ext cx="2466975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952" y="3605530"/>
            <a:ext cx="2962275" cy="828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56AD64-AAAF-CFDB-0198-08F6903896F1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data normalization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D9374-B9C3-25E1-4E83-697AAEC8BB20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A089F5-CFBF-C7DD-856A-A4734652E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C011DA-4387-0409-9F36-B10B9287D909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5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59A73-6FA3-746D-3823-23DC11AFA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35" y="651823"/>
            <a:ext cx="5287529" cy="5634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E757E-0900-2129-652C-E9BB7608118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data normalization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CB3D3-C514-9359-6F8F-2807626A3D58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7F316-41D8-8EAE-1829-8887F1591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F3E311-5D5F-3D51-D6C3-E09FA4B8294A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00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035" y="3005137"/>
            <a:ext cx="2466975" cy="84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92B7B5-8912-7B69-B044-9AD56ABC9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479" y="862846"/>
            <a:ext cx="5059575" cy="53773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81C4B6-579F-85A3-8D28-32737E7BA1E9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data normalization: standardization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9CE05-7A40-61B5-30EF-74900FD92081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A2FFA-3B8B-D66A-6A98-58E8A215F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93FF8B-C09C-BADE-F728-3B1F99BDFB5D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8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475" y="3014662"/>
            <a:ext cx="2962275" cy="82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C06CC7-2F48-941C-1C7D-EE2EC4A70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099" y="852345"/>
            <a:ext cx="5235419" cy="5492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3E80F-363A-A5A5-9A73-E552DBA08127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data normalization: min-max scaling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9E5549-C5E9-196F-B369-40781053468D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C93FF-83A7-1769-EE72-4ACC7E051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3BCE04-57B7-9FFB-8D01-57F99D015124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64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254760"/>
            <a:ext cx="7966715" cy="39071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85910" y="2534920"/>
            <a:ext cx="3440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sign of cancer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top row malignant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bottom row benign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28057-70B0-6B1E-C4DC-36165D580C82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EF347-FC85-2B2F-9F1E-82B2071FC194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C645B-28EB-BD3E-0963-DD963632E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478846-33A6-DDE6-EBD4-FC27BB99B62B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76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plication, PowerPoint&#10;&#10;Description automatically generated with medium confidence">
            <a:extLst>
              <a:ext uri="{FF2B5EF4-FFF2-40B4-BE49-F238E27FC236}">
                <a16:creationId xmlns:a16="http://schemas.microsoft.com/office/drawing/2014/main" id="{5020D72E-4F66-32C1-FD52-0406418EF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95" y="129804"/>
            <a:ext cx="4372209" cy="6178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2FD3AA-AEED-AA12-59C8-B2DBC2AED160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1EEDB-C970-C19B-8189-4ADA0AE44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F1BE3C-F79C-095E-276E-EBA12A1F0454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E39FEE-2FFB-FC9C-C567-0D6372A53D3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0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" y="2067560"/>
            <a:ext cx="6095988" cy="26603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10669" y="2142569"/>
            <a:ext cx="4932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feature extraction: features (a.k.a. properties or attributes)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data set, sample (a.k.a. example, instance or data point), label (a.k.a. target)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3BF02-46B1-2AA7-EF1F-C84ABA592B25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terminology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C49E2-DA7E-154F-32AB-09326923DAC0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E2BAC-4F1A-8EE6-AAA5-037FC9220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B90A39-C37D-9286-F79E-2C8118A895B9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25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5480" y="5152430"/>
            <a:ext cx="702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feature: eccentricity of lesion (</a:t>
            </a:r>
            <a:r>
              <a:rPr lang="en-US" dirty="0"/>
              <a:t>how nearly circular the lesion is)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43D0D-8496-2DA2-7478-793026AF98D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a feature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D8BF69D-396A-506D-04EE-15CE4EB99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35" y="808616"/>
            <a:ext cx="4151384" cy="40599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35C4CC-AF1F-3CE7-20A8-31517AE4114C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39512-B64D-C7F9-FA86-41AE9C80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15A470-60CB-E101-E8BE-585766C552F1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2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5480" y="5152430"/>
            <a:ext cx="702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feature: eccentricity of lesion (</a:t>
            </a:r>
            <a:r>
              <a:rPr lang="en-US" dirty="0"/>
              <a:t>how nearly circular the lesion is)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model: threshold </a:t>
            </a:r>
            <a:r>
              <a:rPr lang="en-GB" b="1" i="1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43D0D-8496-2DA2-7478-793026AF98D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the model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7B8BDCAF-AD1F-6E30-5E10-FB87AB07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4" y="872755"/>
            <a:ext cx="4151384" cy="40599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FF59CC-5D16-778B-0807-C9D3947E0A55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E3055-5774-8615-A5C4-ABC1DBE7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A1A094-41AA-2DC5-F455-4E35F24E3554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00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5480" y="5152430"/>
            <a:ext cx="702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feature: eccentricity of lesion (</a:t>
            </a:r>
            <a:r>
              <a:rPr lang="en-US" dirty="0"/>
              <a:t>how nearly circular the lesion is)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model: threshold </a:t>
            </a:r>
            <a:r>
              <a:rPr lang="en-GB" b="1" i="1" dirty="0">
                <a:latin typeface="Calibri" panose="020F0502020204030204" pitchFamily="34" charset="0"/>
              </a:rPr>
              <a:t>t: </a:t>
            </a:r>
            <a:r>
              <a:rPr lang="nl-NL" dirty="0" err="1">
                <a:latin typeface="Calibri" panose="020F0502020204030204" pitchFamily="34" charset="0"/>
              </a:rPr>
              <a:t>consequence</a:t>
            </a:r>
            <a:r>
              <a:rPr lang="nl-NL" dirty="0">
                <a:latin typeface="Calibri" panose="020F0502020204030204" pitchFamily="34" charset="0"/>
              </a:rPr>
              <a:t> of </a:t>
            </a:r>
            <a:r>
              <a:rPr lang="nl-NL" dirty="0" err="1">
                <a:latin typeface="Calibri" panose="020F0502020204030204" pitchFamily="34" charset="0"/>
              </a:rPr>
              <a:t>the</a:t>
            </a:r>
            <a:r>
              <a:rPr lang="nl-NL" dirty="0">
                <a:latin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</a:rPr>
              <a:t>predictions</a:t>
            </a:r>
            <a:endParaRPr lang="en-GB" b="1" i="1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43D0D-8496-2DA2-7478-793026AF98D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the model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7B8BDCAF-AD1F-6E30-5E10-FB87AB07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4" y="872755"/>
            <a:ext cx="4151384" cy="4059944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C2758BCC-D9CA-3B75-854E-ADF5B1E81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953" y="872755"/>
            <a:ext cx="4151384" cy="40599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7187B1-CDEE-F6F0-4512-28DB8E4BCA1A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C15D3-FA75-53BB-D44A-21AD18725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D703EC-51C8-110A-2F0A-0F6F8148ACEA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98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4283" y="1145742"/>
            <a:ext cx="439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malignant: </a:t>
            </a:r>
            <a:r>
              <a:rPr lang="en-GB" b="1" dirty="0">
                <a:latin typeface="Calibri" panose="020F0502020204030204" pitchFamily="34" charset="0"/>
              </a:rPr>
              <a:t>positive</a:t>
            </a:r>
            <a:r>
              <a:rPr lang="en-GB" dirty="0">
                <a:latin typeface="Calibri" panose="020F0502020204030204" pitchFamily="34" charset="0"/>
              </a:rPr>
              <a:t> class </a:t>
            </a:r>
          </a:p>
          <a:p>
            <a:r>
              <a:rPr lang="en-GB" dirty="0">
                <a:latin typeface="Calibri" panose="020F0502020204030204" pitchFamily="34" charset="0"/>
              </a:rPr>
              <a:t>benign:  </a:t>
            </a:r>
            <a:r>
              <a:rPr lang="en-GB" b="1" dirty="0">
                <a:latin typeface="Calibri" panose="020F0502020204030204" pitchFamily="34" charset="0"/>
              </a:rPr>
              <a:t>negative</a:t>
            </a:r>
            <a:r>
              <a:rPr lang="en-GB" dirty="0">
                <a:latin typeface="Calibri" panose="020F0502020204030204" pitchFamily="34" charset="0"/>
              </a:rPr>
              <a:t> class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2172266"/>
            <a:ext cx="7343775" cy="1476375"/>
          </a:xfrm>
          <a:prstGeom prst="rect">
            <a:avLst/>
          </a:prstGeom>
        </p:spPr>
      </p:pic>
      <p:pic>
        <p:nvPicPr>
          <p:cNvPr id="1026" name="Picture 2" descr="http://i.imgur.com/hftk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294" y="3855030"/>
            <a:ext cx="4972369" cy="24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5BA004-DC5A-2EFD-C268-8B5127259DD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prediction errors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65FACA2-9E14-E8B3-1C83-CFFA2B782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885" y="1374887"/>
            <a:ext cx="3812832" cy="3728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3ED871-134F-2A27-2FAD-A66355F17590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F0FC8-68ED-CD6C-D389-6EC3E287B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C1F269-741A-6ACB-4C3A-2611F0AF614E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39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.imgur.com/hftk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1" y="2188790"/>
            <a:ext cx="4972369" cy="24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152" y="1888752"/>
            <a:ext cx="3076575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5652" y="3126422"/>
            <a:ext cx="1933575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207" y="3830320"/>
            <a:ext cx="195262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641" y="3904502"/>
            <a:ext cx="962032" cy="547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7E4FDD-B32C-DC19-7E6D-C9D87548C9D8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prediction errors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4F9F4-9F1D-F0AD-DF75-E3E2D4266EB9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8DF75-17CB-5FC7-8EFD-F5A105EE0B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97B84A-BAF2-AF77-44AC-A0970D0A782B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7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8147</TotalTime>
  <Words>495</Words>
  <Application>Microsoft Office PowerPoint</Application>
  <PresentationFormat>Widescreen</PresentationFormat>
  <Paragraphs>111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user</dc:creator>
  <cp:lastModifiedBy>Robbin Bouwmeester</cp:lastModifiedBy>
  <cp:revision>296</cp:revision>
  <cp:lastPrinted>2018-04-26T08:25:03Z</cp:lastPrinted>
  <dcterms:created xsi:type="dcterms:W3CDTF">2015-03-23T10:00:54Z</dcterms:created>
  <dcterms:modified xsi:type="dcterms:W3CDTF">2024-11-10T13:15:32Z</dcterms:modified>
</cp:coreProperties>
</file>