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334" r:id="rId3"/>
    <p:sldId id="335" r:id="rId4"/>
    <p:sldId id="336" r:id="rId5"/>
    <p:sldId id="266" r:id="rId6"/>
    <p:sldId id="268" r:id="rId7"/>
    <p:sldId id="269" r:id="rId8"/>
    <p:sldId id="277" r:id="rId9"/>
    <p:sldId id="310" r:id="rId10"/>
    <p:sldId id="329" r:id="rId11"/>
    <p:sldId id="330" r:id="rId12"/>
    <p:sldId id="332" r:id="rId13"/>
    <p:sldId id="322" r:id="rId14"/>
    <p:sldId id="271" r:id="rId15"/>
    <p:sldId id="333" r:id="rId16"/>
    <p:sldId id="323" r:id="rId17"/>
    <p:sldId id="338" r:id="rId18"/>
    <p:sldId id="337" r:id="rId19"/>
  </p:sldIdLst>
  <p:sldSz cx="9144000" cy="6858000" type="screen4x3"/>
  <p:notesSz cx="6858000" cy="9144000"/>
  <p:custDataLst>
    <p:tags r:id="rId2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82" autoAdjust="0"/>
    <p:restoredTop sz="94660"/>
  </p:normalViewPr>
  <p:slideViewPr>
    <p:cSldViewPr>
      <p:cViewPr>
        <p:scale>
          <a:sx n="100" d="100"/>
          <a:sy n="100" d="100"/>
        </p:scale>
        <p:origin x="-726" y="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F808D-7702-43B6-BDA1-F8A3F922C39E}" type="datetimeFigureOut">
              <a:rPr lang="de-DE" smtClean="0"/>
              <a:pPr/>
              <a:t>03.04.2016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49F19-0D75-4A30-AD97-95244E9D7C7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8BA77-A0BA-4C54-BDCD-E03F648DF132}" type="datetimeFigureOut">
              <a:rPr lang="de-DE" smtClean="0"/>
              <a:pPr/>
              <a:t>03.04.2016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E8F61-DB44-4F83-AA5C-50A9BCB56B5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754212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71EF-84C9-4C83-8E75-4AA060B60C37}" type="datetime1">
              <a:rPr lang="de-DE" smtClean="0"/>
              <a:pPr/>
              <a:t>03.04.2016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Copyright Manhart/Schurecht PVS PH-Baden 2014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A2A1-3EDD-4B26-8A10-56D600459D00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 spd="slow">
    <p:checke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9DF5-6F17-448B-A3FE-49AE73FE433D}" type="datetime1">
              <a:rPr lang="de-DE" smtClean="0"/>
              <a:pPr/>
              <a:t>03.04.2016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Copyright Manhart/Schurecht PVS PH-Baden 2014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A2A1-3EDD-4B26-8A10-56D600459D00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 spd="slow">
    <p:checke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7B54-AF40-4C15-B6C4-456F4F4E0E5C}" type="datetime1">
              <a:rPr lang="de-DE" smtClean="0"/>
              <a:pPr/>
              <a:t>03.04.2016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Copyright Manhart/Schurecht PVS PH-Baden 2014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A2A1-3EDD-4B26-8A10-56D600459D00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 spd="slow">
    <p:checke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6A59-DCE7-4A24-8ED8-39E337DD52E2}" type="datetime1">
              <a:rPr lang="de-DE" smtClean="0"/>
              <a:pPr/>
              <a:t>03.04.2016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Copyright Manhart/Schurecht PVS PH-Baden 2014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14A5-6AF2-48D2-918C-4BEAEFCAE5A2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 spd="slow">
    <p:checke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0E80-014C-46AC-AA96-FCE90E6CADE5}" type="datetime1">
              <a:rPr lang="de-DE" smtClean="0"/>
              <a:pPr/>
              <a:t>03.04.2016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Copyright Manhart/Schurecht PVS PH-Baden 2014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14A5-6AF2-48D2-918C-4BEAEFCAE5A2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 spd="slow">
    <p:checke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786A-6EB2-480F-AD5A-3ADF2CAE6467}" type="datetime1">
              <a:rPr lang="de-DE" smtClean="0"/>
              <a:pPr/>
              <a:t>03.04.2016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Copyright Manhart/Schurecht PVS PH-Baden 2014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14A5-6AF2-48D2-918C-4BEAEFCAE5A2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 spd="slow">
    <p:checke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1599-F124-46F1-A59C-78D248C2034B}" type="datetime1">
              <a:rPr lang="de-DE" smtClean="0"/>
              <a:pPr/>
              <a:t>03.04.2016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Copyright Manhart/Schurecht PVS PH-Baden 2014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14A5-6AF2-48D2-918C-4BEAEFCAE5A2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 spd="slow">
    <p:checke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187A-916E-4290-9E68-7411250E4740}" type="datetime1">
              <a:rPr lang="de-DE" smtClean="0"/>
              <a:pPr/>
              <a:t>03.04.2016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Copyright Manhart/Schurecht PVS PH-Baden 2014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14A5-6AF2-48D2-918C-4BEAEFCAE5A2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 spd="slow">
    <p:checke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368D-7B81-44B7-BD2E-49A6227F5B69}" type="datetime1">
              <a:rPr lang="de-DE" smtClean="0"/>
              <a:pPr/>
              <a:t>03.04.2016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Copyright Manhart/Schurecht PVS PH-Baden 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14A5-6AF2-48D2-918C-4BEAEFCAE5A2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 spd="slow">
    <p:checke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2E4-DC64-45D2-91E6-22184C29CD85}" type="datetime1">
              <a:rPr lang="de-DE" smtClean="0"/>
              <a:pPr/>
              <a:t>03.04.2016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Copyright Manhart/Schurecht PVS PH-Baden 2014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14A5-6AF2-48D2-918C-4BEAEFCAE5A2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 spd="slow">
    <p:checke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9407-30FA-4A62-A3F0-6314364CA696}" type="datetime1">
              <a:rPr lang="de-DE" smtClean="0"/>
              <a:pPr/>
              <a:t>03.04.2016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Copyright Manhart/Schurecht PVS PH-Baden 2014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14A5-6AF2-48D2-918C-4BEAEFCAE5A2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 spd="slow">
    <p:checke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DC9B-7984-4A43-8556-BF357D989EBE}" type="datetime1">
              <a:rPr lang="de-DE" smtClean="0"/>
              <a:pPr/>
              <a:t>03.04.2016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Copyright Manhart/Schurecht PVS PH-Baden 2014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A2A1-3EDD-4B26-8A10-56D600459D00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 spd="slow">
    <p:checker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8589-A166-4526-A107-BC316CF0D0C2}" type="datetime1">
              <a:rPr lang="de-DE" smtClean="0"/>
              <a:pPr/>
              <a:t>03.04.2016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Copyright Manhart/Schurecht PVS PH-Baden 2014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14A5-6AF2-48D2-918C-4BEAEFCAE5A2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 spd="slow">
    <p:checke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EBC9-83F8-4DE2-B0C4-3D8997C34AE4}" type="datetime1">
              <a:rPr lang="de-DE" smtClean="0"/>
              <a:pPr/>
              <a:t>03.04.2016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Copyright Manhart/Schurecht PVS PH-Baden 2014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14A5-6AF2-48D2-918C-4BEAEFCAE5A2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 spd="slow">
    <p:checke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E3D2-01F3-455D-9FBE-576CE3C4E8E8}" type="datetime1">
              <a:rPr lang="de-DE" smtClean="0"/>
              <a:pPr/>
              <a:t>03.04.2016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Copyright Manhart/Schurecht PVS PH-Baden 2014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14A5-6AF2-48D2-918C-4BEAEFCAE5A2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 spd="slow">
    <p:checke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9B8B-1E92-4388-B49D-324FB5641F0F}" type="datetime1">
              <a:rPr lang="de-DE" smtClean="0"/>
              <a:pPr/>
              <a:t>03.04.2016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Copyright Manhart/Schurecht PVS PH-Baden 2014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A2A1-3EDD-4B26-8A10-56D600459D00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 spd="slow">
    <p:checke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0026-A332-42E8-ADEE-6ABD2F05A913}" type="datetime1">
              <a:rPr lang="de-DE" smtClean="0"/>
              <a:pPr/>
              <a:t>03.04.2016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Copyright Manhart/Schurecht PVS PH-Baden 2014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A2A1-3EDD-4B26-8A10-56D600459D00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 spd="slow">
    <p:checke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780B-855B-4180-B0D4-253CFBE825A9}" type="datetime1">
              <a:rPr lang="de-DE" smtClean="0"/>
              <a:pPr/>
              <a:t>03.04.2016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Copyright Manhart/Schurecht PVS PH-Baden 2014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A2A1-3EDD-4B26-8A10-56D600459D00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 spd="slow">
    <p:checke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CE4D-EFAE-4F93-A85C-D720E133B2AE}" type="datetime1">
              <a:rPr lang="de-DE" smtClean="0"/>
              <a:pPr/>
              <a:t>03.04.2016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Copyright Manhart/Schurecht PVS PH-Baden 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A2A1-3EDD-4B26-8A10-56D600459D00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 spd="slow">
    <p:checke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6090-DB0A-4F46-878A-A4EA9D529CC3}" type="datetime1">
              <a:rPr lang="de-DE" smtClean="0"/>
              <a:pPr/>
              <a:t>03.04.2016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Copyright Manhart/Schurecht PVS PH-Baden 2014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A2A1-3EDD-4B26-8A10-56D600459D00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 spd="slow">
    <p:checke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75C6-C75E-437F-BC47-F25042B84C2C}" type="datetime1">
              <a:rPr lang="de-DE" smtClean="0"/>
              <a:pPr/>
              <a:t>03.04.2016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Copyright Manhart/Schurecht PVS PH-Baden 2014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A2A1-3EDD-4B26-8A10-56D600459D00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 spd="slow">
    <p:checke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92F1-DC4B-4086-9C90-CECECE39375D}" type="datetime1">
              <a:rPr lang="de-DE" smtClean="0"/>
              <a:pPr/>
              <a:t>03.04.2016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Copyright Manhart/Schurecht PVS PH-Baden 2014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A2A1-3EDD-4B26-8A10-56D600459D00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 spd="slow">
    <p:checke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38CC7-6CC2-41FA-8DD5-8ABD81D16DC7}" type="datetime1">
              <a:rPr lang="de-DE" smtClean="0"/>
              <a:pPr/>
              <a:t>03.04.2016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 smtClean="0"/>
              <a:t>Copyright Manhart/Schurecht PVS PH-Baden 2014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7A2A1-3EDD-4B26-8A10-56D600459D0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 descr="PP-master_hintergr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488"/>
            <a:ext cx="9144000" cy="6857512"/>
          </a:xfrm>
          <a:prstGeom prst="rect">
            <a:avLst/>
          </a:prstGeom>
        </p:spPr>
      </p:pic>
      <p:pic>
        <p:nvPicPr>
          <p:cNvPr id="9" name="Grafik 8" descr="figuren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929322" y="3214686"/>
            <a:ext cx="3786190" cy="37861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checker dir="vert"/>
  </p:transition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28A56-3B0C-48FF-B841-6253BB7BB2F1}" type="datetime1">
              <a:rPr lang="de-DE" smtClean="0"/>
              <a:pPr/>
              <a:t>03.04.2016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 smtClean="0"/>
              <a:t>Copyright Manhart/Schurecht PVS PH-Baden 2014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B14A5-6AF2-48D2-918C-4BEAEFCAE5A2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checker dir="vert"/>
  </p:transition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unterrichtsmaterialien.de/" TargetMode="External"/><Relationship Id="rId3" Type="http://schemas.openxmlformats.org/officeDocument/2006/relationships/hyperlink" Target="http://www.eduhi.at/" TargetMode="External"/><Relationship Id="rId7" Type="http://schemas.openxmlformats.org/officeDocument/2006/relationships/hyperlink" Target="http://www.blinde-kuh.de/" TargetMode="External"/><Relationship Id="rId2" Type="http://schemas.openxmlformats.org/officeDocument/2006/relationships/hyperlink" Target="http://www.wegerer.a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idsweb.at/" TargetMode="External"/><Relationship Id="rId5" Type="http://schemas.openxmlformats.org/officeDocument/2006/relationships/hyperlink" Target="http://www.schule.at/" TargetMode="External"/><Relationship Id="rId10" Type="http://schemas.openxmlformats.org/officeDocument/2006/relationships/hyperlink" Target="http://www.wortschatzkiste.at/" TargetMode="External"/><Relationship Id="rId4" Type="http://schemas.openxmlformats.org/officeDocument/2006/relationships/hyperlink" Target="http://www.lehrerweb.at/" TargetMode="External"/><Relationship Id="rId9" Type="http://schemas.openxmlformats.org/officeDocument/2006/relationships/hyperlink" Target="http://www.toggolino.de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marttech.com/download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Entdeckendes_Lernen" TargetMode="External"/><Relationship Id="rId2" Type="http://schemas.openxmlformats.org/officeDocument/2006/relationships/hyperlink" Target="http://de.wikipedia.org/wiki/Lernproz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.wikipedia.org/w/index.php?title=Lernen_aus_Erfahrung&amp;action=edit&amp;redlink=1" TargetMode="External"/><Relationship Id="rId5" Type="http://schemas.openxmlformats.org/officeDocument/2006/relationships/hyperlink" Target="http://de.wikipedia.org/wiki/Action_Learning" TargetMode="External"/><Relationship Id="rId4" Type="http://schemas.openxmlformats.org/officeDocument/2006/relationships/hyperlink" Target="http://de.wikipedia.org/wiki/Lernen_durch_Lehre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smtClean="0">
                <a:solidFill>
                  <a:srgbClr val="FF0000"/>
                </a:solidFill>
              </a:rPr>
              <a:t>Herzlich willkommen zur</a:t>
            </a:r>
            <a:br>
              <a:rPr lang="de-DE" sz="3600" b="1" dirty="0" smtClean="0">
                <a:solidFill>
                  <a:srgbClr val="FF0000"/>
                </a:solidFill>
              </a:rPr>
            </a:br>
            <a:r>
              <a:rPr lang="de-DE" sz="3600" b="1" dirty="0" smtClean="0">
                <a:solidFill>
                  <a:srgbClr val="FF0000"/>
                </a:solidFill>
              </a:rPr>
              <a:t>Lernbegleitung Teil 2</a:t>
            </a:r>
            <a:endParaRPr lang="de-DE" sz="3600" b="1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>
              <a:buNone/>
            </a:pPr>
            <a:r>
              <a:rPr lang="de-DE" sz="2800" b="1" dirty="0" smtClean="0"/>
              <a:t>Organisation:</a:t>
            </a:r>
          </a:p>
          <a:p>
            <a:pPr>
              <a:buNone/>
            </a:pPr>
            <a:r>
              <a:rPr lang="de-DE" sz="2800" dirty="0" smtClean="0"/>
              <a:t>Start </a:t>
            </a:r>
            <a:r>
              <a:rPr lang="de-DE" sz="2800" dirty="0" err="1" smtClean="0"/>
              <a:t>ups</a:t>
            </a:r>
            <a:endParaRPr lang="de-DE" sz="2800" dirty="0" smtClean="0"/>
          </a:p>
          <a:p>
            <a:pPr>
              <a:buNone/>
            </a:pPr>
            <a:r>
              <a:rPr lang="de-DE" sz="2800" dirty="0" smtClean="0"/>
              <a:t>Wiederholung - Blitzlichter</a:t>
            </a:r>
          </a:p>
          <a:p>
            <a:pPr>
              <a:buNone/>
            </a:pPr>
            <a:r>
              <a:rPr lang="de-DE" sz="2800" b="1" dirty="0" smtClean="0"/>
              <a:t>Lernbegleitung</a:t>
            </a:r>
          </a:p>
          <a:p>
            <a:pPr>
              <a:buFont typeface="Wingdings" pitchFamily="2" charset="2"/>
              <a:buChar char="ü"/>
            </a:pPr>
            <a:r>
              <a:rPr lang="de-DE" sz="2800" dirty="0" smtClean="0"/>
              <a:t>Optimale Lernbedingungen schaffen (AG)</a:t>
            </a:r>
          </a:p>
          <a:p>
            <a:pPr>
              <a:buFont typeface="Wingdings" pitchFamily="2" charset="2"/>
              <a:buChar char="ü"/>
            </a:pPr>
            <a:r>
              <a:rPr lang="de-DE" sz="2800" dirty="0" smtClean="0"/>
              <a:t>Und was soll ich jetzt tun? Sinnvolle Zusatzangebote</a:t>
            </a:r>
          </a:p>
          <a:p>
            <a:pPr>
              <a:buNone/>
            </a:pPr>
            <a:r>
              <a:rPr lang="de-DE" sz="2800" b="1" dirty="0" smtClean="0">
                <a:solidFill>
                  <a:srgbClr val="0070C0"/>
                </a:solidFill>
              </a:rPr>
              <a:t>Pause</a:t>
            </a:r>
          </a:p>
          <a:p>
            <a:pPr>
              <a:buNone/>
            </a:pPr>
            <a:r>
              <a:rPr lang="de-DE" sz="2800" dirty="0" smtClean="0"/>
              <a:t>Lernmaterialien, </a:t>
            </a:r>
            <a:r>
              <a:rPr lang="de-DE" sz="2800" dirty="0" err="1" smtClean="0"/>
              <a:t>Smartboard</a:t>
            </a:r>
            <a:r>
              <a:rPr lang="de-DE" sz="2800" dirty="0" smtClean="0"/>
              <a:t>, Schulbücher, </a:t>
            </a:r>
          </a:p>
          <a:p>
            <a:pPr>
              <a:buNone/>
            </a:pPr>
            <a:r>
              <a:rPr lang="de-DE" sz="2800" dirty="0" smtClean="0"/>
              <a:t>Besichtigung der NABE-Räume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smtClean="0">
                <a:solidFill>
                  <a:srgbClr val="0070C0"/>
                </a:solidFill>
              </a:rPr>
              <a:t>Optimale Lernbedingungen durch</a:t>
            </a:r>
            <a:r>
              <a:rPr lang="de-DE" b="1" dirty="0" smtClean="0">
                <a:solidFill>
                  <a:srgbClr val="0070C0"/>
                </a:solidFill>
              </a:rPr>
              <a:t/>
            </a:r>
            <a:br>
              <a:rPr lang="de-DE" b="1" dirty="0" smtClean="0">
                <a:solidFill>
                  <a:srgbClr val="0070C0"/>
                </a:solidFill>
              </a:rPr>
            </a:br>
            <a:r>
              <a:rPr lang="de-DE" sz="4000" b="1" dirty="0" smtClean="0">
                <a:solidFill>
                  <a:srgbClr val="FF0000"/>
                </a:solidFill>
              </a:rPr>
              <a:t>professionelle Vorbereitung</a:t>
            </a:r>
            <a:endParaRPr lang="de-DE" sz="4000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de-DE" sz="2800" dirty="0" smtClean="0">
                <a:solidFill>
                  <a:srgbClr val="002060"/>
                </a:solidFill>
              </a:rPr>
              <a:t>Vorbereitung auf verschiedene Unterrichtsinhalte (z.B. Satzglieder bestimmen, Sachaufgaben, Bruchrechnen…) als Voraussetzung für kompetente Lernbegleitung</a:t>
            </a:r>
          </a:p>
          <a:p>
            <a:pPr>
              <a:buFont typeface="Wingdings" pitchFamily="2" charset="2"/>
              <a:buChar char="ü"/>
            </a:pPr>
            <a:r>
              <a:rPr lang="de-DE" sz="2800" dirty="0" smtClean="0">
                <a:solidFill>
                  <a:srgbClr val="002060"/>
                </a:solidFill>
              </a:rPr>
              <a:t>Berücksichtigung der aktuellen Bildungserfordernisse (Arbeitsweisen, Rechenverfahren, Schulschrift, RS,…)</a:t>
            </a:r>
          </a:p>
          <a:p>
            <a:pPr>
              <a:buFont typeface="Wingdings" pitchFamily="2" charset="2"/>
              <a:buChar char="ü"/>
            </a:pPr>
            <a:r>
              <a:rPr lang="de-DE" sz="2800" dirty="0" smtClean="0">
                <a:solidFill>
                  <a:srgbClr val="002060"/>
                </a:solidFill>
              </a:rPr>
              <a:t>Wissen um den Leistungsstand (Stärken, Schwächen) der Kinder+ Differenzierungsmaßnahmen</a:t>
            </a:r>
          </a:p>
          <a:p>
            <a:pPr>
              <a:buFont typeface="Wingdings" pitchFamily="2" charset="2"/>
              <a:buChar char="ü"/>
            </a:pPr>
            <a:r>
              <a:rPr lang="de-DE" sz="2800" dirty="0" smtClean="0">
                <a:solidFill>
                  <a:srgbClr val="002060"/>
                </a:solidFill>
              </a:rPr>
              <a:t>Richtiger Einsatz von Unterrichts- und Fördermaterialien</a:t>
            </a:r>
          </a:p>
          <a:p>
            <a:pPr>
              <a:buFont typeface="Wingdings" pitchFamily="2" charset="2"/>
              <a:buChar char="ü"/>
            </a:pPr>
            <a:r>
              <a:rPr lang="de-DE" sz="2800" dirty="0" smtClean="0">
                <a:solidFill>
                  <a:srgbClr val="002060"/>
                </a:solidFill>
              </a:rPr>
              <a:t>Kenntnis der Lehrplananforderungen</a:t>
            </a:r>
          </a:p>
          <a:p>
            <a:pPr>
              <a:buNone/>
            </a:pPr>
            <a:r>
              <a:rPr lang="de-DE" sz="2800" dirty="0" smtClean="0">
                <a:solidFill>
                  <a:srgbClr val="002060"/>
                </a:solidFill>
              </a:rPr>
              <a:t>   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smtClean="0">
                <a:solidFill>
                  <a:srgbClr val="0070C0"/>
                </a:solidFill>
              </a:rPr>
              <a:t>Optimale Lernbedingungen durch</a:t>
            </a:r>
            <a:r>
              <a:rPr lang="de-DE" b="1" dirty="0" smtClean="0">
                <a:solidFill>
                  <a:srgbClr val="0070C0"/>
                </a:solidFill>
              </a:rPr>
              <a:t/>
            </a:r>
            <a:br>
              <a:rPr lang="de-DE" b="1" dirty="0" smtClean="0">
                <a:solidFill>
                  <a:srgbClr val="0070C0"/>
                </a:solidFill>
              </a:rPr>
            </a:br>
            <a:r>
              <a:rPr lang="de-DE" sz="3600" b="1" dirty="0" smtClean="0">
                <a:solidFill>
                  <a:srgbClr val="FF0000"/>
                </a:solidFill>
              </a:rPr>
              <a:t>p</a:t>
            </a:r>
            <a:r>
              <a:rPr lang="de-DE" sz="3200" b="1" dirty="0" smtClean="0">
                <a:solidFill>
                  <a:srgbClr val="FF0000"/>
                </a:solidFill>
              </a:rPr>
              <a:t>ädagogisches Verständnis + Empathie </a:t>
            </a:r>
            <a:endParaRPr lang="de-DE" sz="3200" b="1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de-AT" sz="2800" dirty="0" smtClean="0">
                <a:solidFill>
                  <a:srgbClr val="002060"/>
                </a:solidFill>
              </a:rPr>
              <a:t>Schaffen einer </a:t>
            </a:r>
            <a:r>
              <a:rPr lang="de-AT" sz="2800" b="1" dirty="0" smtClean="0">
                <a:solidFill>
                  <a:srgbClr val="002060"/>
                </a:solidFill>
              </a:rPr>
              <a:t>positiven Grundhaltung </a:t>
            </a:r>
            <a:r>
              <a:rPr lang="de-AT" sz="2800" dirty="0" smtClean="0">
                <a:solidFill>
                  <a:srgbClr val="002060"/>
                </a:solidFill>
              </a:rPr>
              <a:t>gegenüber den Lerninhalten/den </a:t>
            </a:r>
            <a:r>
              <a:rPr lang="de-AT" sz="2800" dirty="0" err="1" smtClean="0">
                <a:solidFill>
                  <a:srgbClr val="002060"/>
                </a:solidFill>
              </a:rPr>
              <a:t>KollegInnen</a:t>
            </a:r>
            <a:r>
              <a:rPr lang="de-AT" sz="2800" dirty="0" smtClean="0">
                <a:solidFill>
                  <a:srgbClr val="002060"/>
                </a:solidFill>
              </a:rPr>
              <a:t>/den Eltern </a:t>
            </a:r>
          </a:p>
          <a:p>
            <a:pPr>
              <a:buFont typeface="Wingdings" pitchFamily="2" charset="2"/>
              <a:buChar char="ü"/>
            </a:pPr>
            <a:r>
              <a:rPr lang="de-AT" sz="2800" dirty="0" smtClean="0">
                <a:solidFill>
                  <a:srgbClr val="002060"/>
                </a:solidFill>
              </a:rPr>
              <a:t>Positive Verstärkung – Anerkennung – Lob (Vorteil: keine Noten)</a:t>
            </a:r>
          </a:p>
          <a:p>
            <a:pPr>
              <a:buFont typeface="Wingdings" pitchFamily="2" charset="2"/>
              <a:buChar char="ü"/>
            </a:pPr>
            <a:r>
              <a:rPr lang="de-DE" sz="2800" dirty="0" smtClean="0">
                <a:solidFill>
                  <a:srgbClr val="002060"/>
                </a:solidFill>
              </a:rPr>
              <a:t>Lernhindernisse wahrnehmen-&gt; </a:t>
            </a:r>
            <a:r>
              <a:rPr lang="de-DE" sz="2800" b="1" dirty="0" smtClean="0">
                <a:solidFill>
                  <a:srgbClr val="002060"/>
                </a:solidFill>
              </a:rPr>
              <a:t>reagieren</a:t>
            </a:r>
            <a:endParaRPr lang="de-AT" sz="280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de-AT" sz="2800" dirty="0" smtClean="0">
                <a:solidFill>
                  <a:srgbClr val="002060"/>
                </a:solidFill>
              </a:rPr>
              <a:t>Stärkung der Geduld und Ausdauer</a:t>
            </a:r>
          </a:p>
          <a:p>
            <a:pPr>
              <a:buFont typeface="Wingdings" pitchFamily="2" charset="2"/>
              <a:buChar char="ü"/>
            </a:pPr>
            <a:r>
              <a:rPr lang="de-AT" sz="2800" dirty="0" smtClean="0">
                <a:solidFill>
                  <a:srgbClr val="002060"/>
                </a:solidFill>
              </a:rPr>
              <a:t>Motivation (vs. Animation)</a:t>
            </a:r>
          </a:p>
          <a:p>
            <a:pPr>
              <a:buFont typeface="Wingdings" pitchFamily="2" charset="2"/>
              <a:buChar char="ü"/>
            </a:pPr>
            <a:r>
              <a:rPr lang="de-DE" sz="2800" dirty="0" smtClean="0">
                <a:solidFill>
                  <a:srgbClr val="002060"/>
                </a:solidFill>
              </a:rPr>
              <a:t>zu kommunikativem, sozialem, kulturellem Handeln erziehen (Soziales Lernen)</a:t>
            </a:r>
          </a:p>
          <a:p>
            <a:pPr>
              <a:buFont typeface="Wingdings" pitchFamily="2" charset="2"/>
              <a:buChar char="ü"/>
            </a:pPr>
            <a:endParaRPr lang="de-AT" sz="280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ü"/>
            </a:pPr>
            <a:endParaRPr lang="de-DE" sz="2800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/>
          <a:lstStyle/>
          <a:p>
            <a:r>
              <a:rPr lang="de-DE" sz="3600" b="1" dirty="0" smtClean="0">
                <a:solidFill>
                  <a:srgbClr val="0070C0"/>
                </a:solidFill>
              </a:rPr>
              <a:t>Professionelle Lernbegleitung </a:t>
            </a:r>
            <a:r>
              <a:rPr lang="de-DE" sz="3200" b="1" dirty="0" smtClean="0">
                <a:solidFill>
                  <a:srgbClr val="0070C0"/>
                </a:solidFill>
              </a:rPr>
              <a:t>durch </a:t>
            </a:r>
            <a:r>
              <a:rPr lang="de-DE" sz="4000" b="1" dirty="0" smtClean="0">
                <a:solidFill>
                  <a:srgbClr val="FF0000"/>
                </a:solidFill>
              </a:rPr>
              <a:t>Kooperation,</a:t>
            </a:r>
            <a:r>
              <a:rPr lang="de-DE" sz="3600" b="1" dirty="0" smtClean="0">
                <a:solidFill>
                  <a:srgbClr val="FF0000"/>
                </a:solidFill>
              </a:rPr>
              <a:t> </a:t>
            </a:r>
            <a:r>
              <a:rPr lang="de-DE" sz="4000" b="1" dirty="0" smtClean="0">
                <a:solidFill>
                  <a:srgbClr val="FF0000"/>
                </a:solidFill>
              </a:rPr>
              <a:t>Fortbildung, Reflexion</a:t>
            </a:r>
            <a:endParaRPr lang="de-DE" sz="4000" b="1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464496"/>
          </a:xfrm>
        </p:spPr>
        <p:txBody>
          <a:bodyPr/>
          <a:lstStyle/>
          <a:p>
            <a:pPr>
              <a:buNone/>
            </a:pPr>
            <a:endParaRPr lang="de-DE" sz="280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de-DE" sz="2800" dirty="0" smtClean="0">
                <a:solidFill>
                  <a:srgbClr val="002060"/>
                </a:solidFill>
              </a:rPr>
              <a:t>Kooperation mit dem/der Klassenlehrer/in</a:t>
            </a:r>
          </a:p>
          <a:p>
            <a:pPr>
              <a:buFont typeface="Wingdings" pitchFamily="2" charset="2"/>
              <a:buChar char="ü"/>
            </a:pPr>
            <a:r>
              <a:rPr lang="de-DE" sz="2800" dirty="0" smtClean="0">
                <a:solidFill>
                  <a:srgbClr val="002060"/>
                </a:solidFill>
              </a:rPr>
              <a:t>Informationsaustausch, Feedback geben</a:t>
            </a:r>
          </a:p>
          <a:p>
            <a:pPr>
              <a:buFont typeface="Wingdings" pitchFamily="2" charset="2"/>
              <a:buChar char="ü"/>
            </a:pPr>
            <a:r>
              <a:rPr lang="de-DE" sz="2800" dirty="0" smtClean="0">
                <a:solidFill>
                  <a:srgbClr val="002060"/>
                </a:solidFill>
              </a:rPr>
              <a:t>kollegiale Hospitation, Erfahrungsaustausch</a:t>
            </a:r>
          </a:p>
          <a:p>
            <a:pPr>
              <a:buFont typeface="Wingdings" pitchFamily="2" charset="2"/>
              <a:buChar char="ü"/>
            </a:pPr>
            <a:r>
              <a:rPr lang="de-DE" sz="2800" dirty="0" smtClean="0">
                <a:solidFill>
                  <a:srgbClr val="002060"/>
                </a:solidFill>
              </a:rPr>
              <a:t>Teilnahme an Elternabenden/Klassenforen</a:t>
            </a:r>
          </a:p>
          <a:p>
            <a:pPr>
              <a:buFont typeface="Wingdings" pitchFamily="2" charset="2"/>
              <a:buChar char="ü"/>
            </a:pPr>
            <a:r>
              <a:rPr lang="de-DE" sz="2800" dirty="0" smtClean="0">
                <a:solidFill>
                  <a:srgbClr val="002060"/>
                </a:solidFill>
              </a:rPr>
              <a:t> Elterngespräche (Gesprächsführung)</a:t>
            </a:r>
          </a:p>
          <a:p>
            <a:pPr>
              <a:buFont typeface="Wingdings" pitchFamily="2" charset="2"/>
              <a:buChar char="ü"/>
            </a:pPr>
            <a:r>
              <a:rPr lang="de-DE" sz="2800" dirty="0" smtClean="0">
                <a:solidFill>
                  <a:srgbClr val="002060"/>
                </a:solidFill>
              </a:rPr>
              <a:t>Konfliktmanagement -&gt; Unterstützung fordern</a:t>
            </a:r>
          </a:p>
          <a:p>
            <a:pPr>
              <a:buFont typeface="Wingdings" pitchFamily="2" charset="2"/>
              <a:buChar char="ü"/>
            </a:pPr>
            <a:r>
              <a:rPr lang="de-DE" sz="2800" dirty="0" smtClean="0">
                <a:solidFill>
                  <a:srgbClr val="002060"/>
                </a:solidFill>
              </a:rPr>
              <a:t>Lernbegleitung „lernen“ (persönliches Engagement, Vorbilder, Fachliteratur, Erfahrung,…)</a:t>
            </a:r>
          </a:p>
          <a:p>
            <a:pPr>
              <a:buFont typeface="Wingdings" pitchFamily="2" charset="2"/>
              <a:buChar char="ü"/>
            </a:pPr>
            <a:r>
              <a:rPr lang="de-DE" sz="2800" dirty="0" smtClean="0">
                <a:solidFill>
                  <a:srgbClr val="002060"/>
                </a:solidFill>
              </a:rPr>
              <a:t>Lehrverhaltens</a:t>
            </a:r>
            <a:r>
              <a:rPr lang="de-DE" sz="2800" u="sng" dirty="0" smtClean="0">
                <a:solidFill>
                  <a:srgbClr val="002060"/>
                </a:solidFill>
              </a:rPr>
              <a:t>training</a:t>
            </a:r>
            <a:r>
              <a:rPr lang="de-DE" sz="2800" b="1" dirty="0" smtClean="0">
                <a:solidFill>
                  <a:srgbClr val="002060"/>
                </a:solidFill>
              </a:rPr>
              <a:t> </a:t>
            </a:r>
            <a:r>
              <a:rPr lang="de-DE" sz="2800" dirty="0" smtClean="0">
                <a:solidFill>
                  <a:srgbClr val="002060"/>
                </a:solidFill>
              </a:rPr>
              <a:t>(d.h. Verhalten = trainierbar)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2" descr="C:\Users\gerti\Documents\CGAajf-UIAAQwN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844824"/>
            <a:ext cx="1182862" cy="118286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 dirty="0" smtClean="0">
                <a:solidFill>
                  <a:srgbClr val="0070C0"/>
                </a:solidFill>
              </a:rPr>
              <a:t>„</a:t>
            </a:r>
            <a:r>
              <a:rPr lang="de-DE" sz="3200" b="1" dirty="0" smtClean="0">
                <a:solidFill>
                  <a:srgbClr val="0070C0"/>
                </a:solidFill>
              </a:rPr>
              <a:t>Halbtagsklasse“ (offene Form) +Nachmittagsbetreuung </a:t>
            </a:r>
            <a:r>
              <a:rPr lang="de-DE" sz="3200" b="1" dirty="0">
                <a:solidFill>
                  <a:srgbClr val="0070C0"/>
                </a:solidFill>
              </a:rPr>
              <a:t>(NABE) </a:t>
            </a:r>
            <a:r>
              <a:rPr lang="de-DE" sz="3200" b="1" dirty="0" smtClean="0">
                <a:solidFill>
                  <a:srgbClr val="0070C0"/>
                </a:solidFill>
              </a:rPr>
              <a:t>an der PVS</a:t>
            </a:r>
            <a:endParaRPr lang="de-AT" sz="3200" dirty="0">
              <a:solidFill>
                <a:srgbClr val="0070C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896072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ü"/>
            </a:pPr>
            <a:r>
              <a:rPr lang="de-DE" dirty="0" smtClean="0">
                <a:solidFill>
                  <a:srgbClr val="FF0000"/>
                </a:solidFill>
              </a:rPr>
              <a:t>Freizeitbetreuer/innen</a:t>
            </a:r>
            <a:r>
              <a:rPr lang="de-DE" dirty="0" smtClean="0">
                <a:solidFill>
                  <a:srgbClr val="002060"/>
                </a:solidFill>
              </a:rPr>
              <a:t> holen KK aus den Klassen ab!</a:t>
            </a:r>
            <a:r>
              <a:rPr lang="de-AT" dirty="0" smtClean="0">
                <a:solidFill>
                  <a:srgbClr val="002060"/>
                </a:solidFill>
              </a:rPr>
              <a:t> </a:t>
            </a:r>
            <a:r>
              <a:rPr lang="de-DE" dirty="0" smtClean="0">
                <a:solidFill>
                  <a:srgbClr val="002060"/>
                </a:solidFill>
              </a:rPr>
              <a:t>→  </a:t>
            </a:r>
            <a:r>
              <a:rPr lang="de-DE" sz="2400" dirty="0" smtClean="0">
                <a:solidFill>
                  <a:srgbClr val="002060"/>
                </a:solidFill>
              </a:rPr>
              <a:t>1h </a:t>
            </a:r>
            <a:r>
              <a:rPr lang="de-DE" sz="2400" dirty="0" err="1" smtClean="0">
                <a:solidFill>
                  <a:srgbClr val="002060"/>
                </a:solidFill>
              </a:rPr>
              <a:t>ungelenkte</a:t>
            </a:r>
            <a:r>
              <a:rPr lang="de-DE" sz="2400" dirty="0" smtClean="0">
                <a:solidFill>
                  <a:srgbClr val="002060"/>
                </a:solidFill>
              </a:rPr>
              <a:t> Freizeit→  1h Mittagessen    →  1h </a:t>
            </a:r>
            <a:r>
              <a:rPr lang="de-DE" sz="2400" b="1" dirty="0" smtClean="0">
                <a:solidFill>
                  <a:srgbClr val="FF0000"/>
                </a:solidFill>
              </a:rPr>
              <a:t>Lernbegleitung</a:t>
            </a:r>
            <a:r>
              <a:rPr lang="de-DE" sz="2400" dirty="0" smtClean="0">
                <a:solidFill>
                  <a:srgbClr val="002060"/>
                </a:solidFill>
              </a:rPr>
              <a:t> bei den Hausübungen </a:t>
            </a:r>
            <a:endParaRPr lang="de-AT" sz="2400" dirty="0" smtClean="0">
              <a:solidFill>
                <a:srgbClr val="002060"/>
              </a:solidFill>
            </a:endParaRPr>
          </a:p>
          <a:p>
            <a:pPr lvl="0">
              <a:buFont typeface="Wingdings" pitchFamily="2" charset="2"/>
              <a:buChar char="ü"/>
            </a:pPr>
            <a:r>
              <a:rPr lang="de-DE" dirty="0" smtClean="0">
                <a:solidFill>
                  <a:srgbClr val="002060"/>
                </a:solidFill>
              </a:rPr>
              <a:t>KK können/sollen erst nach der Lernbegleitung von den Eltern abgeholt werden</a:t>
            </a:r>
            <a:endParaRPr lang="de-AT" dirty="0" smtClean="0">
              <a:solidFill>
                <a:srgbClr val="002060"/>
              </a:solidFill>
            </a:endParaRPr>
          </a:p>
          <a:p>
            <a:pPr lvl="0">
              <a:buFont typeface="Wingdings" pitchFamily="2" charset="2"/>
              <a:buChar char="ü"/>
            </a:pPr>
            <a:r>
              <a:rPr lang="de-DE" dirty="0" smtClean="0">
                <a:solidFill>
                  <a:srgbClr val="002060"/>
                </a:solidFill>
              </a:rPr>
              <a:t>gelenkte/</a:t>
            </a:r>
            <a:r>
              <a:rPr lang="de-DE" dirty="0" err="1" smtClean="0">
                <a:solidFill>
                  <a:srgbClr val="002060"/>
                </a:solidFill>
              </a:rPr>
              <a:t>ungelenkte</a:t>
            </a:r>
            <a:r>
              <a:rPr lang="de-DE" dirty="0" smtClean="0">
                <a:solidFill>
                  <a:srgbClr val="002060"/>
                </a:solidFill>
              </a:rPr>
              <a:t> FZ = Anregung zu sinnvoller Freizeitgestaltung, Förderung der </a:t>
            </a:r>
          </a:p>
          <a:p>
            <a:pPr marL="0" indent="0">
              <a:buFont typeface="Wingdings" pitchFamily="2" charset="2"/>
              <a:buChar char="ü"/>
            </a:pPr>
            <a:r>
              <a:rPr lang="de-DE" dirty="0" smtClean="0">
                <a:solidFill>
                  <a:srgbClr val="002060"/>
                </a:solidFill>
              </a:rPr>
              <a:t>Kreativität, Bewegung und Sport, Ausflüge</a:t>
            </a:r>
            <a:endParaRPr lang="de-AT" dirty="0" smtClean="0">
              <a:solidFill>
                <a:srgbClr val="002060"/>
              </a:solidFill>
            </a:endParaRPr>
          </a:p>
          <a:p>
            <a:pPr lvl="0">
              <a:buFont typeface="Wingdings" pitchFamily="2" charset="2"/>
              <a:buChar char="ü"/>
            </a:pPr>
            <a:r>
              <a:rPr lang="de-DE" dirty="0" smtClean="0">
                <a:solidFill>
                  <a:srgbClr val="002060"/>
                </a:solidFill>
              </a:rPr>
              <a:t>Ende der NABE  um 16.45 Uhr</a:t>
            </a:r>
            <a:endParaRPr lang="de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5428849"/>
      </p:ext>
    </p:extLst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smtClean="0">
                <a:solidFill>
                  <a:srgbClr val="0070C0"/>
                </a:solidFill>
              </a:rPr>
              <a:t>Ganztagsklasse (verschränkte Form) an der  PVS</a:t>
            </a:r>
            <a:r>
              <a:rPr lang="de-AT" sz="3200" dirty="0" smtClean="0">
                <a:solidFill>
                  <a:srgbClr val="0070C0"/>
                </a:solidFill>
              </a:rPr>
              <a:t/>
            </a:r>
            <a:br>
              <a:rPr lang="de-AT" sz="3200" dirty="0" smtClean="0">
                <a:solidFill>
                  <a:srgbClr val="0070C0"/>
                </a:solidFill>
              </a:rPr>
            </a:b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de-DE" sz="2800" b="1" dirty="0" smtClean="0">
                <a:solidFill>
                  <a:srgbClr val="FF0000"/>
                </a:solidFill>
              </a:rPr>
              <a:t>„</a:t>
            </a:r>
            <a:r>
              <a:rPr lang="de-DE" sz="2800" b="1" dirty="0" err="1" smtClean="0">
                <a:solidFill>
                  <a:srgbClr val="FF0000"/>
                </a:solidFill>
              </a:rPr>
              <a:t>Rhythmisierung</a:t>
            </a:r>
            <a:r>
              <a:rPr lang="de-DE" sz="2800" b="1" dirty="0" smtClean="0">
                <a:solidFill>
                  <a:srgbClr val="FF0000"/>
                </a:solidFill>
              </a:rPr>
              <a:t>“ </a:t>
            </a:r>
          </a:p>
          <a:p>
            <a:pPr>
              <a:buNone/>
            </a:pPr>
            <a:r>
              <a:rPr lang="de-DE" sz="2800" b="1" dirty="0" smtClean="0">
                <a:solidFill>
                  <a:srgbClr val="FF0000"/>
                </a:solidFill>
              </a:rPr>
              <a:t>= ausgewogene Verteilung des Unterrichts auf VM-NM</a:t>
            </a:r>
          </a:p>
          <a:p>
            <a:pPr>
              <a:buNone/>
            </a:pPr>
            <a:r>
              <a:rPr lang="de-DE" sz="2800" b="1" dirty="0" smtClean="0">
                <a:solidFill>
                  <a:srgbClr val="FF0000"/>
                </a:solidFill>
              </a:rPr>
              <a:t>= wechselnde Phasen von Anspannung und Entspannung</a:t>
            </a:r>
          </a:p>
          <a:p>
            <a:pPr>
              <a:buNone/>
            </a:pPr>
            <a:r>
              <a:rPr lang="de-DE" sz="2400" dirty="0" smtClean="0"/>
              <a:t>Beispiel 2a:</a:t>
            </a:r>
          </a:p>
          <a:p>
            <a:pPr>
              <a:buNone/>
            </a:pPr>
            <a:r>
              <a:rPr lang="de-DE" b="1" dirty="0" smtClean="0"/>
              <a:t>Montag:    LZ    LZ    </a:t>
            </a:r>
            <a:r>
              <a:rPr lang="de-DE" b="1" dirty="0" smtClean="0">
                <a:solidFill>
                  <a:srgbClr val="00B050"/>
                </a:solidFill>
              </a:rPr>
              <a:t>FZ </a:t>
            </a:r>
            <a:r>
              <a:rPr lang="de-DE" b="1" dirty="0" smtClean="0"/>
              <a:t>   LZ    </a:t>
            </a:r>
            <a:r>
              <a:rPr lang="de-DE" b="1" dirty="0" err="1" smtClean="0"/>
              <a:t>LZ</a:t>
            </a:r>
            <a:r>
              <a:rPr lang="de-DE" b="1" dirty="0" smtClean="0"/>
              <a:t>     E    LZ    BSP</a:t>
            </a:r>
          </a:p>
          <a:p>
            <a:pPr>
              <a:buNone/>
            </a:pPr>
            <a:r>
              <a:rPr lang="de-DE" b="1" dirty="0" smtClean="0"/>
              <a:t>Dienstag:  LZ    LZ    </a:t>
            </a:r>
            <a:r>
              <a:rPr lang="de-DE" b="1" dirty="0" smtClean="0">
                <a:solidFill>
                  <a:srgbClr val="00B050"/>
                </a:solidFill>
              </a:rPr>
              <a:t>FZ</a:t>
            </a:r>
            <a:r>
              <a:rPr lang="de-DE" b="1" dirty="0" smtClean="0"/>
              <a:t>     LZ    </a:t>
            </a:r>
            <a:r>
              <a:rPr lang="de-DE" b="1" dirty="0" err="1" smtClean="0"/>
              <a:t>LZ</a:t>
            </a:r>
            <a:r>
              <a:rPr lang="de-DE" b="1" dirty="0" smtClean="0"/>
              <a:t>    E    LZ     </a:t>
            </a:r>
            <a:r>
              <a:rPr lang="de-DE" b="1" dirty="0" smtClean="0">
                <a:solidFill>
                  <a:srgbClr val="00B050"/>
                </a:solidFill>
              </a:rPr>
              <a:t>FZ</a:t>
            </a:r>
          </a:p>
          <a:p>
            <a:pPr>
              <a:buNone/>
            </a:pPr>
            <a:r>
              <a:rPr lang="de-DE" b="1" dirty="0" smtClean="0"/>
              <a:t>Freitag:     LZ    </a:t>
            </a:r>
            <a:r>
              <a:rPr lang="de-DE" b="1" dirty="0" err="1" smtClean="0"/>
              <a:t>LZ</a:t>
            </a:r>
            <a:r>
              <a:rPr lang="de-DE" b="1" dirty="0" smtClean="0"/>
              <a:t>    </a:t>
            </a:r>
            <a:r>
              <a:rPr lang="de-DE" b="1" dirty="0" smtClean="0">
                <a:solidFill>
                  <a:srgbClr val="00B050"/>
                </a:solidFill>
              </a:rPr>
              <a:t>FZ</a:t>
            </a:r>
            <a:r>
              <a:rPr lang="de-DE" b="1" dirty="0" smtClean="0"/>
              <a:t>    LZ    Schwimmen</a:t>
            </a:r>
          </a:p>
          <a:p>
            <a:pPr>
              <a:buNone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70C0"/>
                </a:solidFill>
              </a:rPr>
              <a:t>Internetadressen </a:t>
            </a:r>
            <a:br>
              <a:rPr lang="de-DE" b="1" dirty="0" smtClean="0">
                <a:solidFill>
                  <a:srgbClr val="0070C0"/>
                </a:solidFill>
              </a:rPr>
            </a:br>
            <a:r>
              <a:rPr lang="de-DE" sz="2400" b="1" dirty="0" smtClean="0">
                <a:solidFill>
                  <a:srgbClr val="0070C0"/>
                </a:solidFill>
              </a:rPr>
              <a:t>für Lernmaterialien, Unterrichts- und Arbeitsmittel, …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AT" sz="2800" b="1" dirty="0" smtClean="0">
                <a:solidFill>
                  <a:srgbClr val="002060"/>
                </a:solidFill>
                <a:hlinkClick r:id="rId2"/>
              </a:rPr>
              <a:t>www.wegerer.at</a:t>
            </a:r>
            <a:endParaRPr lang="de-AT" sz="2800" b="1" dirty="0" smtClean="0">
              <a:solidFill>
                <a:srgbClr val="002060"/>
              </a:solidFill>
            </a:endParaRPr>
          </a:p>
          <a:p>
            <a:pPr>
              <a:defRPr/>
            </a:pPr>
            <a:r>
              <a:rPr lang="de-AT" sz="2800" b="1" dirty="0" smtClean="0">
                <a:solidFill>
                  <a:srgbClr val="002060"/>
                </a:solidFill>
                <a:hlinkClick r:id="rId3"/>
              </a:rPr>
              <a:t>www.eduhi.at</a:t>
            </a:r>
            <a:endParaRPr lang="de-AT" sz="2800" b="1" dirty="0" smtClean="0">
              <a:solidFill>
                <a:srgbClr val="002060"/>
              </a:solidFill>
            </a:endParaRPr>
          </a:p>
          <a:p>
            <a:pPr>
              <a:defRPr/>
            </a:pPr>
            <a:r>
              <a:rPr lang="de-AT" sz="2800" b="1" dirty="0" smtClean="0">
                <a:solidFill>
                  <a:srgbClr val="002060"/>
                </a:solidFill>
                <a:hlinkClick r:id="rId4"/>
              </a:rPr>
              <a:t>www.lehrerweb.at</a:t>
            </a:r>
            <a:endParaRPr lang="de-AT" sz="2800" b="1" dirty="0" smtClean="0">
              <a:solidFill>
                <a:srgbClr val="002060"/>
              </a:solidFill>
            </a:endParaRPr>
          </a:p>
          <a:p>
            <a:pPr>
              <a:defRPr/>
            </a:pPr>
            <a:r>
              <a:rPr lang="de-AT" sz="2800" b="1" dirty="0" smtClean="0">
                <a:solidFill>
                  <a:srgbClr val="002060"/>
                </a:solidFill>
                <a:hlinkClick r:id="rId5"/>
              </a:rPr>
              <a:t>www.schule.at</a:t>
            </a:r>
            <a:endParaRPr lang="de-AT" sz="2800" b="1" dirty="0" smtClean="0">
              <a:solidFill>
                <a:srgbClr val="002060"/>
              </a:solidFill>
            </a:endParaRPr>
          </a:p>
          <a:p>
            <a:pPr>
              <a:defRPr/>
            </a:pPr>
            <a:r>
              <a:rPr lang="de-AT" sz="2800" b="1" dirty="0" smtClean="0">
                <a:solidFill>
                  <a:srgbClr val="002060"/>
                </a:solidFill>
                <a:hlinkClick r:id="rId6"/>
              </a:rPr>
              <a:t>www.kidsweb.at</a:t>
            </a:r>
            <a:endParaRPr lang="de-AT" sz="2800" b="1" dirty="0" smtClean="0">
              <a:solidFill>
                <a:srgbClr val="002060"/>
              </a:solidFill>
            </a:endParaRPr>
          </a:p>
          <a:p>
            <a:pPr>
              <a:defRPr/>
            </a:pPr>
            <a:r>
              <a:rPr lang="de-AT" sz="2800" b="1" dirty="0" smtClean="0">
                <a:solidFill>
                  <a:srgbClr val="002060"/>
                </a:solidFill>
                <a:hlinkClick r:id="rId7"/>
              </a:rPr>
              <a:t>www.blinde-kuh.de</a:t>
            </a:r>
            <a:endParaRPr lang="de-AT" sz="2800" b="1" dirty="0" smtClean="0">
              <a:solidFill>
                <a:srgbClr val="002060"/>
              </a:solidFill>
            </a:endParaRPr>
          </a:p>
          <a:p>
            <a:pPr>
              <a:defRPr/>
            </a:pPr>
            <a:r>
              <a:rPr lang="de-AT" sz="2800" b="1" dirty="0" smtClean="0">
                <a:solidFill>
                  <a:srgbClr val="002060"/>
                </a:solidFill>
                <a:hlinkClick r:id="rId8"/>
              </a:rPr>
              <a:t>www.unterrichtsmaterialien.de</a:t>
            </a:r>
            <a:endParaRPr lang="de-AT" sz="2800" b="1" dirty="0" smtClean="0">
              <a:solidFill>
                <a:srgbClr val="002060"/>
              </a:solidFill>
            </a:endParaRPr>
          </a:p>
          <a:p>
            <a:pPr>
              <a:defRPr/>
            </a:pPr>
            <a:r>
              <a:rPr lang="de-AT" sz="2800" b="1" dirty="0" smtClean="0">
                <a:solidFill>
                  <a:srgbClr val="002060"/>
                </a:solidFill>
                <a:hlinkClick r:id="rId9"/>
              </a:rPr>
              <a:t>www.toggolino.de</a:t>
            </a:r>
            <a:endParaRPr lang="de-AT" sz="2800" b="1" dirty="0" smtClean="0">
              <a:solidFill>
                <a:srgbClr val="002060"/>
              </a:solidFill>
            </a:endParaRPr>
          </a:p>
          <a:p>
            <a:pPr>
              <a:defRPr/>
            </a:pPr>
            <a:r>
              <a:rPr lang="de-AT" sz="2800" b="1" dirty="0" smtClean="0">
                <a:solidFill>
                  <a:srgbClr val="002060"/>
                </a:solidFill>
                <a:hlinkClick r:id="rId10"/>
              </a:rPr>
              <a:t>www.wortschatzkiste.at</a:t>
            </a:r>
            <a:endParaRPr lang="de-AT" sz="2800" b="1" dirty="0" smtClean="0">
              <a:solidFill>
                <a:srgbClr val="002060"/>
              </a:solidFill>
            </a:endParaRPr>
          </a:p>
          <a:p>
            <a:pPr marL="0" indent="0">
              <a:buNone/>
              <a:defRPr/>
            </a:pPr>
            <a:endParaRPr lang="de-AT" sz="2800" b="1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ransition spd="slow">
    <p:checke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Smartboard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AT" u="sng" dirty="0" smtClean="0">
                <a:hlinkClick r:id="rId2"/>
              </a:rPr>
              <a:t>https://www.smarttech.com/downloads</a:t>
            </a:r>
            <a:endParaRPr lang="de-DE" dirty="0" smtClean="0"/>
          </a:p>
          <a:p>
            <a:pPr>
              <a:buNone/>
            </a:pPr>
            <a:r>
              <a:rPr lang="de-AT" dirty="0" smtClean="0"/>
              <a:t>erstes Programm (Smart Notebook Collaborative Learning Software) downloaden und folgenden Schlüssel eingeben:</a:t>
            </a:r>
            <a:endParaRPr lang="de-DE" dirty="0" smtClean="0"/>
          </a:p>
          <a:p>
            <a:pPr>
              <a:buNone/>
            </a:pPr>
            <a:r>
              <a:rPr lang="de-AT" dirty="0" smtClean="0"/>
              <a:t>NB AEBSY A2RF7 Y6895 KWCIF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sz="2800" smtClean="0"/>
              <a:t>bei </a:t>
            </a:r>
            <a:r>
              <a:rPr lang="de-DE" sz="2800" dirty="0" smtClean="0"/>
              <a:t>Fragen -&gt; bitte melden! </a:t>
            </a:r>
            <a:r>
              <a:rPr lang="de-DE" sz="2800" dirty="0" smtClean="0">
                <a:sym typeface="Wingdings" pitchFamily="2" charset="2"/>
              </a:rPr>
              <a:t>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ransition spd="slow">
    <p:checke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de-DE" dirty="0" smtClean="0"/>
              <a:t>Herzlichen Dank für Ihre Aufmerksamkeit</a:t>
            </a:r>
          </a:p>
          <a:p>
            <a:pPr algn="ctr">
              <a:buNone/>
            </a:pPr>
            <a:r>
              <a:rPr lang="de-DE" dirty="0" smtClean="0"/>
              <a:t>Gutes Gelingen und viel Freude beim Lernen mit den Kindern!</a:t>
            </a:r>
          </a:p>
          <a:p>
            <a:pPr algn="ctr">
              <a:buNone/>
            </a:pPr>
            <a:r>
              <a:rPr lang="de-DE" dirty="0" smtClean="0"/>
              <a:t>mit </a:t>
            </a:r>
            <a:r>
              <a:rPr lang="de-DE" sz="6000" b="1" dirty="0" smtClean="0">
                <a:solidFill>
                  <a:srgbClr val="FF0000"/>
                </a:solidFill>
              </a:rPr>
              <a:t>HHH </a:t>
            </a:r>
            <a:r>
              <a:rPr lang="de-DE" dirty="0" smtClean="0"/>
              <a:t>wird alles gut!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0658" name="Picture 2" descr="C:\Users\gerti\Documents\208px-SuitHearts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509120"/>
            <a:ext cx="1440160" cy="1426313"/>
          </a:xfrm>
          <a:prstGeom prst="rect">
            <a:avLst/>
          </a:prstGeom>
          <a:noFill/>
        </p:spPr>
      </p:pic>
      <p:pic>
        <p:nvPicPr>
          <p:cNvPr id="70664" name="Picture 8" descr="http://l.thumbs.canstockphoto.com/canstock711516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509120"/>
            <a:ext cx="2160240" cy="1512168"/>
          </a:xfrm>
          <a:prstGeom prst="rect">
            <a:avLst/>
          </a:prstGeom>
          <a:noFill/>
        </p:spPr>
      </p:pic>
      <p:pic>
        <p:nvPicPr>
          <p:cNvPr id="70666" name="Picture 10" descr="https://s-media-cache-ak0.pinimg.com/736x/43/7b/9b/437b9bbf3fde6d6a331b52bf6c42285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4509119"/>
            <a:ext cx="1800200" cy="154982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de-DE" sz="4000" b="1" dirty="0" smtClean="0">
                <a:solidFill>
                  <a:srgbClr val="0070C0"/>
                </a:solidFill>
              </a:rPr>
              <a:t>Wiederholung Teil 1</a:t>
            </a:r>
            <a:endParaRPr lang="de-DE" sz="4000" b="1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lvl="0" algn="ctr">
              <a:buNone/>
            </a:pPr>
            <a:r>
              <a:rPr lang="de-DE" sz="4000" b="1" dirty="0" smtClean="0">
                <a:solidFill>
                  <a:srgbClr val="FF0000"/>
                </a:solidFill>
              </a:rPr>
              <a:t>Blitzlichter</a:t>
            </a:r>
          </a:p>
          <a:p>
            <a:pPr lvl="0" algn="ctr">
              <a:buNone/>
            </a:pPr>
            <a:endParaRPr lang="de-DE" sz="28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lvl="0">
              <a:buNone/>
            </a:pPr>
            <a:endParaRPr lang="de-DE" sz="2800" dirty="0" smtClean="0"/>
          </a:p>
          <a:p>
            <a:pPr lvl="0">
              <a:buNone/>
            </a:pPr>
            <a:endParaRPr lang="de-DE" sz="2200" b="1" dirty="0" smtClean="0">
              <a:solidFill>
                <a:srgbClr val="FF0000"/>
              </a:solidFill>
            </a:endParaRPr>
          </a:p>
          <a:p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4479635" y="2551837"/>
            <a:ext cx="1847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ctr">
              <a:buNone/>
            </a:pPr>
            <a:endParaRPr lang="de-DE" sz="32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83568" y="1268760"/>
            <a:ext cx="7848872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>
              <a:buNone/>
            </a:pPr>
            <a:endParaRPr lang="de-DE" sz="32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lvl="0" algn="ctr">
              <a:buNone/>
            </a:pPr>
            <a:endParaRPr lang="de-DE" sz="32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lvl="0" algn="ctr">
              <a:buNone/>
            </a:pPr>
            <a:r>
              <a:rPr lang="de-DE" sz="4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Erfahrung –Verhaltensänderung?</a:t>
            </a:r>
          </a:p>
          <a:p>
            <a:pPr lvl="0" algn="ctr">
              <a:buNone/>
            </a:pPr>
            <a:r>
              <a:rPr lang="de-DE" sz="4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„KOKOKO“?</a:t>
            </a:r>
          </a:p>
          <a:p>
            <a:pPr lvl="0" algn="ctr">
              <a:buNone/>
            </a:pPr>
            <a:r>
              <a:rPr lang="de-DE" sz="4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Angola?</a:t>
            </a:r>
            <a:endParaRPr lang="de-DE" sz="4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22529" name="Picture 1" descr="C:\Users\gerti\Documents\k591419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980728"/>
            <a:ext cx="849694" cy="122413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sz="3600" b="1" dirty="0" smtClean="0">
                <a:solidFill>
                  <a:srgbClr val="0070C0"/>
                </a:solidFill>
              </a:rPr>
              <a:t>Inwieweit stehen folgende Aussagen in Zusammenhang mit Lernen?</a:t>
            </a:r>
            <a:r>
              <a:rPr lang="de-DE" sz="3600" dirty="0" smtClean="0">
                <a:solidFill>
                  <a:srgbClr val="0070C0"/>
                </a:solidFill>
              </a:rPr>
              <a:t/>
            </a:r>
            <a:br>
              <a:rPr lang="de-DE" sz="3600" dirty="0" smtClean="0">
                <a:solidFill>
                  <a:srgbClr val="0070C0"/>
                </a:solidFill>
              </a:rPr>
            </a:br>
            <a:endParaRPr lang="de-DE" sz="3600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„Ich bringe die Bilder nicht mehr aus meinem Kopf.“</a:t>
            </a:r>
          </a:p>
          <a:p>
            <a:pPr>
              <a:buNone/>
            </a:pPr>
            <a:r>
              <a:rPr lang="de-DE" dirty="0" smtClean="0"/>
              <a:t>„Hast du gar nichts daraus gelernt?“</a:t>
            </a:r>
          </a:p>
          <a:p>
            <a:pPr>
              <a:buNone/>
            </a:pPr>
            <a:r>
              <a:rPr lang="de-DE" dirty="0" smtClean="0"/>
              <a:t>„Jetzt habe ich dir das schon 3x erklärt und du verstehst es immer noch nicht!“</a:t>
            </a:r>
          </a:p>
          <a:p>
            <a:pPr>
              <a:buNone/>
            </a:pPr>
            <a:r>
              <a:rPr lang="de-DE" dirty="0" smtClean="0"/>
              <a:t> 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solidFill>
                  <a:srgbClr val="0070C0"/>
                </a:solidFill>
              </a:rPr>
              <a:t>LERNBEGLEITUNG</a:t>
            </a:r>
            <a:br>
              <a:rPr lang="de-AT" b="1" dirty="0" smtClean="0">
                <a:solidFill>
                  <a:srgbClr val="0070C0"/>
                </a:solidFill>
              </a:rPr>
            </a:br>
            <a:endParaRPr lang="de-AT" b="1" dirty="0">
              <a:solidFill>
                <a:srgbClr val="0070C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752056" cy="365125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1026" name="Picture 2" descr="C:\Users\gerti\Documents\unnamed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2304256" cy="2352767"/>
          </a:xfrm>
          <a:prstGeom prst="rect">
            <a:avLst/>
          </a:prstGeom>
          <a:noFill/>
        </p:spPr>
      </p:pic>
      <p:pic>
        <p:nvPicPr>
          <p:cNvPr id="5" name="Picture 2" descr="http://www-de.scoyo.com/dam/jcr:f1c7ee7e-fe52-4613-8050-b9b6687292bb/konzentration-und-lernmotivation-bei-kinder-foerder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268760"/>
            <a:ext cx="2651257" cy="1656184"/>
          </a:xfrm>
          <a:prstGeom prst="rect">
            <a:avLst/>
          </a:prstGeom>
          <a:noFill/>
        </p:spPr>
      </p:pic>
      <p:pic>
        <p:nvPicPr>
          <p:cNvPr id="7" name="Picture 6" descr="http://www.vorname.com/ratgeber/wp-content/uploads/2007/09/kinder-lerne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3933056"/>
            <a:ext cx="2304256" cy="1537983"/>
          </a:xfrm>
          <a:prstGeom prst="rect">
            <a:avLst/>
          </a:prstGeom>
          <a:noFill/>
        </p:spPr>
      </p:pic>
      <p:pic>
        <p:nvPicPr>
          <p:cNvPr id="8" name="Picture 4" descr="http://3.bp.blogspot.com/-b3zPudcGnfo/UfOpwgkriRI/AAAAAAAABXw/fkbZloOBwcM/s1600/nachhhe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3501008"/>
            <a:ext cx="2304256" cy="2347733"/>
          </a:xfrm>
          <a:prstGeom prst="rect">
            <a:avLst/>
          </a:prstGeom>
          <a:noFill/>
        </p:spPr>
      </p:pic>
      <p:pic>
        <p:nvPicPr>
          <p:cNvPr id="21506" name="Picture 2" descr="http://gaebler.info/schwedes/bilder/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6176" y="1556792"/>
            <a:ext cx="2472209" cy="18541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61765199"/>
      </p:ext>
    </p:extLst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 dirty="0" smtClean="0">
                <a:solidFill>
                  <a:srgbClr val="0070C0"/>
                </a:solidFill>
              </a:rPr>
              <a:t>Lernbegleitung</a:t>
            </a:r>
            <a:br>
              <a:rPr lang="de-DE" sz="4000" b="1" dirty="0" smtClean="0">
                <a:solidFill>
                  <a:srgbClr val="0070C0"/>
                </a:solidFill>
              </a:rPr>
            </a:br>
            <a:r>
              <a:rPr lang="de-DE" sz="4000" b="1" dirty="0" smtClean="0">
                <a:solidFill>
                  <a:srgbClr val="0070C0"/>
                </a:solidFill>
              </a:rPr>
              <a:t>allgemeine </a:t>
            </a:r>
            <a:r>
              <a:rPr lang="de-DE" sz="4000" b="1" dirty="0">
                <a:solidFill>
                  <a:srgbClr val="0070C0"/>
                </a:solidFill>
              </a:rPr>
              <a:t>Informationen</a:t>
            </a:r>
            <a:endParaRPr lang="de-AT" sz="4000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4525963"/>
          </a:xfrm>
        </p:spPr>
        <p:txBody>
          <a:bodyPr/>
          <a:lstStyle/>
          <a:p>
            <a:pPr lvl="0"/>
            <a:r>
              <a:rPr lang="de-DE" sz="2800" b="1" dirty="0">
                <a:solidFill>
                  <a:srgbClr val="002060"/>
                </a:solidFill>
              </a:rPr>
              <a:t>Ausgangspunkt der Lernbegleitung </a:t>
            </a:r>
            <a:endParaRPr lang="de-DE" sz="2800" b="1" dirty="0" smtClean="0">
              <a:solidFill>
                <a:srgbClr val="002060"/>
              </a:solidFill>
            </a:endParaRPr>
          </a:p>
          <a:p>
            <a:pPr marL="0" lvl="0" indent="0">
              <a:buNone/>
            </a:pPr>
            <a:r>
              <a:rPr lang="de-DE" sz="2800" b="1" dirty="0">
                <a:solidFill>
                  <a:srgbClr val="002060"/>
                </a:solidFill>
              </a:rPr>
              <a:t> </a:t>
            </a:r>
            <a:r>
              <a:rPr lang="de-DE" sz="2800" b="1" dirty="0" smtClean="0">
                <a:solidFill>
                  <a:srgbClr val="002060"/>
                </a:solidFill>
              </a:rPr>
              <a:t>   </a:t>
            </a:r>
            <a:r>
              <a:rPr lang="de-DE" sz="2800" dirty="0" smtClean="0">
                <a:solidFill>
                  <a:srgbClr val="002060"/>
                </a:solidFill>
              </a:rPr>
              <a:t>=  </a:t>
            </a:r>
            <a:r>
              <a:rPr lang="de-DE" sz="2800" dirty="0">
                <a:solidFill>
                  <a:srgbClr val="002060"/>
                </a:solidFill>
              </a:rPr>
              <a:t>Menschen individuell in ihrer Entwicklung </a:t>
            </a:r>
            <a:r>
              <a:rPr lang="de-DE" sz="2800" dirty="0" smtClean="0">
                <a:solidFill>
                  <a:srgbClr val="002060"/>
                </a:solidFill>
              </a:rPr>
              <a:t>fördern </a:t>
            </a:r>
            <a:r>
              <a:rPr lang="de-DE" sz="2800" dirty="0">
                <a:solidFill>
                  <a:srgbClr val="002060"/>
                </a:solidFill>
              </a:rPr>
              <a:t>und </a:t>
            </a:r>
            <a:endParaRPr lang="de-DE" sz="2800" dirty="0" smtClean="0">
              <a:solidFill>
                <a:srgbClr val="002060"/>
              </a:solidFill>
            </a:endParaRPr>
          </a:p>
          <a:p>
            <a:pPr marL="0" lvl="0" indent="0">
              <a:buNone/>
            </a:pPr>
            <a:r>
              <a:rPr lang="de-DE" sz="2800" dirty="0">
                <a:solidFill>
                  <a:srgbClr val="002060"/>
                </a:solidFill>
              </a:rPr>
              <a:t> </a:t>
            </a:r>
            <a:r>
              <a:rPr lang="de-DE" sz="2800" dirty="0" smtClean="0">
                <a:solidFill>
                  <a:srgbClr val="002060"/>
                </a:solidFill>
              </a:rPr>
              <a:t>       dafür </a:t>
            </a:r>
            <a:r>
              <a:rPr lang="de-DE" sz="2800" u="sng" dirty="0">
                <a:solidFill>
                  <a:srgbClr val="002060"/>
                </a:solidFill>
              </a:rPr>
              <a:t>spezifische Lernprozesse </a:t>
            </a:r>
            <a:r>
              <a:rPr lang="de-DE" sz="2800" dirty="0" smtClean="0">
                <a:solidFill>
                  <a:srgbClr val="002060"/>
                </a:solidFill>
              </a:rPr>
              <a:t>gestalten</a:t>
            </a:r>
            <a:r>
              <a:rPr lang="de-DE" sz="2800" dirty="0">
                <a:solidFill>
                  <a:srgbClr val="002060"/>
                </a:solidFill>
              </a:rPr>
              <a:t>. </a:t>
            </a:r>
            <a:endParaRPr lang="de-AT" sz="2800" dirty="0">
              <a:solidFill>
                <a:srgbClr val="002060"/>
              </a:solidFill>
            </a:endParaRPr>
          </a:p>
          <a:p>
            <a:r>
              <a:rPr lang="de-DE" sz="2800" b="1" dirty="0" smtClean="0">
                <a:solidFill>
                  <a:srgbClr val="002060"/>
                </a:solidFill>
              </a:rPr>
              <a:t>Ziel </a:t>
            </a:r>
            <a:r>
              <a:rPr lang="de-DE" sz="2800" b="1" dirty="0">
                <a:solidFill>
                  <a:srgbClr val="002060"/>
                </a:solidFill>
              </a:rPr>
              <a:t>der Lernbegleitung </a:t>
            </a:r>
            <a:endParaRPr lang="de-DE" sz="28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de-DE" sz="2800" dirty="0">
                <a:solidFill>
                  <a:srgbClr val="002060"/>
                </a:solidFill>
              </a:rPr>
              <a:t> </a:t>
            </a:r>
            <a:r>
              <a:rPr lang="de-DE" sz="2800" dirty="0" smtClean="0">
                <a:solidFill>
                  <a:srgbClr val="002060"/>
                </a:solidFill>
              </a:rPr>
              <a:t>   = Kind </a:t>
            </a:r>
            <a:r>
              <a:rPr lang="de-DE" sz="2800" dirty="0">
                <a:solidFill>
                  <a:srgbClr val="002060"/>
                </a:solidFill>
              </a:rPr>
              <a:t>im </a:t>
            </a:r>
            <a:r>
              <a:rPr lang="de-DE" sz="2800" u="sng" dirty="0">
                <a:solidFill>
                  <a:srgbClr val="002060"/>
                </a:solidFill>
              </a:rPr>
              <a:t>Aufbau</a:t>
            </a:r>
            <a:r>
              <a:rPr lang="de-DE" sz="2800" dirty="0">
                <a:solidFill>
                  <a:srgbClr val="002060"/>
                </a:solidFill>
              </a:rPr>
              <a:t> und </a:t>
            </a:r>
            <a:r>
              <a:rPr lang="de-DE" sz="2800" dirty="0" smtClean="0">
                <a:solidFill>
                  <a:srgbClr val="002060"/>
                </a:solidFill>
              </a:rPr>
              <a:t>der </a:t>
            </a:r>
            <a:r>
              <a:rPr lang="de-DE" sz="2800" u="sng" dirty="0">
                <a:solidFill>
                  <a:srgbClr val="002060"/>
                </a:solidFill>
              </a:rPr>
              <a:t>Entwicklung</a:t>
            </a:r>
            <a:r>
              <a:rPr lang="de-DE" sz="2800" dirty="0">
                <a:solidFill>
                  <a:srgbClr val="002060"/>
                </a:solidFill>
              </a:rPr>
              <a:t> seiner </a:t>
            </a:r>
            <a:r>
              <a:rPr lang="de-DE" sz="2800" dirty="0" smtClean="0">
                <a:solidFill>
                  <a:srgbClr val="002060"/>
                </a:solidFill>
              </a:rPr>
              <a:t>   </a:t>
            </a:r>
          </a:p>
          <a:p>
            <a:pPr marL="0" indent="0">
              <a:buNone/>
            </a:pPr>
            <a:r>
              <a:rPr lang="de-DE" sz="2800" dirty="0" smtClean="0">
                <a:solidFill>
                  <a:srgbClr val="002060"/>
                </a:solidFill>
              </a:rPr>
              <a:t>       </a:t>
            </a:r>
            <a:r>
              <a:rPr lang="de-DE" sz="2800" u="sng" dirty="0" smtClean="0">
                <a:solidFill>
                  <a:srgbClr val="002060"/>
                </a:solidFill>
              </a:rPr>
              <a:t>Selbstlernkompetenz</a:t>
            </a:r>
            <a:r>
              <a:rPr lang="de-DE" sz="2800" dirty="0" smtClean="0">
                <a:solidFill>
                  <a:srgbClr val="002060"/>
                </a:solidFill>
              </a:rPr>
              <a:t> unterstützen</a:t>
            </a:r>
          </a:p>
          <a:p>
            <a:pPr marL="0" indent="0">
              <a:buNone/>
            </a:pPr>
            <a:r>
              <a:rPr lang="de-DE" sz="2800" dirty="0" smtClean="0">
                <a:solidFill>
                  <a:srgbClr val="002060"/>
                </a:solidFill>
              </a:rPr>
              <a:t>Stärkung der selbstständigen Handlungsfähigkeit</a:t>
            </a:r>
          </a:p>
          <a:p>
            <a:pPr marL="0" indent="0">
              <a:buNone/>
            </a:pPr>
            <a:r>
              <a:rPr lang="de-DE" sz="2800" dirty="0" smtClean="0">
                <a:solidFill>
                  <a:srgbClr val="002060"/>
                </a:solidFill>
              </a:rPr>
              <a:t>zu </a:t>
            </a:r>
            <a:r>
              <a:rPr lang="de-DE" sz="2800" u="sng" dirty="0" smtClean="0">
                <a:solidFill>
                  <a:srgbClr val="002060"/>
                </a:solidFill>
              </a:rPr>
              <a:t>selbstverantwortlichem,</a:t>
            </a:r>
            <a:r>
              <a:rPr lang="de-DE" sz="2800" dirty="0" smtClean="0">
                <a:solidFill>
                  <a:srgbClr val="002060"/>
                </a:solidFill>
              </a:rPr>
              <a:t> </a:t>
            </a:r>
            <a:r>
              <a:rPr lang="de-DE" sz="2800" u="sng" dirty="0" smtClean="0">
                <a:solidFill>
                  <a:srgbClr val="002060"/>
                </a:solidFill>
              </a:rPr>
              <a:t>selbstorganisierendem</a:t>
            </a:r>
            <a:r>
              <a:rPr lang="de-DE" sz="2800" dirty="0" smtClean="0">
                <a:solidFill>
                  <a:srgbClr val="002060"/>
                </a:solidFill>
              </a:rPr>
              <a:t> Lernen </a:t>
            </a:r>
          </a:p>
          <a:p>
            <a:pPr marL="0" indent="0">
              <a:buNone/>
            </a:pPr>
            <a:r>
              <a:rPr lang="de-DE" dirty="0"/>
              <a:t> </a:t>
            </a:r>
            <a:endParaRPr lang="de-DE" dirty="0" smtClean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608040" cy="365125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956509642"/>
      </p:ext>
    </p:extLst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de-DE" b="1" dirty="0" smtClean="0">
                <a:solidFill>
                  <a:srgbClr val="0070C0"/>
                </a:solidFill>
              </a:rPr>
              <a:t>Lernbegleiter/innen </a:t>
            </a:r>
            <a:r>
              <a:rPr lang="de-AT" dirty="0">
                <a:solidFill>
                  <a:srgbClr val="0070C0"/>
                </a:solidFill>
              </a:rPr>
              <a:t/>
            </a:r>
            <a:br>
              <a:rPr lang="de-AT" dirty="0">
                <a:solidFill>
                  <a:srgbClr val="0070C0"/>
                </a:solidFill>
              </a:rPr>
            </a:br>
            <a:r>
              <a:rPr lang="de-DE" dirty="0"/>
              <a:t> </a:t>
            </a:r>
            <a:r>
              <a:rPr lang="de-AT" dirty="0"/>
              <a:t/>
            </a:r>
            <a:br>
              <a:rPr lang="de-AT" dirty="0"/>
            </a:b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/>
          <a:lstStyle/>
          <a:p>
            <a:pPr lvl="0"/>
            <a:r>
              <a:rPr lang="de-DE" sz="2800" dirty="0" smtClean="0">
                <a:solidFill>
                  <a:srgbClr val="002060"/>
                </a:solidFill>
              </a:rPr>
              <a:t>Lernbegleiter/innen </a:t>
            </a:r>
            <a:r>
              <a:rPr lang="de-DE" sz="2800" dirty="0">
                <a:solidFill>
                  <a:srgbClr val="002060"/>
                </a:solidFill>
              </a:rPr>
              <a:t>= professionell geschulte Personen, die Kinder </a:t>
            </a:r>
            <a:r>
              <a:rPr lang="de-DE" sz="2800" dirty="0" smtClean="0">
                <a:solidFill>
                  <a:srgbClr val="002060"/>
                </a:solidFill>
              </a:rPr>
              <a:t>in </a:t>
            </a:r>
            <a:r>
              <a:rPr lang="de-DE" sz="2800" dirty="0">
                <a:solidFill>
                  <a:srgbClr val="002060"/>
                </a:solidFill>
              </a:rPr>
              <a:t>individuellen </a:t>
            </a:r>
            <a:r>
              <a:rPr lang="de-DE" sz="2800" dirty="0">
                <a:solidFill>
                  <a:srgbClr val="002060"/>
                </a:solidFill>
                <a:hlinkClick r:id="rId2"/>
              </a:rPr>
              <a:t>Lernprozessen</a:t>
            </a:r>
            <a:r>
              <a:rPr lang="de-DE" sz="2800" dirty="0">
                <a:solidFill>
                  <a:srgbClr val="002060"/>
                </a:solidFill>
              </a:rPr>
              <a:t> unterstützen </a:t>
            </a:r>
            <a:endParaRPr lang="de-AT" sz="2800" dirty="0">
              <a:solidFill>
                <a:srgbClr val="002060"/>
              </a:solidFill>
            </a:endParaRPr>
          </a:p>
          <a:p>
            <a:pPr lvl="0"/>
            <a:r>
              <a:rPr lang="de-DE" sz="2800" dirty="0">
                <a:solidFill>
                  <a:srgbClr val="002060"/>
                </a:solidFill>
              </a:rPr>
              <a:t>Lernbegleiter/innen = Lehrer/innen, Lerncoaches, Trainer/innen aber auch pädagogisch geschulte Fachkräfte  </a:t>
            </a:r>
            <a:endParaRPr lang="de-AT" sz="2800" dirty="0">
              <a:solidFill>
                <a:srgbClr val="002060"/>
              </a:solidFill>
            </a:endParaRPr>
          </a:p>
          <a:p>
            <a:pPr lvl="0"/>
            <a:r>
              <a:rPr lang="de-DE" sz="2800" dirty="0">
                <a:solidFill>
                  <a:srgbClr val="002060"/>
                </a:solidFill>
              </a:rPr>
              <a:t>Lernbegleiter/innen = </a:t>
            </a:r>
            <a:r>
              <a:rPr lang="de-DE" sz="2800" dirty="0" smtClean="0">
                <a:solidFill>
                  <a:srgbClr val="002060"/>
                </a:solidFill>
              </a:rPr>
              <a:t>besitzen Fähigkeit Lernarrangement </a:t>
            </a:r>
            <a:r>
              <a:rPr lang="de-DE" sz="2800" dirty="0">
                <a:solidFill>
                  <a:srgbClr val="002060"/>
                </a:solidFill>
              </a:rPr>
              <a:t>für eine Lernaufgabe zu gestalten</a:t>
            </a:r>
            <a:endParaRPr lang="de-AT" sz="2800" dirty="0">
              <a:solidFill>
                <a:srgbClr val="002060"/>
              </a:solidFill>
            </a:endParaRPr>
          </a:p>
          <a:p>
            <a:pPr lvl="0"/>
            <a:r>
              <a:rPr lang="de-DE" sz="2800" dirty="0">
                <a:solidFill>
                  <a:srgbClr val="002060"/>
                </a:solidFill>
              </a:rPr>
              <a:t>Lernbegleiter/innen = Beherrschen und Gestalten unterschiedlicher Lernformen z.B. </a:t>
            </a:r>
            <a:r>
              <a:rPr lang="de-DE" sz="2000" dirty="0"/>
              <a:t>„</a:t>
            </a:r>
            <a:r>
              <a:rPr lang="de-DE" sz="2000" dirty="0">
                <a:hlinkClick r:id="rId3"/>
              </a:rPr>
              <a:t>Entdeckendes Lernen</a:t>
            </a:r>
            <a:r>
              <a:rPr lang="de-DE" sz="2000" dirty="0"/>
              <a:t>“, </a:t>
            </a:r>
            <a:endParaRPr lang="de-AT" sz="2000" dirty="0"/>
          </a:p>
          <a:p>
            <a:pPr lvl="0"/>
            <a:r>
              <a:rPr lang="de-DE" sz="2000" dirty="0"/>
              <a:t>„</a:t>
            </a:r>
            <a:r>
              <a:rPr lang="de-DE" sz="2000" dirty="0">
                <a:hlinkClick r:id="rId4"/>
              </a:rPr>
              <a:t>Lernen durch Lehren</a:t>
            </a:r>
            <a:r>
              <a:rPr lang="de-DE" sz="2000" dirty="0" smtClean="0"/>
              <a:t>“, „</a:t>
            </a:r>
            <a:r>
              <a:rPr lang="de-DE" sz="2000" dirty="0">
                <a:hlinkClick r:id="rId5"/>
              </a:rPr>
              <a:t>Action Learning</a:t>
            </a:r>
            <a:r>
              <a:rPr lang="de-DE" sz="2000" dirty="0"/>
              <a:t>“, </a:t>
            </a:r>
            <a:r>
              <a:rPr lang="de-DE" sz="2000" dirty="0" smtClean="0"/>
              <a:t>„</a:t>
            </a:r>
            <a:r>
              <a:rPr lang="de-DE" sz="2000" dirty="0">
                <a:hlinkClick r:id="rId6"/>
              </a:rPr>
              <a:t>Lernen aus Erfahrung</a:t>
            </a:r>
            <a:r>
              <a:rPr lang="de-DE" sz="2000" dirty="0"/>
              <a:t>“, </a:t>
            </a:r>
            <a:endParaRPr lang="de-DE" sz="2000" dirty="0" smtClean="0"/>
          </a:p>
          <a:p>
            <a:pPr marL="0" lvl="0" indent="0">
              <a:buNone/>
            </a:pPr>
            <a:r>
              <a:rPr lang="de-DE" sz="2000" dirty="0" smtClean="0">
                <a:solidFill>
                  <a:srgbClr val="002060"/>
                </a:solidFill>
              </a:rPr>
              <a:t>      „</a:t>
            </a:r>
            <a:r>
              <a:rPr lang="de-DE" sz="2000" u="sng" dirty="0">
                <a:solidFill>
                  <a:srgbClr val="002060"/>
                </a:solidFill>
              </a:rPr>
              <a:t>Projektlernen</a:t>
            </a:r>
            <a:r>
              <a:rPr lang="de-DE" sz="2000" dirty="0">
                <a:solidFill>
                  <a:srgbClr val="002060"/>
                </a:solidFill>
              </a:rPr>
              <a:t>“, </a:t>
            </a:r>
            <a:r>
              <a:rPr lang="de-DE" sz="2000" dirty="0" smtClean="0">
                <a:solidFill>
                  <a:srgbClr val="002060"/>
                </a:solidFill>
              </a:rPr>
              <a:t> „</a:t>
            </a:r>
            <a:r>
              <a:rPr lang="de-DE" sz="2000" u="sng" dirty="0">
                <a:solidFill>
                  <a:srgbClr val="002060"/>
                </a:solidFill>
              </a:rPr>
              <a:t>Erkundungsaufgaben</a:t>
            </a:r>
            <a:r>
              <a:rPr lang="de-DE" sz="2000" dirty="0">
                <a:solidFill>
                  <a:srgbClr val="002060"/>
                </a:solidFill>
              </a:rPr>
              <a:t>“, usw.</a:t>
            </a:r>
            <a:endParaRPr lang="de-AT" sz="2000" dirty="0">
              <a:solidFill>
                <a:srgbClr val="002060"/>
              </a:solidFill>
            </a:endParaRPr>
          </a:p>
          <a:p>
            <a:pPr lvl="0"/>
            <a:endParaRPr lang="de-AT" sz="2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de-DE" sz="2800" dirty="0">
                <a:solidFill>
                  <a:srgbClr val="002060"/>
                </a:solidFill>
              </a:rPr>
              <a:t> </a:t>
            </a:r>
            <a:endParaRPr lang="de-AT" sz="2800" dirty="0">
              <a:solidFill>
                <a:srgbClr val="002060"/>
              </a:solidFill>
            </a:endParaRPr>
          </a:p>
          <a:p>
            <a:endParaRPr lang="de-AT" sz="2800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752056" cy="365125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112733251"/>
      </p:ext>
    </p:extLst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de-DE" b="1" dirty="0">
                <a:solidFill>
                  <a:srgbClr val="0070C0"/>
                </a:solidFill>
              </a:rPr>
              <a:t>In der Lernstunde</a:t>
            </a:r>
            <a:endParaRPr lang="de-AT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lvl="0"/>
            <a:r>
              <a:rPr lang="de-DE" dirty="0" smtClean="0">
                <a:solidFill>
                  <a:srgbClr val="002060"/>
                </a:solidFill>
              </a:rPr>
              <a:t>Erledigung </a:t>
            </a:r>
            <a:r>
              <a:rPr lang="de-DE" dirty="0">
                <a:solidFill>
                  <a:srgbClr val="002060"/>
                </a:solidFill>
              </a:rPr>
              <a:t>der </a:t>
            </a:r>
            <a:r>
              <a:rPr lang="de-DE" u="sng" dirty="0">
                <a:solidFill>
                  <a:srgbClr val="002060"/>
                </a:solidFill>
              </a:rPr>
              <a:t>Hausübungen</a:t>
            </a:r>
            <a:endParaRPr lang="de-AT" u="sng" dirty="0">
              <a:solidFill>
                <a:srgbClr val="002060"/>
              </a:solidFill>
            </a:endParaRPr>
          </a:p>
          <a:p>
            <a:pPr lvl="0"/>
            <a:r>
              <a:rPr lang="de-DE" u="sng" dirty="0" smtClean="0">
                <a:solidFill>
                  <a:srgbClr val="002060"/>
                </a:solidFill>
              </a:rPr>
              <a:t>Übung und Festigung</a:t>
            </a:r>
            <a:r>
              <a:rPr lang="de-DE" dirty="0" smtClean="0">
                <a:solidFill>
                  <a:srgbClr val="002060"/>
                </a:solidFill>
              </a:rPr>
              <a:t> des Unterrichtsstoffes</a:t>
            </a:r>
          </a:p>
          <a:p>
            <a:pPr lvl="0"/>
            <a:r>
              <a:rPr lang="de-DE" dirty="0" smtClean="0">
                <a:solidFill>
                  <a:srgbClr val="002060"/>
                </a:solidFill>
              </a:rPr>
              <a:t>Unterstützung, Hausübungen </a:t>
            </a:r>
            <a:r>
              <a:rPr lang="de-DE" dirty="0">
                <a:solidFill>
                  <a:srgbClr val="002060"/>
                </a:solidFill>
              </a:rPr>
              <a:t>selbstständig, vollständig und richtig zu erledigen.</a:t>
            </a:r>
            <a:endParaRPr lang="de-AT" dirty="0">
              <a:solidFill>
                <a:srgbClr val="002060"/>
              </a:solidFill>
            </a:endParaRPr>
          </a:p>
          <a:p>
            <a:r>
              <a:rPr lang="de-DE" dirty="0" smtClean="0">
                <a:solidFill>
                  <a:srgbClr val="002060"/>
                </a:solidFill>
              </a:rPr>
              <a:t>Vorbereitung auf Lernzielkontrollen               (Absprache mit KL)</a:t>
            </a:r>
            <a:endParaRPr lang="de-AT" dirty="0">
              <a:solidFill>
                <a:srgbClr val="002060"/>
              </a:solidFill>
            </a:endParaRPr>
          </a:p>
          <a:p>
            <a:pPr lvl="0"/>
            <a:r>
              <a:rPr lang="de-DE" b="1" u="sng" dirty="0">
                <a:solidFill>
                  <a:srgbClr val="002060"/>
                </a:solidFill>
              </a:rPr>
              <a:t>KEINE</a:t>
            </a:r>
            <a:r>
              <a:rPr lang="de-DE" dirty="0">
                <a:solidFill>
                  <a:srgbClr val="002060"/>
                </a:solidFill>
              </a:rPr>
              <a:t> Neuerarbeitung </a:t>
            </a:r>
            <a:r>
              <a:rPr lang="de-DE" dirty="0" smtClean="0">
                <a:solidFill>
                  <a:srgbClr val="002060"/>
                </a:solidFill>
              </a:rPr>
              <a:t>!</a:t>
            </a:r>
            <a:endParaRPr lang="de-AT" dirty="0">
              <a:solidFill>
                <a:srgbClr val="002060"/>
              </a:solidFill>
            </a:endParaRPr>
          </a:p>
          <a:p>
            <a:pPr>
              <a:buNone/>
            </a:pPr>
            <a:endParaRPr lang="de-AT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184104" cy="365125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375927754"/>
      </p:ext>
    </p:extLst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 dirty="0" smtClean="0">
                <a:solidFill>
                  <a:srgbClr val="0070C0"/>
                </a:solidFill>
              </a:rPr>
              <a:t>Lernen als Teil der Nachmittagsbetreuung</a:t>
            </a:r>
            <a:endParaRPr lang="de-DE" sz="4000" b="1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de-DE" dirty="0" smtClean="0"/>
          </a:p>
          <a:p>
            <a:pPr algn="ctr">
              <a:buNone/>
            </a:pPr>
            <a:r>
              <a:rPr lang="de-DE" b="1" u="sng" dirty="0" smtClean="0">
                <a:solidFill>
                  <a:srgbClr val="002060"/>
                </a:solidFill>
              </a:rPr>
              <a:t>Ausganglage</a:t>
            </a:r>
            <a:r>
              <a:rPr lang="de-DE" u="sng" dirty="0" smtClean="0">
                <a:solidFill>
                  <a:srgbClr val="002060"/>
                </a:solidFill>
              </a:rPr>
              <a:t> sehr unterschiedlich bezüglich</a:t>
            </a:r>
          </a:p>
          <a:p>
            <a:pPr>
              <a:buFont typeface="Wingdings" pitchFamily="2" charset="2"/>
              <a:buChar char="ü"/>
            </a:pPr>
            <a:r>
              <a:rPr lang="de-DE" dirty="0" smtClean="0">
                <a:solidFill>
                  <a:srgbClr val="002060"/>
                </a:solidFill>
              </a:rPr>
              <a:t>Gruppengröße</a:t>
            </a:r>
          </a:p>
          <a:p>
            <a:pPr>
              <a:buFont typeface="Wingdings" pitchFamily="2" charset="2"/>
              <a:buChar char="ü"/>
            </a:pPr>
            <a:r>
              <a:rPr lang="de-DE" dirty="0" smtClean="0">
                <a:solidFill>
                  <a:srgbClr val="002060"/>
                </a:solidFill>
              </a:rPr>
              <a:t>schulstufenübergreifende/altershomogene Lerngruppen</a:t>
            </a:r>
          </a:p>
          <a:p>
            <a:pPr>
              <a:buFont typeface="Wingdings" pitchFamily="2" charset="2"/>
              <a:buChar char="ü"/>
            </a:pPr>
            <a:r>
              <a:rPr lang="de-DE" dirty="0" smtClean="0">
                <a:solidFill>
                  <a:srgbClr val="002060"/>
                </a:solidFill>
              </a:rPr>
              <a:t>Lernbegleitung (Lehrer/innen, FZP)</a:t>
            </a:r>
          </a:p>
          <a:p>
            <a:pPr>
              <a:buFont typeface="Wingdings" pitchFamily="2" charset="2"/>
              <a:buChar char="ü"/>
            </a:pPr>
            <a:r>
              <a:rPr lang="de-DE" dirty="0" smtClean="0">
                <a:solidFill>
                  <a:srgbClr val="002060"/>
                </a:solidFill>
              </a:rPr>
              <a:t>Kompetenzen und Aufgabenverteilung</a:t>
            </a:r>
          </a:p>
          <a:p>
            <a:pPr>
              <a:buFont typeface="Wingdings" pitchFamily="2" charset="2"/>
              <a:buChar char="ü"/>
            </a:pPr>
            <a:r>
              <a:rPr lang="de-DE" dirty="0" smtClean="0">
                <a:solidFill>
                  <a:srgbClr val="002060"/>
                </a:solidFill>
              </a:rPr>
              <a:t>Ausstattung/Räumlichkeiten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smtClean="0">
                <a:solidFill>
                  <a:srgbClr val="0070C0"/>
                </a:solidFill>
              </a:rPr>
              <a:t>Optimale Lernbedingungen </a:t>
            </a:r>
            <a:r>
              <a:rPr lang="de-DE" sz="4000" b="1" dirty="0" smtClean="0">
                <a:solidFill>
                  <a:srgbClr val="0070C0"/>
                </a:solidFill>
              </a:rPr>
              <a:t>durch eine </a:t>
            </a:r>
            <a:r>
              <a:rPr lang="de-DE" sz="4000" b="1" dirty="0" smtClean="0">
                <a:solidFill>
                  <a:srgbClr val="FF0000"/>
                </a:solidFill>
              </a:rPr>
              <a:t>förderliche Lernumgebung</a:t>
            </a:r>
            <a:endParaRPr lang="de-DE" sz="4000" b="1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de-DE" sz="2800" dirty="0" smtClean="0">
                <a:solidFill>
                  <a:srgbClr val="002060"/>
                </a:solidFill>
              </a:rPr>
              <a:t>Raumgestaltung, Raumklima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de-DE" sz="2800" dirty="0" smtClean="0">
                <a:solidFill>
                  <a:srgbClr val="002060"/>
                </a:solidFill>
              </a:rPr>
              <a:t>Ruhe, Störfaktoren vermeiden, wenig Ablenkung 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de-DE" sz="2800" dirty="0" smtClean="0">
                <a:solidFill>
                  <a:srgbClr val="002060"/>
                </a:solidFill>
              </a:rPr>
              <a:t>geeigneter Arbeitsplatz, Sitznachbar/in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de-DE" sz="2800" dirty="0" smtClean="0">
                <a:solidFill>
                  <a:srgbClr val="002060"/>
                </a:solidFill>
              </a:rPr>
              <a:t>Ordnungsrahmen (Signale, Abgabemodus, Gesprächsregeln, Ordnung halten…)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de-DE" sz="2800" dirty="0" smtClean="0">
                <a:solidFill>
                  <a:srgbClr val="002060"/>
                </a:solidFill>
              </a:rPr>
              <a:t>Bereitstellung sämtlicher Unterrichts-und Arbeitsmittel (Wörterbuch, Lineal, PC,…)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de-AT" sz="2800" u="sng" dirty="0" smtClean="0">
                <a:solidFill>
                  <a:srgbClr val="002060"/>
                </a:solidFill>
              </a:rPr>
              <a:t>Berücksichtigung biologischer Faktoren</a:t>
            </a:r>
            <a:r>
              <a:rPr lang="de-AT" sz="2800" dirty="0" smtClean="0">
                <a:solidFill>
                  <a:srgbClr val="002060"/>
                </a:solidFill>
              </a:rPr>
              <a:t>: ausreichend trinken, bewegen, gesunde Ernährung</a:t>
            </a:r>
            <a:endParaRPr lang="de-DE" sz="2800" dirty="0" smtClean="0">
              <a:solidFill>
                <a:srgbClr val="002060"/>
              </a:solidFill>
            </a:endParaRPr>
          </a:p>
          <a:p>
            <a:pPr marL="514350" indent="-514350">
              <a:buNone/>
            </a:pPr>
            <a:endParaRPr lang="de-DE" sz="2800" dirty="0" smtClean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1_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668</Words>
  <Application>Microsoft Office PowerPoint</Application>
  <PresentationFormat>Bildschirmpräsentation (4:3)</PresentationFormat>
  <Paragraphs>124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19" baseType="lpstr">
      <vt:lpstr>1_Benutzerdefiniertes Design</vt:lpstr>
      <vt:lpstr>Benutzerdefiniertes Design</vt:lpstr>
      <vt:lpstr>Herzlich willkommen zur Lernbegleitung Teil 2</vt:lpstr>
      <vt:lpstr>Wiederholung Teil 1</vt:lpstr>
      <vt:lpstr>Inwieweit stehen folgende Aussagen in Zusammenhang mit Lernen? </vt:lpstr>
      <vt:lpstr>LERNBEGLEITUNG </vt:lpstr>
      <vt:lpstr>Lernbegleitung allgemeine Informationen</vt:lpstr>
      <vt:lpstr>Lernbegleiter/innen    </vt:lpstr>
      <vt:lpstr>In der Lernstunde</vt:lpstr>
      <vt:lpstr>Lernen als Teil der Nachmittagsbetreuung</vt:lpstr>
      <vt:lpstr>Optimale Lernbedingungen durch eine förderliche Lernumgebung</vt:lpstr>
      <vt:lpstr>Optimale Lernbedingungen durch professionelle Vorbereitung</vt:lpstr>
      <vt:lpstr>Optimale Lernbedingungen durch pädagogisches Verständnis + Empathie </vt:lpstr>
      <vt:lpstr>Professionelle Lernbegleitung durch Kooperation, Fortbildung, Reflexion</vt:lpstr>
      <vt:lpstr>„Halbtagsklasse“ (offene Form) +Nachmittagsbetreuung (NABE) an der PVS</vt:lpstr>
      <vt:lpstr>Ganztagsklasse (verschränkte Form) an der  PVS </vt:lpstr>
      <vt:lpstr>Internetadressen  für Lernmaterialien, Unterrichts- und Arbeitsmittel, …</vt:lpstr>
      <vt:lpstr>Smartboard</vt:lpstr>
      <vt:lpstr>Folie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-</dc:creator>
  <cp:lastModifiedBy>gerti</cp:lastModifiedBy>
  <cp:revision>347</cp:revision>
  <dcterms:created xsi:type="dcterms:W3CDTF">2009-08-04T08:37:45Z</dcterms:created>
  <dcterms:modified xsi:type="dcterms:W3CDTF">2016-04-03T15:31:53Z</dcterms:modified>
</cp:coreProperties>
</file>